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0"/>
  </p:notesMasterIdLst>
  <p:sldIdLst>
    <p:sldId id="256" r:id="rId2"/>
    <p:sldId id="2147309350" r:id="rId3"/>
    <p:sldId id="2147309413" r:id="rId4"/>
    <p:sldId id="2147309407" r:id="rId5"/>
    <p:sldId id="2147309414" r:id="rId6"/>
    <p:sldId id="2147309362" r:id="rId7"/>
    <p:sldId id="2147309396" r:id="rId8"/>
    <p:sldId id="2147309332" r:id="rId9"/>
    <p:sldId id="2147309310" r:id="rId10"/>
    <p:sldId id="2147309373" r:id="rId11"/>
    <p:sldId id="2147309312" r:id="rId12"/>
    <p:sldId id="2147309408" r:id="rId13"/>
    <p:sldId id="2147309359" r:id="rId14"/>
    <p:sldId id="2147309374" r:id="rId15"/>
    <p:sldId id="2147309377" r:id="rId16"/>
    <p:sldId id="2147309375" r:id="rId17"/>
    <p:sldId id="2147309376" r:id="rId18"/>
    <p:sldId id="2147309384" r:id="rId19"/>
    <p:sldId id="2147309365" r:id="rId20"/>
    <p:sldId id="281" r:id="rId21"/>
    <p:sldId id="346" r:id="rId22"/>
    <p:sldId id="2147309340" r:id="rId23"/>
    <p:sldId id="2147309339" r:id="rId24"/>
    <p:sldId id="2147309386" r:id="rId25"/>
    <p:sldId id="2147309361" r:id="rId26"/>
    <p:sldId id="2147309288" r:id="rId27"/>
    <p:sldId id="2147309402" r:id="rId28"/>
    <p:sldId id="2147309336" r:id="rId29"/>
    <p:sldId id="2147309290" r:id="rId30"/>
    <p:sldId id="2147309292" r:id="rId31"/>
    <p:sldId id="2147309294" r:id="rId32"/>
    <p:sldId id="268" r:id="rId33"/>
    <p:sldId id="2147309295" r:id="rId34"/>
    <p:sldId id="2147309351" r:id="rId35"/>
    <p:sldId id="2147309410" r:id="rId36"/>
    <p:sldId id="2147309415" r:id="rId37"/>
    <p:sldId id="2147309403" r:id="rId38"/>
    <p:sldId id="2147309405" r:id="rId39"/>
    <p:sldId id="2147309409" r:id="rId40"/>
    <p:sldId id="2147309412" r:id="rId41"/>
    <p:sldId id="2147309411" r:id="rId42"/>
    <p:sldId id="2147309390" r:id="rId43"/>
    <p:sldId id="2147309299" r:id="rId44"/>
    <p:sldId id="2147309326" r:id="rId45"/>
    <p:sldId id="2147309387" r:id="rId46"/>
    <p:sldId id="2147309388" r:id="rId47"/>
    <p:sldId id="2147309379" r:id="rId48"/>
    <p:sldId id="2147309381" r:id="rId49"/>
    <p:sldId id="2147309342" r:id="rId50"/>
    <p:sldId id="2147309385" r:id="rId51"/>
    <p:sldId id="2147309383" r:id="rId52"/>
    <p:sldId id="2147309391" r:id="rId53"/>
    <p:sldId id="2147309363" r:id="rId54"/>
    <p:sldId id="2147309360" r:id="rId55"/>
    <p:sldId id="2147309380" r:id="rId56"/>
    <p:sldId id="2147309366" r:id="rId57"/>
    <p:sldId id="2147309399" r:id="rId58"/>
    <p:sldId id="2147309401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B793D15-EAE3-45CC-AC05-0998798CBDED}">
          <p14:sldIdLst>
            <p14:sldId id="256"/>
            <p14:sldId id="2147309350"/>
            <p14:sldId id="2147309413"/>
            <p14:sldId id="2147309407"/>
            <p14:sldId id="2147309414"/>
          </p14:sldIdLst>
        </p14:section>
        <p14:section name="Incremental computation" id="{2BD71942-218B-435E-8722-18C21312819F}">
          <p14:sldIdLst>
            <p14:sldId id="2147309362"/>
            <p14:sldId id="2147309396"/>
            <p14:sldId id="2147309332"/>
            <p14:sldId id="2147309310"/>
            <p14:sldId id="2147309373"/>
            <p14:sldId id="2147309312"/>
            <p14:sldId id="2147309408"/>
          </p14:sldIdLst>
        </p14:section>
        <p14:section name="Changes" id="{06D3DB28-62B6-4FEA-B397-1BFEEA2A8605}">
          <p14:sldIdLst>
            <p14:sldId id="2147309359"/>
            <p14:sldId id="2147309374"/>
            <p14:sldId id="2147309377"/>
            <p14:sldId id="2147309375"/>
            <p14:sldId id="2147309376"/>
            <p14:sldId id="2147309384"/>
            <p14:sldId id="2147309365"/>
            <p14:sldId id="281"/>
            <p14:sldId id="346"/>
            <p14:sldId id="2147309340"/>
            <p14:sldId id="2147309339"/>
            <p14:sldId id="2147309386"/>
          </p14:sldIdLst>
        </p14:section>
        <p14:section name="Streams" id="{10456DF9-B8A7-43FE-BDA8-5A07E4FF00AC}">
          <p14:sldIdLst>
            <p14:sldId id="2147309361"/>
            <p14:sldId id="2147309288"/>
            <p14:sldId id="2147309402"/>
            <p14:sldId id="2147309336"/>
            <p14:sldId id="2147309290"/>
            <p14:sldId id="2147309292"/>
            <p14:sldId id="2147309294"/>
            <p14:sldId id="268"/>
            <p14:sldId id="2147309295"/>
            <p14:sldId id="2147309351"/>
          </p14:sldIdLst>
        </p14:section>
        <p14:section name="Putting everything together" id="{BB25C893-1641-4E03-85BA-B837697B9903}">
          <p14:sldIdLst>
            <p14:sldId id="2147309410"/>
            <p14:sldId id="2147309415"/>
            <p14:sldId id="2147309403"/>
            <p14:sldId id="2147309405"/>
            <p14:sldId id="2147309409"/>
            <p14:sldId id="2147309412"/>
            <p14:sldId id="2147309411"/>
          </p14:sldIdLst>
        </p14:section>
        <p14:section name="Conclusions" id="{36242E87-EADE-49FB-BE12-EA0F6E423C5F}">
          <p14:sldIdLst>
            <p14:sldId id="2147309390"/>
            <p14:sldId id="2147309299"/>
            <p14:sldId id="2147309326"/>
          </p14:sldIdLst>
        </p14:section>
        <p14:section name="Extra" id="{AF70A795-CB62-4AE8-8381-344B268FDAE8}">
          <p14:sldIdLst>
            <p14:sldId id="2147309387"/>
            <p14:sldId id="2147309388"/>
            <p14:sldId id="2147309379"/>
            <p14:sldId id="2147309381"/>
            <p14:sldId id="2147309342"/>
            <p14:sldId id="2147309385"/>
            <p14:sldId id="2147309383"/>
            <p14:sldId id="2147309391"/>
            <p14:sldId id="2147309363"/>
            <p14:sldId id="2147309360"/>
            <p14:sldId id="2147309380"/>
            <p14:sldId id="2147309366"/>
            <p14:sldId id="2147309399"/>
            <p14:sldId id="21473094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6699"/>
    <a:srgbClr val="ADDDDD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F73C3-081E-473E-AE26-0DFF354EE126}" v="66" dt="2026-06-13T03:50:05.5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7419" autoAdjust="0"/>
  </p:normalViewPr>
  <p:slideViewPr>
    <p:cSldViewPr snapToGrid="0">
      <p:cViewPr varScale="1">
        <p:scale>
          <a:sx n="145" d="100"/>
          <a:sy n="145" d="100"/>
        </p:scale>
        <p:origin x="112" y="3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hai Budiu" userId="3fe408b5c12bb05c" providerId="LiveId" clId="{A99D9EB8-A7F0-418B-BC59-6A79195B7E26}"/>
    <pc:docChg chg="undo custSel addSld delSld modSld sldOrd addSection delSection modSection">
      <pc:chgData name="Mihai Budiu" userId="3fe408b5c12bb05c" providerId="LiveId" clId="{A99D9EB8-A7F0-418B-BC59-6A79195B7E26}" dt="2026-06-13T03:50:13.757" v="4069" actId="20577"/>
      <pc:docMkLst>
        <pc:docMk/>
      </pc:docMkLst>
      <pc:sldChg chg="modSp mod">
        <pc:chgData name="Mihai Budiu" userId="3fe408b5c12bb05c" providerId="LiveId" clId="{A99D9EB8-A7F0-418B-BC59-6A79195B7E26}" dt="2026-06-13T03:15:01.313" v="3719" actId="1076"/>
        <pc:sldMkLst>
          <pc:docMk/>
          <pc:sldMk cId="2486646627" sldId="256"/>
        </pc:sldMkLst>
        <pc:spChg chg="mod">
          <ac:chgData name="Mihai Budiu" userId="3fe408b5c12bb05c" providerId="LiveId" clId="{A99D9EB8-A7F0-418B-BC59-6A79195B7E26}" dt="2026-06-13T03:14:54.465" v="3717"/>
          <ac:spMkLst>
            <pc:docMk/>
            <pc:sldMk cId="2486646627" sldId="256"/>
            <ac:spMk id="3" creationId="{440CC535-B2C8-DA7F-CC99-89A9B68FD525}"/>
          </ac:spMkLst>
        </pc:spChg>
        <pc:spChg chg="mod">
          <ac:chgData name="Mihai Budiu" userId="3fe408b5c12bb05c" providerId="LiveId" clId="{A99D9EB8-A7F0-418B-BC59-6A79195B7E26}" dt="2026-06-13T03:15:01.313" v="3719" actId="1076"/>
          <ac:spMkLst>
            <pc:docMk/>
            <pc:sldMk cId="2486646627" sldId="256"/>
            <ac:spMk id="6" creationId="{75250384-8A7E-CE71-AEB2-EE292FE44A1B}"/>
          </ac:spMkLst>
        </pc:spChg>
        <pc:picChg chg="mod">
          <ac:chgData name="Mihai Budiu" userId="3fe408b5c12bb05c" providerId="LiveId" clId="{A99D9EB8-A7F0-418B-BC59-6A79195B7E26}" dt="2026-06-13T03:14:57.858" v="3718" actId="1076"/>
          <ac:picMkLst>
            <pc:docMk/>
            <pc:sldMk cId="2486646627" sldId="256"/>
            <ac:picMk id="1026" creationId="{A4758AEE-0D82-7478-B0E3-7668DA0F046A}"/>
          </ac:picMkLst>
        </pc:picChg>
      </pc:sldChg>
      <pc:sldChg chg="modSp mod">
        <pc:chgData name="Mihai Budiu" userId="3fe408b5c12bb05c" providerId="LiveId" clId="{A99D9EB8-A7F0-418B-BC59-6A79195B7E26}" dt="2026-06-13T03:26:53.552" v="3776" actId="20577"/>
        <pc:sldMkLst>
          <pc:docMk/>
          <pc:sldMk cId="4219523105" sldId="2147309292"/>
        </pc:sldMkLst>
        <pc:spChg chg="mod">
          <ac:chgData name="Mihai Budiu" userId="3fe408b5c12bb05c" providerId="LiveId" clId="{A99D9EB8-A7F0-418B-BC59-6A79195B7E26}" dt="2026-06-13T03:26:53.552" v="3776" actId="20577"/>
          <ac:spMkLst>
            <pc:docMk/>
            <pc:sldMk cId="4219523105" sldId="2147309292"/>
            <ac:spMk id="2" creationId="{AB287D92-D2E3-4A42-87EA-E8085153DCB4}"/>
          </ac:spMkLst>
        </pc:spChg>
      </pc:sldChg>
      <pc:sldChg chg="modSp mod">
        <pc:chgData name="Mihai Budiu" userId="3fe408b5c12bb05c" providerId="LiveId" clId="{A99D9EB8-A7F0-418B-BC59-6A79195B7E26}" dt="2026-06-13T03:50:13.757" v="4069" actId="20577"/>
        <pc:sldMkLst>
          <pc:docMk/>
          <pc:sldMk cId="580741849" sldId="2147309299"/>
        </pc:sldMkLst>
        <pc:spChg chg="mod">
          <ac:chgData name="Mihai Budiu" userId="3fe408b5c12bb05c" providerId="LiveId" clId="{A99D9EB8-A7F0-418B-BC59-6A79195B7E26}" dt="2026-06-13T03:50:13.757" v="4069" actId="20577"/>
          <ac:spMkLst>
            <pc:docMk/>
            <pc:sldMk cId="580741849" sldId="2147309299"/>
            <ac:spMk id="20" creationId="{8603CA54-F5BE-49E4-A229-A3ABFD8ED706}"/>
          </ac:spMkLst>
        </pc:spChg>
      </pc:sldChg>
      <pc:sldChg chg="addAnim delAnim modAnim">
        <pc:chgData name="Mihai Budiu" userId="3fe408b5c12bb05c" providerId="LiveId" clId="{A99D9EB8-A7F0-418B-BC59-6A79195B7E26}" dt="2026-06-13T03:22:29.971" v="3758"/>
        <pc:sldMkLst>
          <pc:docMk/>
          <pc:sldMk cId="977022299" sldId="2147309310"/>
        </pc:sldMkLst>
      </pc:sldChg>
      <pc:sldChg chg="addSp modSp mod">
        <pc:chgData name="Mihai Budiu" userId="3fe408b5c12bb05c" providerId="LiveId" clId="{A99D9EB8-A7F0-418B-BC59-6A79195B7E26}" dt="2026-06-12T23:06:46.221" v="3712" actId="20577"/>
        <pc:sldMkLst>
          <pc:docMk/>
          <pc:sldMk cId="2364897043" sldId="2147309326"/>
        </pc:sldMkLst>
        <pc:spChg chg="add mod">
          <ac:chgData name="Mihai Budiu" userId="3fe408b5c12bb05c" providerId="LiveId" clId="{A99D9EB8-A7F0-418B-BC59-6A79195B7E26}" dt="2026-06-12T23:06:46.221" v="3712" actId="20577"/>
          <ac:spMkLst>
            <pc:docMk/>
            <pc:sldMk cId="2364897043" sldId="2147309326"/>
            <ac:spMk id="2" creationId="{339F06DE-8C05-8079-7C21-C47FA486E2A2}"/>
          </ac:spMkLst>
        </pc:spChg>
        <pc:spChg chg="mod">
          <ac:chgData name="Mihai Budiu" userId="3fe408b5c12bb05c" providerId="LiveId" clId="{A99D9EB8-A7F0-418B-BC59-6A79195B7E26}" dt="2026-06-12T16:55:39.110" v="3561" actId="207"/>
          <ac:spMkLst>
            <pc:docMk/>
            <pc:sldMk cId="2364897043" sldId="2147309326"/>
            <ac:spMk id="5" creationId="{5DF3C218-4698-B70B-CAF9-D3D2D0A85985}"/>
          </ac:spMkLst>
        </pc:spChg>
        <pc:spChg chg="mod">
          <ac:chgData name="Mihai Budiu" userId="3fe408b5c12bb05c" providerId="LiveId" clId="{A99D9EB8-A7F0-418B-BC59-6A79195B7E26}" dt="2026-06-12T16:55:46.700" v="3562" actId="207"/>
          <ac:spMkLst>
            <pc:docMk/>
            <pc:sldMk cId="2364897043" sldId="2147309326"/>
            <ac:spMk id="7" creationId="{A09757A0-C796-20BA-848B-B41658932CDA}"/>
          </ac:spMkLst>
        </pc:spChg>
        <pc:spChg chg="mod">
          <ac:chgData name="Mihai Budiu" userId="3fe408b5c12bb05c" providerId="LiveId" clId="{A99D9EB8-A7F0-418B-BC59-6A79195B7E26}" dt="2026-06-12T16:55:39.110" v="3561" actId="207"/>
          <ac:spMkLst>
            <pc:docMk/>
            <pc:sldMk cId="2364897043" sldId="2147309326"/>
            <ac:spMk id="9" creationId="{87658060-F420-6913-3778-3AB0670E8E1B}"/>
          </ac:spMkLst>
        </pc:spChg>
        <pc:grpChg chg="mod">
          <ac:chgData name="Mihai Budiu" userId="3fe408b5c12bb05c" providerId="LiveId" clId="{A99D9EB8-A7F0-418B-BC59-6A79195B7E26}" dt="2026-06-12T16:55:28.053" v="3560" actId="1076"/>
          <ac:grpSpMkLst>
            <pc:docMk/>
            <pc:sldMk cId="2364897043" sldId="2147309326"/>
            <ac:grpSpMk id="3" creationId="{A1CD480F-FD69-D673-F2AD-68B29D045555}"/>
          </ac:grpSpMkLst>
        </pc:grpChg>
      </pc:sldChg>
      <pc:sldChg chg="modSp mod">
        <pc:chgData name="Mihai Budiu" userId="3fe408b5c12bb05c" providerId="LiveId" clId="{A99D9EB8-A7F0-418B-BC59-6A79195B7E26}" dt="2026-06-12T17:01:58.953" v="3657" actId="113"/>
        <pc:sldMkLst>
          <pc:docMk/>
          <pc:sldMk cId="509923301" sldId="2147309373"/>
        </pc:sldMkLst>
        <pc:spChg chg="mod">
          <ac:chgData name="Mihai Budiu" userId="3fe408b5c12bb05c" providerId="LiveId" clId="{A99D9EB8-A7F0-418B-BC59-6A79195B7E26}" dt="2026-06-12T17:01:58.953" v="3657" actId="113"/>
          <ac:spMkLst>
            <pc:docMk/>
            <pc:sldMk cId="509923301" sldId="2147309373"/>
            <ac:spMk id="3" creationId="{D08B1AA8-97E1-75F1-F290-30E62DBA15DC}"/>
          </ac:spMkLst>
        </pc:spChg>
      </pc:sldChg>
      <pc:sldChg chg="del">
        <pc:chgData name="Mihai Budiu" userId="3fe408b5c12bb05c" providerId="LiveId" clId="{A99D9EB8-A7F0-418B-BC59-6A79195B7E26}" dt="2026-06-13T03:13:35.566" v="3713" actId="47"/>
        <pc:sldMkLst>
          <pc:docMk/>
          <pc:sldMk cId="2993004623" sldId="2147309389"/>
        </pc:sldMkLst>
      </pc:sldChg>
      <pc:sldChg chg="addSp modSp mod">
        <pc:chgData name="Mihai Budiu" userId="3fe408b5c12bb05c" providerId="LiveId" clId="{A99D9EB8-A7F0-418B-BC59-6A79195B7E26}" dt="2026-06-13T03:49:55.541" v="4025" actId="20577"/>
        <pc:sldMkLst>
          <pc:docMk/>
          <pc:sldMk cId="342899573" sldId="2147309390"/>
        </pc:sldMkLst>
        <pc:spChg chg="mod">
          <ac:chgData name="Mihai Budiu" userId="3fe408b5c12bb05c" providerId="LiveId" clId="{A99D9EB8-A7F0-418B-BC59-6A79195B7E26}" dt="2026-06-13T03:48:52.034" v="4021" actId="20577"/>
          <ac:spMkLst>
            <pc:docMk/>
            <pc:sldMk cId="342899573" sldId="2147309390"/>
            <ac:spMk id="2" creationId="{CAB10C1D-C7AD-EFF5-90B7-C05F12688FE6}"/>
          </ac:spMkLst>
        </pc:spChg>
        <pc:spChg chg="mod">
          <ac:chgData name="Mihai Budiu" userId="3fe408b5c12bb05c" providerId="LiveId" clId="{A99D9EB8-A7F0-418B-BC59-6A79195B7E26}" dt="2026-06-13T03:49:55.541" v="4025" actId="20577"/>
          <ac:spMkLst>
            <pc:docMk/>
            <pc:sldMk cId="342899573" sldId="2147309390"/>
            <ac:spMk id="4" creationId="{10CD0841-10F4-F67F-33E7-81C986239713}"/>
          </ac:spMkLst>
        </pc:spChg>
        <pc:picChg chg="add mod">
          <ac:chgData name="Mihai Budiu" userId="3fe408b5c12bb05c" providerId="LiveId" clId="{A99D9EB8-A7F0-418B-BC59-6A79195B7E26}" dt="2026-06-13T03:49:35.197" v="4024" actId="1076"/>
          <ac:picMkLst>
            <pc:docMk/>
            <pc:sldMk cId="342899573" sldId="2147309390"/>
            <ac:picMk id="6" creationId="{42564526-139C-7E2C-E948-3305508B366E}"/>
          </ac:picMkLst>
        </pc:picChg>
      </pc:sldChg>
      <pc:sldChg chg="modSp mod">
        <pc:chgData name="Mihai Budiu" userId="3fe408b5c12bb05c" providerId="LiveId" clId="{A99D9EB8-A7F0-418B-BC59-6A79195B7E26}" dt="2026-06-13T03:21:42.625" v="3756" actId="20577"/>
        <pc:sldMkLst>
          <pc:docMk/>
          <pc:sldMk cId="2657306874" sldId="2147309396"/>
        </pc:sldMkLst>
        <pc:spChg chg="mod">
          <ac:chgData name="Mihai Budiu" userId="3fe408b5c12bb05c" providerId="LiveId" clId="{A99D9EB8-A7F0-418B-BC59-6A79195B7E26}" dt="2026-06-13T03:21:42.625" v="3756" actId="20577"/>
          <ac:spMkLst>
            <pc:docMk/>
            <pc:sldMk cId="2657306874" sldId="2147309396"/>
            <ac:spMk id="8" creationId="{6264773D-48C6-FB24-B9C6-D1408B82B834}"/>
          </ac:spMkLst>
        </pc:spChg>
      </pc:sldChg>
      <pc:sldChg chg="modSp mod">
        <pc:chgData name="Mihai Budiu" userId="3fe408b5c12bb05c" providerId="LiveId" clId="{A99D9EB8-A7F0-418B-BC59-6A79195B7E26}" dt="2026-06-13T03:39:19.063" v="3917" actId="20577"/>
        <pc:sldMkLst>
          <pc:docMk/>
          <pc:sldMk cId="3886919959" sldId="2147309405"/>
        </pc:sldMkLst>
        <pc:spChg chg="mod">
          <ac:chgData name="Mihai Budiu" userId="3fe408b5c12bb05c" providerId="LiveId" clId="{A99D9EB8-A7F0-418B-BC59-6A79195B7E26}" dt="2026-06-13T03:39:19.063" v="3917" actId="20577"/>
          <ac:spMkLst>
            <pc:docMk/>
            <pc:sldMk cId="3886919959" sldId="2147309405"/>
            <ac:spMk id="3" creationId="{823F3290-6685-8CF5-155F-88D718C4F58C}"/>
          </ac:spMkLst>
        </pc:spChg>
      </pc:sldChg>
      <pc:sldChg chg="addSp delSp modSp add mod ord setBg">
        <pc:chgData name="Mihai Budiu" userId="3fe408b5c12bb05c" providerId="LiveId" clId="{A99D9EB8-A7F0-418B-BC59-6A79195B7E26}" dt="2026-06-08T21:03:10.584" v="3503" actId="20577"/>
        <pc:sldMkLst>
          <pc:docMk/>
          <pc:sldMk cId="3179451904" sldId="2147309407"/>
        </pc:sldMkLst>
        <pc:spChg chg="mod">
          <ac:chgData name="Mihai Budiu" userId="3fe408b5c12bb05c" providerId="LiveId" clId="{A99D9EB8-A7F0-418B-BC59-6A79195B7E26}" dt="2026-06-08T20:59:30.797" v="3353" actId="20577"/>
          <ac:spMkLst>
            <pc:docMk/>
            <pc:sldMk cId="3179451904" sldId="2147309407"/>
            <ac:spMk id="2" creationId="{13756284-9ECE-204E-41A9-8CAF6CE411FA}"/>
          </ac:spMkLst>
        </pc:spChg>
        <pc:spChg chg="mod">
          <ac:chgData name="Mihai Budiu" userId="3fe408b5c12bb05c" providerId="LiveId" clId="{A99D9EB8-A7F0-418B-BC59-6A79195B7E26}" dt="2026-06-08T21:03:10.584" v="3503" actId="20577"/>
          <ac:spMkLst>
            <pc:docMk/>
            <pc:sldMk cId="3179451904" sldId="2147309407"/>
            <ac:spMk id="8" creationId="{7C193305-1B32-989F-8297-1855DC957B52}"/>
          </ac:spMkLst>
        </pc:spChg>
        <pc:picChg chg="mod">
          <ac:chgData name="Mihai Budiu" userId="3fe408b5c12bb05c" providerId="LiveId" clId="{A99D9EB8-A7F0-418B-BC59-6A79195B7E26}" dt="2026-06-08T20:59:53.208" v="3356" actId="1076"/>
          <ac:picMkLst>
            <pc:docMk/>
            <pc:sldMk cId="3179451904" sldId="2147309407"/>
            <ac:picMk id="9" creationId="{0647FC1A-656B-2A71-B175-5D3E12443464}"/>
          </ac:picMkLst>
        </pc:picChg>
      </pc:sldChg>
      <pc:sldChg chg="modSp">
        <pc:chgData name="Mihai Budiu" userId="3fe408b5c12bb05c" providerId="LiveId" clId="{A99D9EB8-A7F0-418B-BC59-6A79195B7E26}" dt="2026-06-13T03:39:45.835" v="3929" actId="20577"/>
        <pc:sldMkLst>
          <pc:docMk/>
          <pc:sldMk cId="3387413199" sldId="2147309409"/>
        </pc:sldMkLst>
        <pc:spChg chg="mod">
          <ac:chgData name="Mihai Budiu" userId="3fe408b5c12bb05c" providerId="LiveId" clId="{A99D9EB8-A7F0-418B-BC59-6A79195B7E26}" dt="2026-06-13T03:39:45.835" v="3929" actId="20577"/>
          <ac:spMkLst>
            <pc:docMk/>
            <pc:sldMk cId="3387413199" sldId="2147309409"/>
            <ac:spMk id="20" creationId="{1E873714-2FB0-94ED-35DA-BEFB7175B26E}"/>
          </ac:spMkLst>
        </pc:spChg>
      </pc:sldChg>
      <pc:sldChg chg="modSp mod">
        <pc:chgData name="Mihai Budiu" userId="3fe408b5c12bb05c" providerId="LiveId" clId="{A99D9EB8-A7F0-418B-BC59-6A79195B7E26}" dt="2026-06-13T03:48:16.186" v="4011" actId="20577"/>
        <pc:sldMkLst>
          <pc:docMk/>
          <pc:sldMk cId="4101426548" sldId="2147309411"/>
        </pc:sldMkLst>
        <pc:spChg chg="mod">
          <ac:chgData name="Mihai Budiu" userId="3fe408b5c12bb05c" providerId="LiveId" clId="{A99D9EB8-A7F0-418B-BC59-6A79195B7E26}" dt="2026-06-13T03:48:16.186" v="4011" actId="20577"/>
          <ac:spMkLst>
            <pc:docMk/>
            <pc:sldMk cId="4101426548" sldId="2147309411"/>
            <ac:spMk id="2" creationId="{1CC0F6EE-8A06-F56A-4AFD-DC99D8B5FF53}"/>
          </ac:spMkLst>
        </pc:spChg>
      </pc:sldChg>
      <pc:sldChg chg="addSp delSp modSp mod ord addAnim delAnim modAnim">
        <pc:chgData name="Mihai Budiu" userId="3fe408b5c12bb05c" providerId="LiveId" clId="{A99D9EB8-A7F0-418B-BC59-6A79195B7E26}" dt="2026-06-13T03:47:23.306" v="3978"/>
        <pc:sldMkLst>
          <pc:docMk/>
          <pc:sldMk cId="956755449" sldId="2147309412"/>
        </pc:sldMkLst>
        <pc:spChg chg="add mod">
          <ac:chgData name="Mihai Budiu" userId="3fe408b5c12bb05c" providerId="LiveId" clId="{A99D9EB8-A7F0-418B-BC59-6A79195B7E26}" dt="2026-06-13T03:46:48.407" v="3975" actId="207"/>
          <ac:spMkLst>
            <pc:docMk/>
            <pc:sldMk cId="956755449" sldId="2147309412"/>
            <ac:spMk id="8" creationId="{12D7516B-E302-8951-9864-9C2F559BFEE9}"/>
          </ac:spMkLst>
        </pc:spChg>
        <pc:spChg chg="add mod">
          <ac:chgData name="Mihai Budiu" userId="3fe408b5c12bb05c" providerId="LiveId" clId="{A99D9EB8-A7F0-418B-BC59-6A79195B7E26}" dt="2026-06-13T03:46:57.187" v="3976" actId="207"/>
          <ac:spMkLst>
            <pc:docMk/>
            <pc:sldMk cId="956755449" sldId="2147309412"/>
            <ac:spMk id="58" creationId="{1E79C6B7-1C80-B72B-5AD8-C4112FCF946B}"/>
          </ac:spMkLst>
        </pc:spChg>
        <pc:spChg chg="add mod">
          <ac:chgData name="Mihai Budiu" userId="3fe408b5c12bb05c" providerId="LiveId" clId="{A99D9EB8-A7F0-418B-BC59-6A79195B7E26}" dt="2026-06-13T03:46:57.187" v="3976" actId="207"/>
          <ac:spMkLst>
            <pc:docMk/>
            <pc:sldMk cId="956755449" sldId="2147309412"/>
            <ac:spMk id="59" creationId="{B7756A97-A305-6777-54AE-3B6126917DB4}"/>
          </ac:spMkLst>
        </pc:spChg>
        <pc:spChg chg="add mod">
          <ac:chgData name="Mihai Budiu" userId="3fe408b5c12bb05c" providerId="LiveId" clId="{A99D9EB8-A7F0-418B-BC59-6A79195B7E26}" dt="2026-06-13T03:46:57.187" v="3976" actId="207"/>
          <ac:spMkLst>
            <pc:docMk/>
            <pc:sldMk cId="956755449" sldId="2147309412"/>
            <ac:spMk id="60" creationId="{0E24EB1F-4264-0FEE-6BB7-B3AA9F1B22DE}"/>
          </ac:spMkLst>
        </pc:spChg>
        <pc:spChg chg="add mod">
          <ac:chgData name="Mihai Budiu" userId="3fe408b5c12bb05c" providerId="LiveId" clId="{A99D9EB8-A7F0-418B-BC59-6A79195B7E26}" dt="2026-06-13T03:46:57.187" v="3976" actId="207"/>
          <ac:spMkLst>
            <pc:docMk/>
            <pc:sldMk cId="956755449" sldId="2147309412"/>
            <ac:spMk id="61" creationId="{22CD8519-2601-6AF8-C930-B01154D4672B}"/>
          </ac:spMkLst>
        </pc:spChg>
        <pc:spChg chg="add mod">
          <ac:chgData name="Mihai Budiu" userId="3fe408b5c12bb05c" providerId="LiveId" clId="{A99D9EB8-A7F0-418B-BC59-6A79195B7E26}" dt="2026-06-13T03:47:13.865" v="3977" actId="207"/>
          <ac:spMkLst>
            <pc:docMk/>
            <pc:sldMk cId="956755449" sldId="2147309412"/>
            <ac:spMk id="62" creationId="{04F4636A-279F-0BF9-3709-CAAD8D97F0B6}"/>
          </ac:spMkLst>
        </pc:spChg>
        <pc:cxnChg chg="add mod">
          <ac:chgData name="Mihai Budiu" userId="3fe408b5c12bb05c" providerId="LiveId" clId="{A99D9EB8-A7F0-418B-BC59-6A79195B7E26}" dt="2026-06-13T03:45:47.856" v="3972" actId="14100"/>
          <ac:cxnSpMkLst>
            <pc:docMk/>
            <pc:sldMk cId="956755449" sldId="2147309412"/>
            <ac:cxnSpMk id="63" creationId="{A35BCC44-08CF-DFAC-09C3-2D12D8454372}"/>
          </ac:cxnSpMkLst>
        </pc:cxnChg>
        <pc:cxnChg chg="add mod">
          <ac:chgData name="Mihai Budiu" userId="3fe408b5c12bb05c" providerId="LiveId" clId="{A99D9EB8-A7F0-418B-BC59-6A79195B7E26}" dt="2026-06-13T03:45:59.456" v="3974" actId="14100"/>
          <ac:cxnSpMkLst>
            <pc:docMk/>
            <pc:sldMk cId="956755449" sldId="2147309412"/>
            <ac:cxnSpMk id="67" creationId="{138AF6AE-3954-BBBC-9154-7A00AA67277B}"/>
          </ac:cxnSpMkLst>
        </pc:cxnChg>
        <pc:cxnChg chg="add del mod">
          <ac:chgData name="Mihai Budiu" userId="3fe408b5c12bb05c" providerId="LiveId" clId="{A99D9EB8-A7F0-418B-BC59-6A79195B7E26}" dt="2026-06-13T03:45:30.672" v="3967" actId="478"/>
          <ac:cxnSpMkLst>
            <pc:docMk/>
            <pc:sldMk cId="956755449" sldId="2147309412"/>
            <ac:cxnSpMk id="70" creationId="{209A6EC6-2EF6-C726-BB8F-D8DEC089A9D9}"/>
          </ac:cxnSpMkLst>
        </pc:cxnChg>
      </pc:sldChg>
      <pc:sldChg chg="addSp delSp modSp new mod">
        <pc:chgData name="Mihai Budiu" userId="3fe408b5c12bb05c" providerId="LiveId" clId="{A99D9EB8-A7F0-418B-BC59-6A79195B7E26}" dt="2026-06-08T21:01:25.023" v="3460" actId="115"/>
        <pc:sldMkLst>
          <pc:docMk/>
          <pc:sldMk cId="750918157" sldId="2147309414"/>
        </pc:sldMkLst>
        <pc:spChg chg="mod">
          <ac:chgData name="Mihai Budiu" userId="3fe408b5c12bb05c" providerId="LiveId" clId="{A99D9EB8-A7F0-418B-BC59-6A79195B7E26}" dt="2026-06-08T21:01:25.023" v="3460" actId="115"/>
          <ac:spMkLst>
            <pc:docMk/>
            <pc:sldMk cId="750918157" sldId="2147309414"/>
            <ac:spMk id="3" creationId="{996E4B9F-902E-8D10-2FB8-B62E751AD2B9}"/>
          </ac:spMkLst>
        </pc:spChg>
        <pc:picChg chg="add mod">
          <ac:chgData name="Mihai Budiu" userId="3fe408b5c12bb05c" providerId="LiveId" clId="{A99D9EB8-A7F0-418B-BC59-6A79195B7E26}" dt="2026-06-08T20:59:55.148" v="3357"/>
          <ac:picMkLst>
            <pc:docMk/>
            <pc:sldMk cId="750918157" sldId="2147309414"/>
            <ac:picMk id="5" creationId="{78C5033A-EAE7-8F53-2339-7F875604A4C8}"/>
          </ac:picMkLst>
        </pc:picChg>
      </pc:sldChg>
      <pc:sldChg chg="addSp delSp modSp new mod modClrScheme modAnim chgLayout">
        <pc:chgData name="Mihai Budiu" userId="3fe408b5c12bb05c" providerId="LiveId" clId="{A99D9EB8-A7F0-418B-BC59-6A79195B7E26}" dt="2026-06-13T03:38:47.036" v="3911"/>
        <pc:sldMkLst>
          <pc:docMk/>
          <pc:sldMk cId="1280681975" sldId="2147309415"/>
        </pc:sldMkLst>
        <pc:spChg chg="del mod ord">
          <ac:chgData name="Mihai Budiu" userId="3fe408b5c12bb05c" providerId="LiveId" clId="{A99D9EB8-A7F0-418B-BC59-6A79195B7E26}" dt="2026-06-13T03:28:16.521" v="3778" actId="700"/>
          <ac:spMkLst>
            <pc:docMk/>
            <pc:sldMk cId="1280681975" sldId="2147309415"/>
            <ac:spMk id="2" creationId="{F43AE47A-0584-D3A4-8FD3-9EC23DAF7C80}"/>
          </ac:spMkLst>
        </pc:spChg>
        <pc:spChg chg="del mod ord">
          <ac:chgData name="Mihai Budiu" userId="3fe408b5c12bb05c" providerId="LiveId" clId="{A99D9EB8-A7F0-418B-BC59-6A79195B7E26}" dt="2026-06-13T03:28:16.521" v="3778" actId="700"/>
          <ac:spMkLst>
            <pc:docMk/>
            <pc:sldMk cId="1280681975" sldId="2147309415"/>
            <ac:spMk id="3" creationId="{794CB942-9BE7-BBCA-DEB2-46B167F1D9AF}"/>
          </ac:spMkLst>
        </pc:spChg>
        <pc:spChg chg="mod ord">
          <ac:chgData name="Mihai Budiu" userId="3fe408b5c12bb05c" providerId="LiveId" clId="{A99D9EB8-A7F0-418B-BC59-6A79195B7E26}" dt="2026-06-13T03:28:16.521" v="3778" actId="700"/>
          <ac:spMkLst>
            <pc:docMk/>
            <pc:sldMk cId="1280681975" sldId="2147309415"/>
            <ac:spMk id="4" creationId="{AAED70CA-8288-B684-3A8B-0841C8FF3080}"/>
          </ac:spMkLst>
        </pc:spChg>
        <pc:spChg chg="add mod ord">
          <ac:chgData name="Mihai Budiu" userId="3fe408b5c12bb05c" providerId="LiveId" clId="{A99D9EB8-A7F0-418B-BC59-6A79195B7E26}" dt="2026-06-13T03:28:26.924" v="3820" actId="20577"/>
          <ac:spMkLst>
            <pc:docMk/>
            <pc:sldMk cId="1280681975" sldId="2147309415"/>
            <ac:spMk id="5" creationId="{117D9DCB-E9ED-72B4-3A1B-92410DABE735}"/>
          </ac:spMkLst>
        </pc:spChg>
        <pc:spChg chg="add del mod ord">
          <ac:chgData name="Mihai Budiu" userId="3fe408b5c12bb05c" providerId="LiveId" clId="{A99D9EB8-A7F0-418B-BC59-6A79195B7E26}" dt="2026-06-13T03:28:41.712" v="3823" actId="478"/>
          <ac:spMkLst>
            <pc:docMk/>
            <pc:sldMk cId="1280681975" sldId="2147309415"/>
            <ac:spMk id="6" creationId="{4EA93A41-1BCF-D36A-CC44-EAB3E7B711BA}"/>
          </ac:spMkLst>
        </pc:spChg>
        <pc:spChg chg="add mod">
          <ac:chgData name="Mihai Budiu" userId="3fe408b5c12bb05c" providerId="LiveId" clId="{A99D9EB8-A7F0-418B-BC59-6A79195B7E26}" dt="2026-06-13T03:29:58.994" v="3847" actId="20577"/>
          <ac:spMkLst>
            <pc:docMk/>
            <pc:sldMk cId="1280681975" sldId="2147309415"/>
            <ac:spMk id="7" creationId="{4DA95F97-7A37-A41D-80F6-05C95D13C536}"/>
          </ac:spMkLst>
        </pc:spChg>
        <pc:spChg chg="add mod">
          <ac:chgData name="Mihai Budiu" userId="3fe408b5c12bb05c" providerId="LiveId" clId="{A99D9EB8-A7F0-418B-BC59-6A79195B7E26}" dt="2026-06-13T03:29:39.829" v="3839" actId="1076"/>
          <ac:spMkLst>
            <pc:docMk/>
            <pc:sldMk cId="1280681975" sldId="2147309415"/>
            <ac:spMk id="8" creationId="{2C90FFD3-1A07-B51C-7377-848DE3B54BFD}"/>
          </ac:spMkLst>
        </pc:spChg>
        <pc:spChg chg="add mod">
          <ac:chgData name="Mihai Budiu" userId="3fe408b5c12bb05c" providerId="LiveId" clId="{A99D9EB8-A7F0-418B-BC59-6A79195B7E26}" dt="2026-06-13T03:29:45.498" v="3841" actId="14100"/>
          <ac:spMkLst>
            <pc:docMk/>
            <pc:sldMk cId="1280681975" sldId="2147309415"/>
            <ac:spMk id="9" creationId="{98984905-7BE3-3179-47A3-BFC2BFBE6374}"/>
          </ac:spMkLst>
        </pc:spChg>
        <pc:spChg chg="add mod">
          <ac:chgData name="Mihai Budiu" userId="3fe408b5c12bb05c" providerId="LiveId" clId="{A99D9EB8-A7F0-418B-BC59-6A79195B7E26}" dt="2026-06-13T03:30:03.579" v="3849" actId="6549"/>
          <ac:spMkLst>
            <pc:docMk/>
            <pc:sldMk cId="1280681975" sldId="2147309415"/>
            <ac:spMk id="10" creationId="{979B1A70-7A82-E436-B55A-720D64787792}"/>
          </ac:spMkLst>
        </pc:spChg>
        <pc:spChg chg="add mod">
          <ac:chgData name="Mihai Budiu" userId="3fe408b5c12bb05c" providerId="LiveId" clId="{A99D9EB8-A7F0-418B-BC59-6A79195B7E26}" dt="2026-06-13T03:30:07.581" v="3851" actId="20577"/>
          <ac:spMkLst>
            <pc:docMk/>
            <pc:sldMk cId="1280681975" sldId="2147309415"/>
            <ac:spMk id="11" creationId="{6F24B70C-6B2E-2D4D-272D-7BFF33B40154}"/>
          </ac:spMkLst>
        </pc:spChg>
        <pc:spChg chg="add mod">
          <ac:chgData name="Mihai Budiu" userId="3fe408b5c12bb05c" providerId="LiveId" clId="{A99D9EB8-A7F0-418B-BC59-6A79195B7E26}" dt="2026-06-13T03:30:33.859" v="3898" actId="1076"/>
          <ac:spMkLst>
            <pc:docMk/>
            <pc:sldMk cId="1280681975" sldId="2147309415"/>
            <ac:spMk id="12" creationId="{42D16903-C387-B35F-F96A-2700FE71528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571F3-7866-46E2-B4FD-0E524FC92AF5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EA2B4-91E9-4DF8-82FD-A4303E901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031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EA2B4-91E9-4DF8-82FD-A4303E901AC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6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0546-F7F1-5F8A-547B-996B28CED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A8538-6A52-23B7-9852-D05C9AA3C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9720B-90DC-A5CE-0A8C-45C1D734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EC410-D453-45D3-BC9A-47F9BC1925B4}" type="datetime1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D6ADF-F88F-9143-B43C-7C2F595D4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A05C9-EC71-F3FE-A7F4-2487F604E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3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D918-A1E6-D407-D1C7-A383CCB8F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16609-2620-914A-ED75-B4830FC73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3A51F-A971-F2D7-C79E-1ECCB6F2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71A91-4516-4EE1-B616-8EADCE06B0BE}" type="datetime1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36CBA-62B6-3929-B543-8FCEE03B1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6A952-A881-2F21-635D-CF6CD5479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834E4D-93E4-C3B0-D076-F993194613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85713-C635-2BE3-2EA8-15DE8BC89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475AC-9760-A8F1-E91D-DDBD7A8FA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0DB3-2052-40F8-886B-45580D2FBD84}" type="datetime1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DE7C7-385E-FEEF-F1B8-8920D597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E667C-0ED0-29AA-CE12-638DD884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65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12FCF-0119-EED5-8501-7FB417B39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D2146-2F7D-B016-8613-2C12D1FB8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41037-6BC6-6188-1AE5-D602473AC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2C30-B480-44EE-9FD5-D3060BA9A53E}" type="datetime1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632EE-B45E-504D-B8D4-12EDAE26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927DF-7CA2-81DA-CE99-A482B2B6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4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27543-1527-23DB-9E5E-C47424022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C9C0C-2DF0-C11A-1B88-28B44624F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47ED5-A656-A702-2687-3AEEE79D4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FDBFA-A468-4899-8EF1-F08347DBE578}" type="datetime1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7FB48-DA7C-E94F-BA5E-64A0DE90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028FF-2021-F513-D045-122445C5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E0805-2BDF-69D2-4E72-6B14C7675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82CAD-D0AD-2F5B-E0CA-BBF00D2DD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DC195-6E9C-210E-8BEB-8433AECAB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671E4-AAFB-EBA5-E66A-08B8E91E3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749A-64EE-422D-9975-00E2853F96B8}" type="datetime1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B6267-7DC7-C94A-9C4F-7336392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63E88-D855-1DB5-D3C8-3CE4D1451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2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D30AC-D02B-FDD7-2821-A266E61AF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BB952-B0A2-DCF1-ED02-AB6957360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E29CB-4044-0699-F37E-FA3521792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C15487-1992-30E5-35F4-D7CE5769D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4F07A7-89C6-C635-1A87-E3F5B84513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A1318-F2F1-BFD1-BADB-6BE61CE9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9DAF7-7766-4E25-8912-E3658919FCC6}" type="datetime1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48A2CE-8C05-A811-26CA-659A46FA8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F26BF4-5314-2203-3CAE-1A5687A0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107B9-A67C-E002-B173-BC2EF5454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29EF8-28F7-D648-EB4F-62CF6FFD2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4D627-BF10-4953-AC22-6E60F002EDEE}" type="datetime1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99F0A9-AEA3-83B6-F6B9-0F6401675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CFA616-68FC-BFF2-1D65-C3C1E5C6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6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B6969C-B143-3742-C392-2997F0A7F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6FBEB-CC90-48E8-B143-3B2BECCA80A3}" type="datetime1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32108F-C472-F99E-6CF7-A81B32BB0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DE67C-D061-8983-8675-0D432B8E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39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52303-B05A-2556-B909-F772AEAB3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F7F8B-B3B3-081C-0AFA-6FBC10DA7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5BD491-E14D-A522-DFF9-A9A5752B2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5FF1E-317C-E932-0312-DC33D0AD3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F900B-D8CF-4DC3-8CFA-F354E199CBA3}" type="datetime1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B4244-C0C2-3C6E-FFC2-A8494086F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B5960-B863-6DC1-879B-D96C4295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2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621A-0502-1147-9351-FDF8C7CD4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2F02E0-D151-F6CE-AF42-D15FC7398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20059-272B-3032-51EF-0E42A4543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8190E-FF04-06F0-908A-5050569C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5C6-AA0B-40C1-82BE-C889E5D7D619}" type="datetime1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67B843-D9DF-F741-ECF2-1478685ED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234AC-54A3-FBCF-88B4-AADF73C4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78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19AC7-19D7-03A2-6C86-73B5B9CF0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B694D-0956-5EC2-F960-1EBA93F1F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E2A20-0098-43F3-8DD5-FB2866774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803BCD-7D98-4E6A-9E37-AC7177964461}" type="datetime1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6AAF3-9DF7-3F8A-8192-ED24D08C1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80749-78FB-CB41-2F69-B888D1BDF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C7D0EC-E0BA-482A-A77D-05396BCA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2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feldera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7.png"/><Relationship Id="rId18" Type="http://schemas.openxmlformats.org/officeDocument/2006/relationships/image" Target="../media/image14.png"/><Relationship Id="rId3" Type="http://schemas.openxmlformats.org/officeDocument/2006/relationships/hyperlink" Target="https://pixabay.com/en/database-schematic-server-computing-33410/" TargetMode="External"/><Relationship Id="rId21" Type="http://schemas.openxmlformats.org/officeDocument/2006/relationships/image" Target="../media/image17.png"/><Relationship Id="rId7" Type="http://schemas.openxmlformats.org/officeDocument/2006/relationships/image" Target="NUL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image" Target="../media/image6.png"/><Relationship Id="rId16" Type="http://schemas.openxmlformats.org/officeDocument/2006/relationships/image" Target="../media/image10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11" Type="http://schemas.openxmlformats.org/officeDocument/2006/relationships/image" Target="NULL"/><Relationship Id="rId5" Type="http://schemas.openxmlformats.org/officeDocument/2006/relationships/image" Target="../media/image7.svg"/><Relationship Id="rId15" Type="http://schemas.openxmlformats.org/officeDocument/2006/relationships/image" Target="../media/image9.png"/><Relationship Id="rId10" Type="http://schemas.openxmlformats.org/officeDocument/2006/relationships/image" Target="NULL"/><Relationship Id="rId19" Type="http://schemas.openxmlformats.org/officeDocument/2006/relationships/image" Target="../media/image15.png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pixabay.com/en/database-schematic-server-computing-33410/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7.sv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money-coins-euro-coins-currency-515058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ackoverflow.com/questions/12294718/how-to-create-a-cross-as-a-template-to-checkbox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://commons.wikimedia.org/wiki/file:check-green.sv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mihaibudiu.github.io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stosgrandespeques.blogspot.com/2020/06/nuestras-emociones.htm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oulder-cascade-creek-environment-428065/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13" Type="http://schemas.openxmlformats.org/officeDocument/2006/relationships/image" Target="../media/image58.png"/><Relationship Id="rId3" Type="http://schemas.openxmlformats.org/officeDocument/2006/relationships/hyperlink" Target="https://pixabay.com/en/database-schematic-server-computing-33410/" TargetMode="External"/><Relationship Id="rId7" Type="http://schemas.openxmlformats.org/officeDocument/2006/relationships/image" Target="../media/image520.png"/><Relationship Id="rId12" Type="http://schemas.openxmlformats.org/officeDocument/2006/relationships/image" Target="../media/image5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4" Type="http://schemas.openxmlformats.org/officeDocument/2006/relationships/image" Target="../media/image7.svg"/><Relationship Id="rId9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3" Type="http://schemas.openxmlformats.org/officeDocument/2006/relationships/image" Target="../media/image29.jpeg"/><Relationship Id="rId7" Type="http://schemas.openxmlformats.org/officeDocument/2006/relationships/image" Target="../media/image48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11" Type="http://schemas.openxmlformats.org/officeDocument/2006/relationships/image" Target="../media/image52.png"/><Relationship Id="rId5" Type="http://schemas.openxmlformats.org/officeDocument/2006/relationships/image" Target="../media/image36.png"/><Relationship Id="rId10" Type="http://schemas.openxmlformats.org/officeDocument/2006/relationships/image" Target="../media/image512.png"/><Relationship Id="rId4" Type="http://schemas.openxmlformats.org/officeDocument/2006/relationships/hyperlink" Target="https://commons.wikimedia.org/wiki/File:Weightlifting_at_the_2016_Summer_Olympics-85kg-2.jpg" TargetMode="External"/><Relationship Id="rId9" Type="http://schemas.openxmlformats.org/officeDocument/2006/relationships/image" Target="../media/image50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alitytokens.info/roadmap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2.png"/><Relationship Id="rId7" Type="http://schemas.openxmlformats.org/officeDocument/2006/relationships/image" Target="../media/image590.png"/><Relationship Id="rId2" Type="http://schemas.openxmlformats.org/officeDocument/2006/relationships/image" Target="../media/image5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1.png"/><Relationship Id="rId5" Type="http://schemas.openxmlformats.org/officeDocument/2006/relationships/image" Target="../media/image571.png"/><Relationship Id="rId10" Type="http://schemas.openxmlformats.org/officeDocument/2006/relationships/image" Target="../media/image62.png"/><Relationship Id="rId4" Type="http://schemas.openxmlformats.org/officeDocument/2006/relationships/image" Target="../media/image300.png"/><Relationship Id="rId9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3.png"/><Relationship Id="rId7" Type="http://schemas.openxmlformats.org/officeDocument/2006/relationships/image" Target="../media/image68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1.png"/><Relationship Id="rId5" Type="http://schemas.openxmlformats.org/officeDocument/2006/relationships/image" Target="../media/image66.png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0.png"/><Relationship Id="rId5" Type="http://schemas.openxmlformats.org/officeDocument/2006/relationships/image" Target="../media/image77.png"/><Relationship Id="rId10" Type="http://schemas.openxmlformats.org/officeDocument/2006/relationships/image" Target="../media/image820.png"/><Relationship Id="rId4" Type="http://schemas.openxmlformats.org/officeDocument/2006/relationships/image" Target="../media/image76.png"/><Relationship Id="rId9" Type="http://schemas.openxmlformats.org/officeDocument/2006/relationships/image" Target="../media/image8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85458-play-toy-puzzle-jigsaw-puzzles-photography-stock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1.png"/><Relationship Id="rId13" Type="http://schemas.openxmlformats.org/officeDocument/2006/relationships/image" Target="../media/image73.png"/><Relationship Id="rId18" Type="http://schemas.openxmlformats.org/officeDocument/2006/relationships/image" Target="../media/image83.png"/><Relationship Id="rId26" Type="http://schemas.openxmlformats.org/officeDocument/2006/relationships/image" Target="../media/image91.png"/><Relationship Id="rId3" Type="http://schemas.openxmlformats.org/officeDocument/2006/relationships/image" Target="../media/image6.png"/><Relationship Id="rId21" Type="http://schemas.openxmlformats.org/officeDocument/2006/relationships/image" Target="../media/image86.png"/><Relationship Id="rId7" Type="http://schemas.openxmlformats.org/officeDocument/2006/relationships/image" Target="../media/image511.png"/><Relationship Id="rId12" Type="http://schemas.openxmlformats.org/officeDocument/2006/relationships/image" Target="../media/image72.pn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2" Type="http://schemas.openxmlformats.org/officeDocument/2006/relationships/image" Target="../media/image491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29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image" Target="../media/image64.png"/><Relationship Id="rId24" Type="http://schemas.openxmlformats.org/officeDocument/2006/relationships/image" Target="../media/image89.png"/><Relationship Id="rId5" Type="http://schemas.openxmlformats.org/officeDocument/2006/relationships/image" Target="../media/image501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28" Type="http://schemas.openxmlformats.org/officeDocument/2006/relationships/image" Target="../media/image93.png"/><Relationship Id="rId10" Type="http://schemas.openxmlformats.org/officeDocument/2006/relationships/image" Target="../media/image63.png"/><Relationship Id="rId19" Type="http://schemas.openxmlformats.org/officeDocument/2006/relationships/image" Target="../media/image84.png"/><Relationship Id="rId31" Type="http://schemas.openxmlformats.org/officeDocument/2006/relationships/image" Target="../media/image96.png"/><Relationship Id="rId4" Type="http://schemas.openxmlformats.org/officeDocument/2006/relationships/hyperlink" Target="https://pixabay.com/en/database-schematic-server-computing-33410/" TargetMode="External"/><Relationship Id="rId9" Type="http://schemas.openxmlformats.org/officeDocument/2006/relationships/image" Target="../media/image59.png"/><Relationship Id="rId14" Type="http://schemas.openxmlformats.org/officeDocument/2006/relationships/image" Target="../media/image74.png"/><Relationship Id="rId22" Type="http://schemas.openxmlformats.org/officeDocument/2006/relationships/image" Target="../media/image87.png"/><Relationship Id="rId27" Type="http://schemas.openxmlformats.org/officeDocument/2006/relationships/image" Target="../media/image92.png"/><Relationship Id="rId30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801.png"/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0.png"/><Relationship Id="rId5" Type="http://schemas.openxmlformats.org/officeDocument/2006/relationships/image" Target="../media/image780.png"/><Relationship Id="rId4" Type="http://schemas.openxmlformats.org/officeDocument/2006/relationships/image" Target="../media/image77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8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image" Target="../media/image104.png"/><Relationship Id="rId5" Type="http://schemas.openxmlformats.org/officeDocument/2006/relationships/image" Target="../media/image99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hyperlink" Target="https://pixabay.com/en/database-schematic-server-computing-33410/" TargetMode="External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1.png"/><Relationship Id="rId7" Type="http://schemas.openxmlformats.org/officeDocument/2006/relationships/image" Target="../media/image13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91.png"/><Relationship Id="rId4" Type="http://schemas.openxmlformats.org/officeDocument/2006/relationships/image" Target="../media/image138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21" Type="http://schemas.openxmlformats.org/officeDocument/2006/relationships/image" Target="../media/image129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0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11" Type="http://schemas.openxmlformats.org/officeDocument/2006/relationships/image" Target="../media/image130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hyperlink" Target="try.feldera.com" TargetMode="External"/><Relationship Id="rId7" Type="http://schemas.openxmlformats.org/officeDocument/2006/relationships/image" Target="../media/image135.png"/><Relationship Id="rId2" Type="http://schemas.openxmlformats.org/officeDocument/2006/relationships/hyperlink" Target="github.com/feldera/felder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hyperlink" Target="http://www.feldera.com/community" TargetMode="External"/><Relationship Id="rId9" Type="http://schemas.openxmlformats.org/officeDocument/2006/relationships/hyperlink" Target="https://feldera.com/careers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barrymieny/art/Layered-Database-Source-Documents-348798124" TargetMode="External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hyperlink" Target="https://pixabay.com/en/database-schematic-server-computing-33410/" TargetMode="External"/><Relationship Id="rId7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NULL"/><Relationship Id="rId9" Type="http://schemas.openxmlformats.org/officeDocument/2006/relationships/image" Target="../media/image13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3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iantart.com/barrymieny/art/Layered-Database-Source-Documents-348798124" TargetMode="External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40.png"/><Relationship Id="rId3" Type="http://schemas.openxmlformats.org/officeDocument/2006/relationships/image" Target="../media/image630.png"/><Relationship Id="rId7" Type="http://schemas.openxmlformats.org/officeDocument/2006/relationships/hyperlink" Target="https://pixabay.com/en/database-schematic-server-computing-33410/" TargetMode="External"/><Relationship Id="rId12" Type="http://schemas.openxmlformats.org/officeDocument/2006/relationships/image" Target="../media/image730.png"/><Relationship Id="rId2" Type="http://schemas.openxmlformats.org/officeDocument/2006/relationships/image" Target="../media/image5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720.png"/><Relationship Id="rId5" Type="http://schemas.openxmlformats.org/officeDocument/2006/relationships/image" Target="../media/image650.png"/><Relationship Id="rId10" Type="http://schemas.openxmlformats.org/officeDocument/2006/relationships/image" Target="../media/image710.png"/><Relationship Id="rId4" Type="http://schemas.openxmlformats.org/officeDocument/2006/relationships/image" Target="../media/image640.png"/><Relationship Id="rId14" Type="http://schemas.openxmlformats.org/officeDocument/2006/relationships/image" Target="../media/image147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atabase-schematic-server-computing-33410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hyperlink" Target="https://pixabay.com/en/database-schematic-server-computing-33410/" TargetMode="External"/><Relationship Id="rId7" Type="http://schemas.openxmlformats.org/officeDocument/2006/relationships/image" Target="../media/image9.png"/><Relationship Id="rId12" Type="http://schemas.openxmlformats.org/officeDocument/2006/relationships/image" Target="NUL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NULL"/><Relationship Id="rId5" Type="http://schemas.openxmlformats.org/officeDocument/2006/relationships/image" Target="../media/image7.png"/><Relationship Id="rId15" Type="http://schemas.openxmlformats.org/officeDocument/2006/relationships/image" Target="../media/image10.png"/><Relationship Id="rId4" Type="http://schemas.openxmlformats.org/officeDocument/2006/relationships/image" Target="../media/image611.png"/><Relationship Id="rId9" Type="http://schemas.openxmlformats.org/officeDocument/2006/relationships/image" Target="../media/image7.svg"/><Relationship Id="rId1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6C856-462B-1458-F5A1-FB1333D76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86" y="910354"/>
            <a:ext cx="11870589" cy="1225943"/>
          </a:xfrm>
        </p:spPr>
        <p:txBody>
          <a:bodyPr>
            <a:normAutofit/>
          </a:bodyPr>
          <a:lstStyle/>
          <a:p>
            <a:r>
              <a:rPr lang="en-US" b="1" dirty="0"/>
              <a:t>Incremental Computation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CC535-B2C8-DA7F-CC99-89A9B68FD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1399" y="2629912"/>
            <a:ext cx="8429202" cy="408419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Rootconf</a:t>
            </a:r>
            <a:r>
              <a:rPr lang="en-US" dirty="0"/>
              <a:t> special community edition on databases</a:t>
            </a:r>
          </a:p>
          <a:p>
            <a:r>
              <a:rPr lang="en-US" dirty="0"/>
              <a:t>Bengaluru, June 13, 2026</a:t>
            </a:r>
          </a:p>
          <a:p>
            <a:endParaRPr lang="en-US" dirty="0"/>
          </a:p>
          <a:p>
            <a:r>
              <a:rPr lang="en-US" dirty="0"/>
              <a:t>Mihai Budiu – </a:t>
            </a:r>
            <a:r>
              <a:rPr lang="en-US" sz="3200" dirty="0">
                <a:solidFill>
                  <a:srgbClr val="FF66C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feldera.com</a:t>
            </a:r>
            <a:endParaRPr lang="en-US" sz="3200" dirty="0">
              <a:solidFill>
                <a:srgbClr val="FF66CC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Rootconf">
            <a:extLst>
              <a:ext uri="{FF2B5EF4-FFF2-40B4-BE49-F238E27FC236}">
                <a16:creationId xmlns:a16="http://schemas.microsoft.com/office/drawing/2014/main" id="{A4758AEE-0D82-7478-B0E3-7668DA0F0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4" b="15246"/>
          <a:stretch>
            <a:fillRect/>
          </a:stretch>
        </p:blipFill>
        <p:spPr bwMode="auto">
          <a:xfrm>
            <a:off x="3960156" y="2553387"/>
            <a:ext cx="2286000" cy="157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250384-8A7E-CE71-AEB2-EE292FE44A1B}"/>
              </a:ext>
            </a:extLst>
          </p:cNvPr>
          <p:cNvSpPr txBox="1"/>
          <p:nvPr/>
        </p:nvSpPr>
        <p:spPr>
          <a:xfrm>
            <a:off x="6246156" y="2995726"/>
            <a:ext cx="28554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/>
              <a:t>Rootconf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86646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FC079-6BAF-45BE-4568-777A54CA5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772" y="365125"/>
            <a:ext cx="10971028" cy="1325563"/>
          </a:xfrm>
        </p:spPr>
        <p:txBody>
          <a:bodyPr>
            <a:normAutofit/>
          </a:bodyPr>
          <a:lstStyle/>
          <a:p>
            <a:r>
              <a:rPr lang="en-US" sz="4800" i="1" dirty="0"/>
              <a:t>Incremental</a:t>
            </a:r>
            <a:r>
              <a:rPr lang="en-US" sz="4800" dirty="0"/>
              <a:t> computation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B1AA8-97E1-75F1-F290-30E62DBA1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03" y="1825625"/>
            <a:ext cx="7118874" cy="4351338"/>
          </a:xfrm>
        </p:spPr>
        <p:txBody>
          <a:bodyPr>
            <a:normAutofit/>
          </a:bodyPr>
          <a:lstStyle/>
          <a:p>
            <a:r>
              <a:rPr lang="en-US" sz="4000" dirty="0"/>
              <a:t>When a new deposit occurs</a:t>
            </a:r>
          </a:p>
          <a:p>
            <a:pPr lvl="1"/>
            <a:r>
              <a:rPr lang="en-US" sz="3600" dirty="0"/>
              <a:t>Update the funds for the </a:t>
            </a:r>
            <a:br>
              <a:rPr lang="en-US" sz="3600" dirty="0"/>
            </a:br>
            <a:r>
              <a:rPr lang="en-US" sz="3600" dirty="0"/>
              <a:t>corresponding person</a:t>
            </a:r>
          </a:p>
          <a:p>
            <a:pPr lvl="1"/>
            <a:r>
              <a:rPr lang="en-US" sz="3600" b="1" dirty="0"/>
              <a:t>Remember</a:t>
            </a:r>
            <a:r>
              <a:rPr lang="en-US" sz="3600" dirty="0"/>
              <a:t> what you did before</a:t>
            </a:r>
          </a:p>
          <a:p>
            <a:pPr lvl="1"/>
            <a:endParaRPr lang="en-US" sz="3600" dirty="0"/>
          </a:p>
          <a:p>
            <a:r>
              <a:rPr lang="en-US" sz="4000" dirty="0"/>
              <a:t>Do </a:t>
            </a:r>
            <a:r>
              <a:rPr lang="en-US" sz="4000" b="1" dirty="0"/>
              <a:t>not</a:t>
            </a:r>
            <a:r>
              <a:rPr lang="en-US" sz="4000" dirty="0"/>
              <a:t> recompute funds </a:t>
            </a:r>
            <a:br>
              <a:rPr lang="en-US" sz="4000" dirty="0"/>
            </a:br>
            <a:r>
              <a:rPr lang="en-US" sz="4000" dirty="0"/>
              <a:t>for everyone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938AF-FC84-6C81-C6E8-8974823C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10</a:t>
            </a:fld>
            <a:endParaRPr lang="en-US"/>
          </a:p>
        </p:txBody>
      </p:sp>
      <p:pic>
        <p:nvPicPr>
          <p:cNvPr id="2052" name="Picture 4" descr="Curved terracotta roof with one broken tile">
            <a:extLst>
              <a:ext uri="{FF2B5EF4-FFF2-40B4-BE49-F238E27FC236}">
                <a16:creationId xmlns:a16="http://schemas.microsoft.com/office/drawing/2014/main" id="{065990DF-3C40-77A9-CC70-EF10842FB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881" y="1269912"/>
            <a:ext cx="4568824" cy="456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92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5D9ED-585C-1B5C-A7F8-310483188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Incremental View Maintenance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BCC3-4FE2-D046-80F4-AFA87E11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11</a:t>
            </a:fld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D6E3C61-3E23-EB3E-12AF-1943AE9E0757}"/>
              </a:ext>
            </a:extLst>
          </p:cNvPr>
          <p:cNvSpPr/>
          <p:nvPr/>
        </p:nvSpPr>
        <p:spPr>
          <a:xfrm>
            <a:off x="1494460" y="5945614"/>
            <a:ext cx="9293043" cy="2054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A02DC-7BCA-9AA4-2A79-9AE462BE9F1F}"/>
              </a:ext>
            </a:extLst>
          </p:cNvPr>
          <p:cNvSpPr txBox="1"/>
          <p:nvPr/>
        </p:nvSpPr>
        <p:spPr>
          <a:xfrm>
            <a:off x="6096000" y="61194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Time</a:t>
            </a:r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2987EDFA-A4EC-87DC-2A4D-C1E08D27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74639115-B5AE-C607-4D00-A0EA9A9E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78957" y="5087608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4BC68764-6EFD-D529-5CB1-4C01A3DA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3147" y="5087608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2A1307EF-2305-9724-AC6B-6F549B7B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67337" y="5087608"/>
            <a:ext cx="417834" cy="594253"/>
          </a:xfrm>
          <a:prstGeom prst="rect">
            <a:avLst/>
          </a:prstGeom>
        </p:spPr>
      </p:pic>
      <p:pic>
        <p:nvPicPr>
          <p:cNvPr id="13" name="Picture 12" descr="A close up of a cylinder&#10;&#10;Description automatically generated">
            <a:extLst>
              <a:ext uri="{FF2B5EF4-FFF2-40B4-BE49-F238E27FC236}">
                <a16:creationId xmlns:a16="http://schemas.microsoft.com/office/drawing/2014/main" id="{004F068D-FF4C-C0CF-8DEE-A127E68B5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3236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13285FA4-37CF-EAD2-11FB-3F9155F15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1A132752-03E3-5C98-46F3-823027FC0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70251" y="2609123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87C9B5BE-2745-C3A9-A441-CBE20AC88F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4864" y="2609123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3DBCABDB-2B98-EE15-31C8-721749562A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9054" y="2609123"/>
            <a:ext cx="914400" cy="914400"/>
          </a:xfrm>
          <a:prstGeom prst="rect">
            <a:avLst/>
          </a:prstGeom>
        </p:spPr>
      </p:pic>
      <p:pic>
        <p:nvPicPr>
          <p:cNvPr id="24" name="Graphic 23" descr="Table with solid fill">
            <a:extLst>
              <a:ext uri="{FF2B5EF4-FFF2-40B4-BE49-F238E27FC236}">
                <a16:creationId xmlns:a16="http://schemas.microsoft.com/office/drawing/2014/main" id="{772A05FA-17F1-71E3-B7D7-F36F79C11C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5301" y="260912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/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blipFill>
                <a:blip r:embed="rId7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9049EB8-8B25-71EA-6487-E542166022C4}"/>
              </a:ext>
            </a:extLst>
          </p:cNvPr>
          <p:cNvSpPr txBox="1"/>
          <p:nvPr/>
        </p:nvSpPr>
        <p:spPr>
          <a:xfrm>
            <a:off x="163375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A6E65-426A-5F12-4C23-80AC7746F969}"/>
              </a:ext>
            </a:extLst>
          </p:cNvPr>
          <p:cNvSpPr txBox="1"/>
          <p:nvPr/>
        </p:nvSpPr>
        <p:spPr>
          <a:xfrm>
            <a:off x="367794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59ACD-AC54-CD05-2D2F-ED2A7873D397}"/>
              </a:ext>
            </a:extLst>
          </p:cNvPr>
          <p:cNvSpPr txBox="1"/>
          <p:nvPr/>
        </p:nvSpPr>
        <p:spPr>
          <a:xfrm>
            <a:off x="578255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EE3E65-87A1-A59B-3D03-4F9005364644}"/>
              </a:ext>
            </a:extLst>
          </p:cNvPr>
          <p:cNvSpPr txBox="1"/>
          <p:nvPr/>
        </p:nvSpPr>
        <p:spPr>
          <a:xfrm>
            <a:off x="782674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455EC0-EC5E-22D9-63B1-EABFD22AC61F}"/>
              </a:ext>
            </a:extLst>
          </p:cNvPr>
          <p:cNvSpPr txBox="1"/>
          <p:nvPr/>
        </p:nvSpPr>
        <p:spPr>
          <a:xfrm>
            <a:off x="9784445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0BFC11B3-468B-45EE-D873-C18F01852EDB}"/>
                  </a:ext>
                </a:extLst>
              </p:cNvPr>
              <p:cNvSpPr/>
              <p:nvPr/>
            </p:nvSpPr>
            <p:spPr>
              <a:xfrm>
                <a:off x="4649218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0BFC11B3-468B-45EE-D873-C18F01852E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218" y="3557948"/>
                <a:ext cx="417834" cy="1397783"/>
              </a:xfrm>
              <a:prstGeom prst="upArrow">
                <a:avLst/>
              </a:prstGeom>
              <a:blipFill>
                <a:blip r:embed="rId8"/>
                <a:stretch>
                  <a:fillRect l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C199A86-0B26-CD85-B2A8-BD2A15EDE095}"/>
                  </a:ext>
                </a:extLst>
              </p:cNvPr>
              <p:cNvSpPr/>
              <p:nvPr/>
            </p:nvSpPr>
            <p:spPr>
              <a:xfrm>
                <a:off x="6699034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C199A86-0B26-CD85-B2A8-BD2A15EDE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034" y="3557948"/>
                <a:ext cx="417834" cy="1397783"/>
              </a:xfrm>
              <a:prstGeom prst="upArrow">
                <a:avLst/>
              </a:prstGeom>
              <a:blipFill>
                <a:blip r:embed="rId9"/>
                <a:stretch>
                  <a:fillRect l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B735BB3E-308B-E18B-90CC-0ED1F1B19502}"/>
                  </a:ext>
                </a:extLst>
              </p:cNvPr>
              <p:cNvSpPr/>
              <p:nvPr/>
            </p:nvSpPr>
            <p:spPr>
              <a:xfrm>
                <a:off x="8662177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B735BB3E-308B-E18B-90CC-0ED1F1B195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177" y="3557948"/>
                <a:ext cx="417834" cy="1397783"/>
              </a:xfrm>
              <a:prstGeom prst="upArrow">
                <a:avLst/>
              </a:prstGeom>
              <a:blipFill>
                <a:blip r:embed="rId10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1D0148BC-2AD3-E916-BD4E-5606CCC4F98F}"/>
                  </a:ext>
                </a:extLst>
              </p:cNvPr>
              <p:cNvSpPr/>
              <p:nvPr/>
            </p:nvSpPr>
            <p:spPr>
              <a:xfrm>
                <a:off x="10707268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1D0148BC-2AD3-E916-BD4E-5606CCC4F9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268" y="3557948"/>
                <a:ext cx="417834" cy="1397783"/>
              </a:xfrm>
              <a:prstGeom prst="upArrow">
                <a:avLst/>
              </a:prstGeom>
              <a:blipFill>
                <a:blip r:embed="rId11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/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/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/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/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15EA3F65-2D0E-E004-2C9B-BE8E4CA62137}"/>
                  </a:ext>
                </a:extLst>
              </p:cNvPr>
              <p:cNvSpPr/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15EA3F65-2D0E-E004-2C9B-BE8E4CA621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/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/>
              <p:nvPr/>
            </p:nvSpPr>
            <p:spPr>
              <a:xfrm>
                <a:off x="4301765" y="276587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765" y="2765879"/>
                <a:ext cx="1144756" cy="594256"/>
              </a:xfrm>
              <a:prstGeom prst="rightArrow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/>
              <p:nvPr/>
            </p:nvSpPr>
            <p:spPr>
              <a:xfrm>
                <a:off x="6375101" y="276587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101" y="2765879"/>
                <a:ext cx="1144756" cy="594256"/>
              </a:xfrm>
              <a:prstGeom prst="rightArrow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/>
              <p:nvPr/>
            </p:nvSpPr>
            <p:spPr>
              <a:xfrm>
                <a:off x="8398750" y="276587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50" y="2765879"/>
                <a:ext cx="1144756" cy="594256"/>
              </a:xfrm>
              <a:prstGeom prst="rightArrow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BCC9EB70-8A57-ABA3-408A-6D0D4DCE0BF2}"/>
                  </a:ext>
                </a:extLst>
              </p:cNvPr>
              <p:cNvSpPr/>
              <p:nvPr/>
            </p:nvSpPr>
            <p:spPr>
              <a:xfrm>
                <a:off x="10407322" y="276587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V</a:t>
                </a:r>
              </a:p>
            </p:txBody>
          </p:sp>
        </mc:Choice>
        <mc:Fallback xmlns="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BCC9EB70-8A57-ABA3-408A-6D0D4DCE0B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322" y="2765879"/>
                <a:ext cx="1144756" cy="594256"/>
              </a:xfrm>
              <a:prstGeom prst="rightArrow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2CEB296B-908D-E015-6E4E-D0CB320A35AC}"/>
              </a:ext>
            </a:extLst>
          </p:cNvPr>
          <p:cNvSpPr txBox="1"/>
          <p:nvPr/>
        </p:nvSpPr>
        <p:spPr>
          <a:xfrm>
            <a:off x="3134062" y="1559318"/>
            <a:ext cx="6134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1B / 100 = 10 million times less work!</a:t>
            </a:r>
          </a:p>
        </p:txBody>
      </p:sp>
    </p:spTree>
    <p:extLst>
      <p:ext uri="{BB962C8B-B14F-4D97-AF65-F5344CB8AC3E}">
        <p14:creationId xmlns:p14="http://schemas.microsoft.com/office/powerpoint/2010/main" val="20688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1" grpId="0" animBg="1"/>
      <p:bldP spid="42" grpId="0" animBg="1"/>
      <p:bldP spid="43" grpId="0" animBg="1"/>
      <p:bldP spid="44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61A6E-6216-71D8-5776-5CDA2588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We need to understand…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5F430-9080-54FF-3576-9BAB3DD4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 descr="A close up of a cylinder&#10;&#10;Description automatically generated">
            <a:extLst>
              <a:ext uri="{FF2B5EF4-FFF2-40B4-BE49-F238E27FC236}">
                <a16:creationId xmlns:a16="http://schemas.microsoft.com/office/drawing/2014/main" id="{C8766A72-2F03-3507-A9ED-4966769E2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3B513C7C-27AE-390E-94BF-883DD011D7EE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3B513C7C-27AE-390E-94BF-883DD011D7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Table with solid fill">
            <a:extLst>
              <a:ext uri="{FF2B5EF4-FFF2-40B4-BE49-F238E27FC236}">
                <a16:creationId xmlns:a16="http://schemas.microsoft.com/office/drawing/2014/main" id="{5A699AE6-3F6C-4E20-1163-BF069255F9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Arrow: Up 7">
                <a:extLst>
                  <a:ext uri="{FF2B5EF4-FFF2-40B4-BE49-F238E27FC236}">
                    <a16:creationId xmlns:a16="http://schemas.microsoft.com/office/drawing/2014/main" id="{958E7060-C29B-9F54-5472-973F212E11FA}"/>
                  </a:ext>
                </a:extLst>
              </p:cNvPr>
              <p:cNvSpPr/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Arrow: Up 7">
                <a:extLst>
                  <a:ext uri="{FF2B5EF4-FFF2-40B4-BE49-F238E27FC236}">
                    <a16:creationId xmlns:a16="http://schemas.microsoft.com/office/drawing/2014/main" id="{958E7060-C29B-9F54-5472-973F212E11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02" y="3557948"/>
                <a:ext cx="417834" cy="1397783"/>
              </a:xfrm>
              <a:prstGeom prst="upArrow">
                <a:avLst/>
              </a:prstGeom>
              <a:blipFill>
                <a:blip r:embed="rId6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9B6F0A1-605E-6744-5F35-16AB78E5761F}"/>
              </a:ext>
            </a:extLst>
          </p:cNvPr>
          <p:cNvSpPr txBox="1"/>
          <p:nvPr/>
        </p:nvSpPr>
        <p:spPr>
          <a:xfrm>
            <a:off x="163375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Arrow: Right 9">
                <a:extLst>
                  <a:ext uri="{FF2B5EF4-FFF2-40B4-BE49-F238E27FC236}">
                    <a16:creationId xmlns:a16="http://schemas.microsoft.com/office/drawing/2014/main" id="{FA92574F-1659-97C9-E270-0D4F12A51190}"/>
                  </a:ext>
                </a:extLst>
              </p:cNvPr>
              <p:cNvSpPr/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Arrow: Right 9">
                <a:extLst>
                  <a:ext uri="{FF2B5EF4-FFF2-40B4-BE49-F238E27FC236}">
                    <a16:creationId xmlns:a16="http://schemas.microsoft.com/office/drawing/2014/main" id="{FA92574F-1659-97C9-E270-0D4F12A511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4A61E222-40C5-FFA4-A7EC-BAB3675A1037}"/>
                  </a:ext>
                </a:extLst>
              </p:cNvPr>
              <p:cNvSpPr/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4A61E222-40C5-FFA4-A7EC-BAB3675A10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91" y="2765879"/>
                <a:ext cx="1144756" cy="594256"/>
              </a:xfrm>
              <a:prstGeom prst="rightArrow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3BC4581-4F1D-4630-ED6D-358CA6BCF2AF}"/>
              </a:ext>
            </a:extLst>
          </p:cNvPr>
          <p:cNvSpPr txBox="1"/>
          <p:nvPr/>
        </p:nvSpPr>
        <p:spPr>
          <a:xfrm>
            <a:off x="3718874" y="2765879"/>
            <a:ext cx="2019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…changes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EEBF62-FB4E-BB97-145A-24A27A79E2C8}"/>
              </a:ext>
            </a:extLst>
          </p:cNvPr>
          <p:cNvSpPr txBox="1"/>
          <p:nvPr/>
        </p:nvSpPr>
        <p:spPr>
          <a:xfrm>
            <a:off x="3718874" y="3735794"/>
            <a:ext cx="78967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…incremental queries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3200" dirty="0">
                <a:solidFill>
                  <a:srgbClr val="FF0000"/>
                </a:solidFill>
              </a:rPr>
              <a:t>(not simple queries, but streaming systems)</a:t>
            </a:r>
          </a:p>
        </p:txBody>
      </p:sp>
    </p:spTree>
    <p:extLst>
      <p:ext uri="{BB962C8B-B14F-4D97-AF65-F5344CB8AC3E}">
        <p14:creationId xmlns:p14="http://schemas.microsoft.com/office/powerpoint/2010/main" val="19703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le of coins">
            <a:extLst>
              <a:ext uri="{FF2B5EF4-FFF2-40B4-BE49-F238E27FC236}">
                <a16:creationId xmlns:a16="http://schemas.microsoft.com/office/drawing/2014/main" id="{57E1FDCD-6C40-6D27-02EA-EE22F188A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09676-6F7E-1CC6-B429-AC68815A3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862" y="2095166"/>
            <a:ext cx="4617238" cy="1234884"/>
          </a:xfrm>
          <a:solidFill>
            <a:srgbClr val="FFFFFF">
              <a:alpha val="50196"/>
            </a:srgbClr>
          </a:solidFill>
          <a:effectLst>
            <a:softEdge rad="317500"/>
          </a:effectLst>
        </p:spPr>
        <p:txBody>
          <a:bodyPr>
            <a:normAutofit fontScale="90000"/>
          </a:bodyPr>
          <a:lstStyle/>
          <a:p>
            <a:r>
              <a:rPr lang="en-US" sz="8000" b="1" dirty="0"/>
              <a:t>2.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FAD90D-83E6-D3BE-9F78-D1C4B642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64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B9ED8C4-9BE2-4F0C-55D9-4E8171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14</a:t>
            </a:fld>
            <a:endParaRPr lang="en-US"/>
          </a:p>
        </p:txBody>
      </p:sp>
      <p:pic>
        <p:nvPicPr>
          <p:cNvPr id="21" name="Picture 20" descr="A newspaper with different headlines&#10;&#10;AI-generated content may be incorrect.">
            <a:extLst>
              <a:ext uri="{FF2B5EF4-FFF2-40B4-BE49-F238E27FC236}">
                <a16:creationId xmlns:a16="http://schemas.microsoft.com/office/drawing/2014/main" id="{C84E8A19-345B-76E5-BBE4-C7A97F29E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 with numbers and symbols&#10;&#10;AI-generated content may be incorrect.">
            <a:extLst>
              <a:ext uri="{FF2B5EF4-FFF2-40B4-BE49-F238E27FC236}">
                <a16:creationId xmlns:a16="http://schemas.microsoft.com/office/drawing/2014/main" id="{1978A6B1-8F3E-193D-AB97-19FEA7915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06"/>
            <a:ext cx="12191999" cy="6863206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B871E-7CBD-CFCF-AB51-2519134C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74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B61A319-5DF8-9272-89CA-E7F7BE32B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964"/>
            <a:ext cx="12192000" cy="593807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CF396-1F60-F474-1B8A-94D12257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39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FCBA3E-72C8-293B-4BF6-6B4ECD760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3"/>
            <a:ext cx="12192000" cy="685461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5BA51-55A0-072C-E6E2-F081A4412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63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5190E-27E1-AA51-9C33-60691D31D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7948"/>
            <a:ext cx="10515600" cy="583537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INSERT INTO </a:t>
            </a:r>
            <a:r>
              <a:rPr lang="en-US" dirty="0">
                <a:latin typeface="Consolas" panose="020B0609020204030204" pitchFamily="49" charset="0"/>
              </a:rPr>
              <a:t>transactions 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VALUES</a:t>
            </a:r>
            <a:r>
              <a:rPr lang="en-US" dirty="0">
                <a:latin typeface="Consolas" panose="020B0609020204030204" pitchFamily="49" charset="0"/>
              </a:rPr>
              <a:t>('Mihai', NOW(), 100.00, );</a:t>
            </a: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INSERT INTO </a:t>
            </a:r>
            <a:r>
              <a:rPr lang="en-US" dirty="0">
                <a:latin typeface="Consolas" panose="020B0609020204030204" pitchFamily="49" charset="0"/>
              </a:rPr>
              <a:t>transactions 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VALUES</a:t>
            </a:r>
            <a:r>
              <a:rPr lang="en-US" dirty="0">
                <a:latin typeface="Consolas" panose="020B0609020204030204" pitchFamily="49" charset="0"/>
              </a:rPr>
              <a:t>('Mihai', NOW(), -60.00);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2075F-5195-8447-F73E-265A430D3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18</a:t>
            </a:fld>
            <a:endParaRPr lang="en-US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1750998-20A8-04B4-3C94-06A530E5997B}"/>
              </a:ext>
            </a:extLst>
          </p:cNvPr>
          <p:cNvSpPr/>
          <p:nvPr/>
        </p:nvSpPr>
        <p:spPr>
          <a:xfrm rot="10800000">
            <a:off x="6518564" y="2729438"/>
            <a:ext cx="401983" cy="56542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ED8952-576D-32D9-6AEC-4CA473DF259D}"/>
              </a:ext>
            </a:extLst>
          </p:cNvPr>
          <p:cNvSpPr txBox="1"/>
          <p:nvPr/>
        </p:nvSpPr>
        <p:spPr>
          <a:xfrm>
            <a:off x="3836269" y="3294864"/>
            <a:ext cx="6252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Change in </a:t>
            </a:r>
            <a:r>
              <a:rPr lang="en-US" sz="4000" i="1" dirty="0"/>
              <a:t>account value</a:t>
            </a:r>
          </a:p>
          <a:p>
            <a:pPr algn="ctr"/>
            <a:r>
              <a:rPr lang="en-US" sz="4000" dirty="0"/>
              <a:t>May be negative!</a:t>
            </a:r>
          </a:p>
        </p:txBody>
      </p:sp>
    </p:spTree>
    <p:extLst>
      <p:ext uri="{BB962C8B-B14F-4D97-AF65-F5344CB8AC3E}">
        <p14:creationId xmlns:p14="http://schemas.microsoft.com/office/powerpoint/2010/main" val="69943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279BBD0-96AF-D37A-3F9A-82C2F7714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Table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3826F-9C88-15EC-0BDB-BDA0A2DC2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Arrow: Right 7">
                <a:extLst>
                  <a:ext uri="{FF2B5EF4-FFF2-40B4-BE49-F238E27FC236}">
                    <a16:creationId xmlns:a16="http://schemas.microsoft.com/office/drawing/2014/main" id="{68F40A4F-5A74-D86A-EA6F-27AAC7882EA6}"/>
                  </a:ext>
                </a:extLst>
              </p:cNvPr>
              <p:cNvSpPr/>
              <p:nvPr/>
            </p:nvSpPr>
            <p:spPr>
              <a:xfrm>
                <a:off x="4841704" y="2523754"/>
                <a:ext cx="2140806" cy="1030832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Arrow: Right 7">
                <a:extLst>
                  <a:ext uri="{FF2B5EF4-FFF2-40B4-BE49-F238E27FC236}">
                    <a16:creationId xmlns:a16="http://schemas.microsoft.com/office/drawing/2014/main" id="{68F40A4F-5A74-D86A-EA6F-27AAC7882E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704" y="2523754"/>
                <a:ext cx="2140806" cy="1030832"/>
              </a:xfrm>
              <a:prstGeom prst="rightArrow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41A84B8-C85D-920B-5859-0F41DF0E27C9}"/>
              </a:ext>
            </a:extLst>
          </p:cNvPr>
          <p:cNvGraphicFramePr>
            <a:graphicFrameLocks noGrp="1"/>
          </p:cNvGraphicFramePr>
          <p:nvPr/>
        </p:nvGraphicFramePr>
        <p:xfrm>
          <a:off x="8137585" y="1658519"/>
          <a:ext cx="1803714" cy="2150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857">
                  <a:extLst>
                    <a:ext uri="{9D8B030D-6E8A-4147-A177-3AD203B41FA5}">
                      <a16:colId xmlns:a16="http://schemas.microsoft.com/office/drawing/2014/main" val="262551107"/>
                    </a:ext>
                  </a:extLst>
                </a:gridCol>
                <a:gridCol w="901857">
                  <a:extLst>
                    <a:ext uri="{9D8B030D-6E8A-4147-A177-3AD203B41FA5}">
                      <a16:colId xmlns:a16="http://schemas.microsoft.com/office/drawing/2014/main" val="3932594"/>
                    </a:ext>
                  </a:extLst>
                </a:gridCol>
              </a:tblGrid>
              <a:tr h="307153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966840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300850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712939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355396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594466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86497"/>
                  </a:ext>
                </a:extLst>
              </a:tr>
              <a:tr h="307153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775250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977D90BC-83CE-0C22-276A-331967F1F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118010" y="3211686"/>
            <a:ext cx="508008" cy="508008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677AE0D-7AA3-A9DC-83EB-465C7652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070185" y="1858458"/>
            <a:ext cx="575738" cy="575738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873D4C-30E2-90D9-A683-C58E4662CCBF}"/>
              </a:ext>
            </a:extLst>
          </p:cNvPr>
          <p:cNvGraphicFramePr>
            <a:graphicFrameLocks noGrp="1"/>
          </p:cNvGraphicFramePr>
          <p:nvPr/>
        </p:nvGraphicFramePr>
        <p:xfrm>
          <a:off x="1963420" y="1970754"/>
          <a:ext cx="1743068" cy="183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721">
                  <a:extLst>
                    <a:ext uri="{9D8B030D-6E8A-4147-A177-3AD203B41FA5}">
                      <a16:colId xmlns:a16="http://schemas.microsoft.com/office/drawing/2014/main" val="262551107"/>
                    </a:ext>
                  </a:extLst>
                </a:gridCol>
                <a:gridCol w="973347">
                  <a:extLst>
                    <a:ext uri="{9D8B030D-6E8A-4147-A177-3AD203B41FA5}">
                      <a16:colId xmlns:a16="http://schemas.microsoft.com/office/drawing/2014/main" val="3932594"/>
                    </a:ext>
                  </a:extLst>
                </a:gridCol>
              </a:tblGrid>
              <a:tr h="30630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966840"/>
                  </a:ext>
                </a:extLst>
              </a:tr>
              <a:tr h="306306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712939"/>
                  </a:ext>
                </a:extLst>
              </a:tr>
              <a:tr h="30630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4355396"/>
                  </a:ext>
                </a:extLst>
              </a:tr>
              <a:tr h="306306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594466"/>
                  </a:ext>
                </a:extLst>
              </a:tr>
              <a:tr h="306306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86497"/>
                  </a:ext>
                </a:extLst>
              </a:tr>
              <a:tr h="306306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18673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45F0897-D6C6-3BE2-8F04-362AD700CF40}"/>
              </a:ext>
            </a:extLst>
          </p:cNvPr>
          <p:cNvSpPr txBox="1"/>
          <p:nvPr/>
        </p:nvSpPr>
        <p:spPr>
          <a:xfrm>
            <a:off x="2281519" y="4064996"/>
            <a:ext cx="117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Table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523B92-AE6B-3C5F-0B73-0F1E9135E30E}"/>
              </a:ext>
            </a:extLst>
          </p:cNvPr>
          <p:cNvSpPr txBox="1"/>
          <p:nvPr/>
        </p:nvSpPr>
        <p:spPr>
          <a:xfrm>
            <a:off x="8534401" y="4064996"/>
            <a:ext cx="117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Table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24F549-E567-CB1E-DC68-F6E92C113C69}"/>
              </a:ext>
            </a:extLst>
          </p:cNvPr>
          <p:cNvSpPr txBox="1"/>
          <p:nvPr/>
        </p:nvSpPr>
        <p:spPr>
          <a:xfrm>
            <a:off x="5241301" y="4064996"/>
            <a:ext cx="1580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Change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784BEA-9802-F41C-2F1A-D1F0272E34E8}"/>
              </a:ext>
            </a:extLst>
          </p:cNvPr>
          <p:cNvSpPr txBox="1"/>
          <p:nvPr/>
        </p:nvSpPr>
        <p:spPr>
          <a:xfrm>
            <a:off x="2133600" y="5473326"/>
            <a:ext cx="4311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Databases understand these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B807403-8F28-8647-2427-2B958756200E}"/>
              </a:ext>
            </a:extLst>
          </p:cNvPr>
          <p:cNvCxnSpPr>
            <a:stCxn id="16" idx="0"/>
          </p:cNvCxnSpPr>
          <p:nvPr/>
        </p:nvCxnSpPr>
        <p:spPr>
          <a:xfrm flipH="1" flipV="1">
            <a:off x="2985247" y="4641656"/>
            <a:ext cx="1304007" cy="8316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9BCD429-4F2F-CFB0-DC85-36699DA0AF21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4289254" y="4526325"/>
            <a:ext cx="4370652" cy="9470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B9FD42B-899A-EEB2-5FFE-D9CD4B863CAC}"/>
              </a:ext>
            </a:extLst>
          </p:cNvPr>
          <p:cNvSpPr txBox="1"/>
          <p:nvPr/>
        </p:nvSpPr>
        <p:spPr>
          <a:xfrm>
            <a:off x="6211495" y="5983400"/>
            <a:ext cx="3545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But struggle with these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F1A8DF0-B712-2E33-5D43-CAACBAC552A0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6173733" y="4641656"/>
            <a:ext cx="1810427" cy="13417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54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FC7AF-69B2-6F29-1A5B-4F9579C8C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76" y="365125"/>
            <a:ext cx="10903324" cy="1325563"/>
          </a:xfrm>
        </p:spPr>
        <p:txBody>
          <a:bodyPr>
            <a:normAutofit/>
          </a:bodyPr>
          <a:lstStyle/>
          <a:p>
            <a:r>
              <a:rPr lang="en-US" sz="6000" dirty="0"/>
              <a:t>Mihai Budiu - Short bio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26BEA-C85F-1767-A0C8-7C1BE203E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Ph.D. from Carnegie Mellon University</a:t>
            </a:r>
          </a:p>
          <a:p>
            <a:r>
              <a:rPr lang="en-US" dirty="0"/>
              <a:t>Currently: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feldera.com </a:t>
            </a:r>
            <a:r>
              <a:rPr lang="en-US" dirty="0"/>
              <a:t>– chief scientist</a:t>
            </a:r>
          </a:p>
          <a:p>
            <a:r>
              <a:rPr lang="en-US" dirty="0"/>
              <a:t>Previous:</a:t>
            </a:r>
            <a:br>
              <a:rPr lang="en-US" dirty="0"/>
            </a:br>
            <a:r>
              <a:rPr lang="en-US" dirty="0"/>
              <a:t>Microsoft Research Silicon Valley, </a:t>
            </a:r>
            <a:br>
              <a:rPr lang="en-US" dirty="0"/>
            </a:br>
            <a:r>
              <a:rPr lang="en-US" dirty="0"/>
              <a:t>Barefoot Networks, VMware Research</a:t>
            </a:r>
          </a:p>
          <a:p>
            <a:r>
              <a:rPr lang="en-US" dirty="0"/>
              <a:t>Apache Calcite PMC chair</a:t>
            </a:r>
          </a:p>
          <a:p>
            <a:r>
              <a:rPr lang="en-US" dirty="0">
                <a:latin typeface="Consolas" panose="020B0609020204030204" pitchFamily="49" charset="0"/>
                <a:hlinkClick r:id="rId2"/>
              </a:rPr>
              <a:t>https://mihaibudiu.github.io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47A40-C8DF-680D-417F-4E3145A3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A person wearing glasses and a striped shirt&#10;&#10;Description automatically generated">
            <a:extLst>
              <a:ext uri="{FF2B5EF4-FFF2-40B4-BE49-F238E27FC236}">
                <a16:creationId xmlns:a16="http://schemas.microsoft.com/office/drawing/2014/main" id="{6B891F2A-2020-882B-78C0-C0D1E8A6E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056" y="902015"/>
            <a:ext cx="4163898" cy="4820404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759084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98CFE-5F54-4344-84A9-762F81442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Z-sets = tables + weights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CDADB0-6ABC-44FC-A29D-A28D95D93C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586753"/>
                <a:ext cx="10900893" cy="513472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Each row has an integer (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200" dirty="0"/>
                  <a:t>) weight</a:t>
                </a:r>
              </a:p>
              <a:p>
                <a:pPr lvl="1"/>
                <a:r>
                  <a:rPr lang="en-US" sz="2800" dirty="0"/>
                  <a:t>How many copies of the row are in the table</a:t>
                </a:r>
              </a:p>
              <a:p>
                <a:r>
                  <a:rPr lang="en-US" sz="3200" dirty="0"/>
                  <a:t>The weight can be positive, zero, or negative</a:t>
                </a:r>
              </a:p>
              <a:p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  <a:p>
                <a:r>
                  <a:rPr lang="en-US" sz="3200" dirty="0"/>
                  <a:t>Just a table with an extra column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CDADB0-6ABC-44FC-A29D-A28D95D93C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586753"/>
                <a:ext cx="10900893" cy="5134722"/>
              </a:xfrm>
              <a:blipFill>
                <a:blip r:embed="rId2"/>
                <a:stretch>
                  <a:fillRect l="-1230" t="-2372" b="-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0B8A3-ECDA-4D46-A693-4378C319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3357DDE-8AFB-4451-B36E-DB5D419E48C5}"/>
              </a:ext>
            </a:extLst>
          </p:cNvPr>
          <p:cNvGraphicFramePr>
            <a:graphicFrameLocks noGrp="1"/>
          </p:cNvGraphicFramePr>
          <p:nvPr/>
        </p:nvGraphicFramePr>
        <p:xfrm>
          <a:off x="4830422" y="3459883"/>
          <a:ext cx="252232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060620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6677D9DF-253F-414B-83CB-92B5A2E246E8}"/>
              </a:ext>
            </a:extLst>
          </p:cNvPr>
          <p:cNvSpPr/>
          <p:nvPr/>
        </p:nvSpPr>
        <p:spPr>
          <a:xfrm rot="16200000">
            <a:off x="5443073" y="4676031"/>
            <a:ext cx="219635" cy="1444937"/>
          </a:xfrm>
          <a:prstGeom prst="leftBrace">
            <a:avLst>
              <a:gd name="adj1" fmla="val 6649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713EB-85EE-4085-BD3B-9AC62AAF7D7B}"/>
              </a:ext>
            </a:extLst>
          </p:cNvPr>
          <p:cNvSpPr txBox="1"/>
          <p:nvPr/>
        </p:nvSpPr>
        <p:spPr>
          <a:xfrm>
            <a:off x="5193967" y="5422398"/>
            <a:ext cx="968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ea typeface="Cambria Math" panose="02040503050406030204" pitchFamily="18" charset="0"/>
              </a:rPr>
              <a:t>rows</a:t>
            </a:r>
            <a:endParaRPr lang="en-US" sz="2400" dirty="0"/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A44B3C4A-A96B-3164-FE18-6365759F6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249105"/>
              </p:ext>
            </p:extLst>
          </p:nvPr>
        </p:nvGraphicFramePr>
        <p:xfrm>
          <a:off x="4830421" y="3459883"/>
          <a:ext cx="146170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593154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86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4DDE7-1585-4C0D-AD4A-818F8B26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Z-set union (addition)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466B4-4B59-4E95-991F-A45AA24C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396081AE-C116-4E39-9E51-9BF04B801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325570"/>
              </p:ext>
            </p:extLst>
          </p:nvPr>
        </p:nvGraphicFramePr>
        <p:xfrm>
          <a:off x="1176120" y="2413156"/>
          <a:ext cx="242232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630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1572699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7E79153F-B0F4-4297-BDCF-F3459DA59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875672"/>
              </p:ext>
            </p:extLst>
          </p:nvPr>
        </p:nvGraphicFramePr>
        <p:xfrm>
          <a:off x="4651384" y="2413156"/>
          <a:ext cx="178097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32761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009C08-69B1-4639-B9DF-EC4AF776DF6C}"/>
              </a:ext>
            </a:extLst>
          </p:cNvPr>
          <p:cNvSpPr txBox="1"/>
          <p:nvPr/>
        </p:nvSpPr>
        <p:spPr>
          <a:xfrm>
            <a:off x="3922487" y="2910461"/>
            <a:ext cx="6396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8C0C4F-8E47-4330-A1C1-B8265DE36453}"/>
              </a:ext>
            </a:extLst>
          </p:cNvPr>
          <p:cNvSpPr txBox="1"/>
          <p:nvPr/>
        </p:nvSpPr>
        <p:spPr>
          <a:xfrm>
            <a:off x="6733911" y="2869357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725AE10-C39F-4033-80E9-559951F27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260679"/>
              </p:ext>
            </p:extLst>
          </p:nvPr>
        </p:nvGraphicFramePr>
        <p:xfrm>
          <a:off x="7326397" y="2339677"/>
          <a:ext cx="1780979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547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912432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Dan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-1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  <a:tr h="339144">
                <a:tc>
                  <a:txBody>
                    <a:bodyPr/>
                    <a:lstStyle/>
                    <a:p>
                      <a:r>
                        <a:rPr lang="en-US" dirty="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732709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320875-C1D5-49D4-AFBA-062269BE6EB9}"/>
              </a:ext>
            </a:extLst>
          </p:cNvPr>
          <p:cNvCxnSpPr>
            <a:cxnSpLocks/>
          </p:cNvCxnSpPr>
          <p:nvPr/>
        </p:nvCxnSpPr>
        <p:spPr>
          <a:xfrm>
            <a:off x="3598449" y="2984066"/>
            <a:ext cx="10529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CDB2712-D923-4E55-B143-87ED08B54561}"/>
              </a:ext>
            </a:extLst>
          </p:cNvPr>
          <p:cNvCxnSpPr>
            <a:cxnSpLocks/>
          </p:cNvCxnSpPr>
          <p:nvPr/>
        </p:nvCxnSpPr>
        <p:spPr>
          <a:xfrm flipV="1">
            <a:off x="3598449" y="3679902"/>
            <a:ext cx="1052935" cy="3891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8CECA9-D343-53D1-F887-0C6372F8A6B3}"/>
              </a:ext>
            </a:extLst>
          </p:cNvPr>
          <p:cNvSpPr txBox="1"/>
          <p:nvPr/>
        </p:nvSpPr>
        <p:spPr>
          <a:xfrm>
            <a:off x="1822426" y="5081740"/>
            <a:ext cx="79998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Match rows, add weights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Rows with weight 0 can be removed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46E2E8-1CB1-8A4E-7741-D38D2DB1E610}"/>
              </a:ext>
            </a:extLst>
          </p:cNvPr>
          <p:cNvCxnSpPr/>
          <p:nvPr/>
        </p:nvCxnSpPr>
        <p:spPr>
          <a:xfrm>
            <a:off x="7580243" y="4366376"/>
            <a:ext cx="1347305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687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ED842-CA5D-495A-98CB-012D07F87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Z-sets are magic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EF090-BCB7-4D08-AAF8-499EEDB69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584174"/>
            <a:ext cx="10468555" cy="4011608"/>
          </a:xfrm>
        </p:spPr>
        <p:txBody>
          <a:bodyPr>
            <a:normAutofit/>
          </a:bodyPr>
          <a:lstStyle/>
          <a:p>
            <a:r>
              <a:rPr lang="en-US" sz="3200" dirty="0"/>
              <a:t>Can represent </a:t>
            </a:r>
            <a:r>
              <a:rPr lang="en-US" sz="3200" b="1" dirty="0"/>
              <a:t>both</a:t>
            </a:r>
            <a:r>
              <a:rPr lang="en-US" sz="3200" dirty="0"/>
              <a:t> tables and </a:t>
            </a:r>
            <a:r>
              <a:rPr lang="en-US" sz="3200" b="1" dirty="0"/>
              <a:t>changes</a:t>
            </a:r>
            <a:r>
              <a:rPr lang="en-US" sz="3200" dirty="0"/>
              <a:t> to tables</a:t>
            </a:r>
          </a:p>
          <a:p>
            <a:pPr lvl="1"/>
            <a:r>
              <a:rPr lang="en-US" sz="2800" dirty="0"/>
              <a:t>Positive weights = rows added</a:t>
            </a:r>
          </a:p>
          <a:p>
            <a:pPr lvl="1"/>
            <a:r>
              <a:rPr lang="en-US" sz="2800" dirty="0"/>
              <a:t>Negative weights = rows removed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BA6E4-B552-4893-876C-019BB237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22</a:t>
            </a:fld>
            <a:endParaRPr lang="en-US"/>
          </a:p>
        </p:txBody>
      </p:sp>
      <p:pic>
        <p:nvPicPr>
          <p:cNvPr id="9" name="Picture 8" descr="A black hat and a wand&#10;&#10;Description automatically generated">
            <a:extLst>
              <a:ext uri="{FF2B5EF4-FFF2-40B4-BE49-F238E27FC236}">
                <a16:creationId xmlns:a16="http://schemas.microsoft.com/office/drawing/2014/main" id="{9B70D15D-7C89-7767-271A-A73ACA6C2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29" y="3320647"/>
            <a:ext cx="3020524" cy="30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62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E6B8A-D0C5-EB8F-3539-5DCB5BD33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2513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A standard table is a Z-set too!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9C2E0-F617-B2DB-3BA1-D1305D325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2D41AB8-7E57-4BF9-313B-12678A6A7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227736"/>
              </p:ext>
            </p:extLst>
          </p:nvPr>
        </p:nvGraphicFramePr>
        <p:xfrm>
          <a:off x="3573679" y="2117448"/>
          <a:ext cx="427668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555">
                  <a:extLst>
                    <a:ext uri="{9D8B030D-6E8A-4147-A177-3AD203B41FA5}">
                      <a16:colId xmlns:a16="http://schemas.microsoft.com/office/drawing/2014/main" val="1821487241"/>
                    </a:ext>
                  </a:extLst>
                </a:gridCol>
                <a:gridCol w="1050100">
                  <a:extLst>
                    <a:ext uri="{9D8B030D-6E8A-4147-A177-3AD203B41FA5}">
                      <a16:colId xmlns:a16="http://schemas.microsoft.com/office/drawing/2014/main" val="995250707"/>
                    </a:ext>
                  </a:extLst>
                </a:gridCol>
                <a:gridCol w="1707025">
                  <a:extLst>
                    <a:ext uri="{9D8B030D-6E8A-4147-A177-3AD203B41FA5}">
                      <a16:colId xmlns:a16="http://schemas.microsoft.com/office/drawing/2014/main" val="1364345537"/>
                    </a:ext>
                  </a:extLst>
                </a:gridCol>
              </a:tblGrid>
              <a:tr h="615481">
                <a:tc>
                  <a:txBody>
                    <a:bodyPr/>
                    <a:lstStyle/>
                    <a:p>
                      <a:r>
                        <a:rPr lang="en-US" sz="360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57866"/>
                  </a:ext>
                </a:extLst>
              </a:tr>
              <a:tr h="615481">
                <a:tc>
                  <a:txBody>
                    <a:bodyPr/>
                    <a:lstStyle/>
                    <a:p>
                      <a:r>
                        <a:rPr lang="en-US" sz="3600"/>
                        <a:t>Mike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/>
                        <a:t>+1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011997"/>
                  </a:ext>
                </a:extLst>
              </a:tr>
              <a:tr h="615481">
                <a:tc>
                  <a:txBody>
                    <a:bodyPr/>
                    <a:lstStyle/>
                    <a:p>
                      <a:r>
                        <a:rPr lang="en-US" sz="360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/>
                        <a:t>+1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7269"/>
                  </a:ext>
                </a:extLst>
              </a:tr>
              <a:tr h="615481">
                <a:tc>
                  <a:txBody>
                    <a:bodyPr/>
                    <a:lstStyle/>
                    <a:p>
                      <a:r>
                        <a:rPr lang="en-US" sz="3600"/>
                        <a:t>Amy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/>
                        <a:t>+1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675268"/>
                  </a:ext>
                </a:extLst>
              </a:tr>
              <a:tr h="615481">
                <a:tc>
                  <a:txBody>
                    <a:bodyPr/>
                    <a:lstStyle/>
                    <a:p>
                      <a:r>
                        <a:rPr lang="en-US" sz="3600" dirty="0"/>
                        <a:t>Chris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600" dirty="0"/>
                        <a:t>+1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54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548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765239-2F94-627C-F530-CA57878CE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0000" b="1980"/>
          <a:stretch>
            <a:fillRect/>
          </a:stretch>
        </p:blipFill>
        <p:spPr>
          <a:xfrm>
            <a:off x="9029307" y="0"/>
            <a:ext cx="3048000" cy="59753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A743D2-81A8-AB68-CB68-EFE7B2494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Z-sets are expressive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B4FEFF-A7D6-D106-2DCE-E8BB4383AD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7861" y="1825625"/>
                <a:ext cx="11185939" cy="4729784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Table with primary key = Z-set with all weights 1</a:t>
                </a:r>
              </a:p>
              <a:p>
                <a:r>
                  <a:rPr lang="en-US" dirty="0"/>
                  <a:t>Multiset = Z-set with all weights positive</a:t>
                </a:r>
              </a:p>
              <a:p>
                <a:pPr lvl="1"/>
                <a:r>
                  <a:rPr lang="en-US" dirty="0"/>
                  <a:t>Can compress multisets</a:t>
                </a:r>
              </a:p>
              <a:p>
                <a:r>
                  <a:rPr lang="en-US" dirty="0">
                    <a:latin typeface="Consolas" panose="020B0609020204030204" pitchFamily="49" charset="0"/>
                  </a:rPr>
                  <a:t>INSERT</a:t>
                </a:r>
                <a:r>
                  <a:rPr lang="en-US" dirty="0"/>
                  <a:t> = Z-set with weight 1</a:t>
                </a:r>
              </a:p>
              <a:p>
                <a:r>
                  <a:rPr lang="en-US" dirty="0">
                    <a:latin typeface="Consolas" panose="020B0609020204030204" pitchFamily="49" charset="0"/>
                  </a:rPr>
                  <a:t>DELETE</a:t>
                </a:r>
                <a:r>
                  <a:rPr lang="en-US" dirty="0"/>
                  <a:t> = Z-set with weight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−1 </m:t>
                    </m:r>
                  </m:oMath>
                </a14:m>
                <a:r>
                  <a:rPr lang="en-US" dirty="0"/>
                  <a:t>for each deleted row</a:t>
                </a:r>
              </a:p>
              <a:p>
                <a:r>
                  <a:rPr lang="en-US" dirty="0">
                    <a:latin typeface="Consolas" panose="020B0609020204030204" pitchFamily="49" charset="0"/>
                  </a:rPr>
                  <a:t>UPDATE</a:t>
                </a:r>
                <a:r>
                  <a:rPr lang="en-US" dirty="0"/>
                  <a:t> = Z-set with TWO rows/change = INSERT + DELETE</a:t>
                </a:r>
              </a:p>
              <a:p>
                <a:endParaRPr lang="en-US" dirty="0"/>
              </a:p>
              <a:p>
                <a:r>
                  <a:rPr lang="en-US" dirty="0">
                    <a:latin typeface="Consolas" panose="020B0609020204030204" pitchFamily="49" charset="0"/>
                  </a:rPr>
                  <a:t>INSERT X IN TABLE T </a:t>
                </a:r>
                <a:r>
                  <a:rPr lang="en-US" dirty="0"/>
                  <a:t>= T + X</a:t>
                </a:r>
              </a:p>
              <a:p>
                <a:r>
                  <a:rPr lang="en-US" dirty="0">
                    <a:latin typeface="Consolas" panose="020B0609020204030204" pitchFamily="49" charset="0"/>
                  </a:rPr>
                  <a:t>DELETE Y FROM TABLE T </a:t>
                </a:r>
                <a:r>
                  <a:rPr lang="en-US" dirty="0"/>
                  <a:t>= T + Y</a:t>
                </a:r>
              </a:p>
              <a:p>
                <a:endParaRPr lang="en-US" dirty="0"/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A negative weight is just like a negative deposit in your bank account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DB4FEFF-A7D6-D106-2DCE-E8BB4383AD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7861" y="1825625"/>
                <a:ext cx="11185939" cy="4729784"/>
              </a:xfrm>
              <a:blipFill>
                <a:blip r:embed="rId4"/>
                <a:stretch>
                  <a:fillRect l="-872" t="-3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D89FB-1DB7-8520-E958-0343DF4B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4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C4845-194F-840D-E5D4-38408C08D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aterfall in a forest&#10;&#10;AI-generated content may be incorrect.">
            <a:extLst>
              <a:ext uri="{FF2B5EF4-FFF2-40B4-BE49-F238E27FC236}">
                <a16:creationId xmlns:a16="http://schemas.microsoft.com/office/drawing/2014/main" id="{C8DF2C85-4ACB-97A3-66C7-EFD3F955A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DC080A-9D9B-120A-30E5-47354CC8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8884" y="5321395"/>
            <a:ext cx="4998309" cy="1331137"/>
          </a:xfrm>
          <a:solidFill>
            <a:srgbClr val="FFFFFF">
              <a:alpha val="38039"/>
            </a:srgbClr>
          </a:solid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en-US" sz="8000" b="1" dirty="0"/>
              <a:t>3. 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FD6B6-1813-620D-AF07-0612F533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28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DF8E0-B9A3-4007-B5A9-B9F8C8DF0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E26C7-2EE1-4369-B97F-2817E45C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26</a:t>
            </a:fld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5C69596-626E-4AD6-910F-9A9C2DAEA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772" y="2556769"/>
            <a:ext cx="10892028" cy="4068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Infinite sequences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E4048A-AEF5-45A4-A39F-AD49B9AC2D27}"/>
              </a:ext>
            </a:extLst>
          </p:cNvPr>
          <p:cNvGrpSpPr/>
          <p:nvPr/>
        </p:nvGrpSpPr>
        <p:grpSpPr>
          <a:xfrm>
            <a:off x="838201" y="3521059"/>
            <a:ext cx="3644870" cy="584775"/>
            <a:chOff x="2951544" y="365125"/>
            <a:chExt cx="2772333" cy="4287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B1F9AD-5877-45F6-BBBE-74636EEAAD71}"/>
                </a:ext>
              </a:extLst>
            </p:cNvPr>
            <p:cNvSpPr txBox="1"/>
            <p:nvPr/>
          </p:nvSpPr>
          <p:spPr>
            <a:xfrm>
              <a:off x="2951544" y="365125"/>
              <a:ext cx="393539" cy="4287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…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475D91-159B-40B6-93CF-9640B0F19DBA}"/>
                </a:ext>
              </a:extLst>
            </p:cNvPr>
            <p:cNvSpPr txBox="1"/>
            <p:nvPr/>
          </p:nvSpPr>
          <p:spPr>
            <a:xfrm>
              <a:off x="3345083" y="365125"/>
              <a:ext cx="413575" cy="428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-2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A08AE87-8689-45E1-9601-DA3B5B7E0D09}"/>
                </a:ext>
              </a:extLst>
            </p:cNvPr>
            <p:cNvSpPr txBox="1"/>
            <p:nvPr/>
          </p:nvSpPr>
          <p:spPr>
            <a:xfrm>
              <a:off x="3756184" y="365125"/>
              <a:ext cx="393539" cy="428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-1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584944C-A295-449C-B570-F19FA19F4096}"/>
                </a:ext>
              </a:extLst>
            </p:cNvPr>
            <p:cNvSpPr txBox="1"/>
            <p:nvPr/>
          </p:nvSpPr>
          <p:spPr>
            <a:xfrm>
              <a:off x="4149722" y="365125"/>
              <a:ext cx="393539" cy="428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/>
                <a:t>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D27172-0626-43ED-95A5-74A089D7F0FF}"/>
                </a:ext>
              </a:extLst>
            </p:cNvPr>
            <p:cNvSpPr txBox="1"/>
            <p:nvPr/>
          </p:nvSpPr>
          <p:spPr>
            <a:xfrm>
              <a:off x="4543262" y="365125"/>
              <a:ext cx="393539" cy="428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/>
                <a:t>1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2D0F119-3844-4869-BC98-F66D4746C5AF}"/>
                </a:ext>
              </a:extLst>
            </p:cNvPr>
            <p:cNvSpPr txBox="1"/>
            <p:nvPr/>
          </p:nvSpPr>
          <p:spPr>
            <a:xfrm>
              <a:off x="4936802" y="365125"/>
              <a:ext cx="393539" cy="428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/>
                <a:t>2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09EBC4-EBA4-495A-89BD-6E21C17AF845}"/>
                </a:ext>
              </a:extLst>
            </p:cNvPr>
            <p:cNvSpPr txBox="1"/>
            <p:nvPr/>
          </p:nvSpPr>
          <p:spPr>
            <a:xfrm>
              <a:off x="5330338" y="365125"/>
              <a:ext cx="393539" cy="428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1</a:t>
              </a:r>
            </a:p>
          </p:txBody>
        </p:sp>
      </p:grpSp>
      <p:pic>
        <p:nvPicPr>
          <p:cNvPr id="8" name="Picture 7" descr="A stream running through a grassy area&#10;&#10;Description automatically generated">
            <a:extLst>
              <a:ext uri="{FF2B5EF4-FFF2-40B4-BE49-F238E27FC236}">
                <a16:creationId xmlns:a16="http://schemas.microsoft.com/office/drawing/2014/main" id="{D36757D8-9CC6-477C-D2F9-A02BB06AB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514" y="0"/>
            <a:ext cx="4572486" cy="6858000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BA9214B9-6B5D-A9E3-07A4-72214A7B2728}"/>
              </a:ext>
            </a:extLst>
          </p:cNvPr>
          <p:cNvSpPr/>
          <p:nvPr/>
        </p:nvSpPr>
        <p:spPr>
          <a:xfrm flipH="1">
            <a:off x="887269" y="4211013"/>
            <a:ext cx="3595800" cy="2054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7A9F97-FAF4-5C9A-DFB8-778AA432C532}"/>
              </a:ext>
            </a:extLst>
          </p:cNvPr>
          <p:cNvSpPr txBox="1"/>
          <p:nvPr/>
        </p:nvSpPr>
        <p:spPr>
          <a:xfrm>
            <a:off x="1663701" y="4546904"/>
            <a:ext cx="1015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977280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6BC3541-D195-4E16-D019-71FE3CD404E7}"/>
              </a:ext>
            </a:extLst>
          </p:cNvPr>
          <p:cNvSpPr/>
          <p:nvPr/>
        </p:nvSpPr>
        <p:spPr>
          <a:xfrm>
            <a:off x="-3339" y="4267704"/>
            <a:ext cx="12192000" cy="979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C8D0CD6-F42D-818C-1750-EB8858609BF8}"/>
              </a:ext>
            </a:extLst>
          </p:cNvPr>
          <p:cNvSpPr/>
          <p:nvPr/>
        </p:nvSpPr>
        <p:spPr>
          <a:xfrm>
            <a:off x="0" y="1974426"/>
            <a:ext cx="12192000" cy="12578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1723679-72A6-8080-4C3C-8A1EA7CB8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Some interesting streams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BCC3-4FE2-D046-80F4-AFA87E11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27</a:t>
            </a:fld>
            <a:endParaRPr lang="en-US"/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2987EDFA-A4EC-87DC-2A4D-C1E08D27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39674" y="2131195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74639115-B5AE-C607-4D00-A0EA9A9E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38363" y="2131195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4BC68764-6EFD-D529-5CB1-4C01A3DA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82553" y="2131195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2A1307EF-2305-9724-AC6B-6F549B7B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26743" y="2131195"/>
            <a:ext cx="417834" cy="594253"/>
          </a:xfrm>
          <a:prstGeom prst="rect">
            <a:avLst/>
          </a:prstGeom>
        </p:spPr>
      </p:pic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13285FA4-37CF-EAD2-11FB-3F9155F15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1985" y="4374149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1A132752-03E3-5C98-46F3-823027FC0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0251" y="4374149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87C9B5BE-2745-C3A9-A441-CBE20AC88F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74864" y="4374149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3DBCABDB-2B98-EE15-31C8-721749562A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19054" y="4374149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049EB8-8B25-71EA-6487-E542166022C4}"/>
              </a:ext>
            </a:extLst>
          </p:cNvPr>
          <p:cNvSpPr txBox="1"/>
          <p:nvPr/>
        </p:nvSpPr>
        <p:spPr>
          <a:xfrm>
            <a:off x="1633750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V[0]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A6E65-426A-5F12-4C23-80AC7746F969}"/>
              </a:ext>
            </a:extLst>
          </p:cNvPr>
          <p:cNvSpPr txBox="1"/>
          <p:nvPr/>
        </p:nvSpPr>
        <p:spPr>
          <a:xfrm>
            <a:off x="3677940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V[1]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59ACD-AC54-CD05-2D2F-ED2A7873D397}"/>
              </a:ext>
            </a:extLst>
          </p:cNvPr>
          <p:cNvSpPr txBox="1"/>
          <p:nvPr/>
        </p:nvSpPr>
        <p:spPr>
          <a:xfrm>
            <a:off x="5782553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V[2]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EE3E65-87A1-A59B-3D03-4F9005364644}"/>
              </a:ext>
            </a:extLst>
          </p:cNvPr>
          <p:cNvSpPr txBox="1"/>
          <p:nvPr/>
        </p:nvSpPr>
        <p:spPr>
          <a:xfrm>
            <a:off x="7826743" y="419749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V[3]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/>
              <p:nvPr/>
            </p:nvSpPr>
            <p:spPr>
              <a:xfrm>
                <a:off x="2246385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[0]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108236BC-03D9-ACD3-A8F3-E3C54E2EE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6385" y="3392729"/>
                <a:ext cx="1362745" cy="594256"/>
              </a:xfrm>
              <a:prstGeom prst="rightArrow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/>
              <p:nvPr/>
            </p:nvSpPr>
            <p:spPr>
              <a:xfrm>
                <a:off x="4271559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[1]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0FF07629-D829-95EC-464A-0F9F49B290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559" y="3392729"/>
                <a:ext cx="1362745" cy="594256"/>
              </a:xfrm>
              <a:prstGeom prst="rightArrow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/>
              <p:nvPr/>
            </p:nvSpPr>
            <p:spPr>
              <a:xfrm>
                <a:off x="6344895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1B3CA671-B30F-E46C-7238-AC556FA6EF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895" y="3392729"/>
                <a:ext cx="1362745" cy="594256"/>
              </a:xfrm>
              <a:prstGeom prst="rightArrow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/>
              <p:nvPr/>
            </p:nvSpPr>
            <p:spPr>
              <a:xfrm>
                <a:off x="8330794" y="3392729"/>
                <a:ext cx="1362745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[3]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0D1E85FE-0072-2CBA-E32E-D0DBDF011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794" y="3392729"/>
                <a:ext cx="1362745" cy="594256"/>
              </a:xfrm>
              <a:prstGeom prst="rightArrow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/>
              <p:nvPr/>
            </p:nvSpPr>
            <p:spPr>
              <a:xfrm>
                <a:off x="2345859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ΔV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[0]</a:t>
                </a:r>
              </a:p>
            </p:txBody>
          </p:sp>
        </mc:Choice>
        <mc:Fallback xmlns="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1F5CCB83-7CEC-A67B-50D0-28405E9921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859" y="5398244"/>
                <a:ext cx="1144756" cy="594256"/>
              </a:xfrm>
              <a:prstGeom prst="rightArrow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/>
              <p:nvPr/>
            </p:nvSpPr>
            <p:spPr>
              <a:xfrm>
                <a:off x="4371033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V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[1]</a:t>
                </a:r>
              </a:p>
            </p:txBody>
          </p:sp>
        </mc:Choice>
        <mc:Fallback xmlns="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105F9001-8EF2-0B29-476A-9474A7727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33" y="5398244"/>
                <a:ext cx="1144756" cy="594256"/>
              </a:xfrm>
              <a:prstGeom prst="rightArrow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/>
              <p:nvPr/>
            </p:nvSpPr>
            <p:spPr>
              <a:xfrm>
                <a:off x="6444369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BCC611CF-038C-7821-51CC-C75B803B8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369" y="5398244"/>
                <a:ext cx="1144756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/>
              <p:nvPr/>
            </p:nvSpPr>
            <p:spPr>
              <a:xfrm>
                <a:off x="8430268" y="5398244"/>
                <a:ext cx="1144756" cy="594256"/>
              </a:xfrm>
              <a:prstGeom prst="right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[3]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8AD07E43-0950-557E-4592-0D624740BC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268" y="5398244"/>
                <a:ext cx="1144756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B01A43BC-DAF9-2721-03C0-9D6DC9682344}"/>
              </a:ext>
            </a:extLst>
          </p:cNvPr>
          <p:cNvSpPr txBox="1"/>
          <p:nvPr/>
        </p:nvSpPr>
        <p:spPr>
          <a:xfrm>
            <a:off x="10494455" y="1920687"/>
            <a:ext cx="1578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Stream of database</a:t>
            </a:r>
          </a:p>
          <a:p>
            <a:r>
              <a:rPr lang="en-US" sz="2400" dirty="0"/>
              <a:t>snapshots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1F61F5-44BF-76F9-226F-DFB6C8C6E2D7}"/>
              </a:ext>
            </a:extLst>
          </p:cNvPr>
          <p:cNvSpPr txBox="1"/>
          <p:nvPr/>
        </p:nvSpPr>
        <p:spPr>
          <a:xfrm>
            <a:off x="10035173" y="3459024"/>
            <a:ext cx="200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transactions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745CE2-BD33-F71A-FCB1-4C8CAB9FA38C}"/>
              </a:ext>
            </a:extLst>
          </p:cNvPr>
          <p:cNvSpPr txBox="1"/>
          <p:nvPr/>
        </p:nvSpPr>
        <p:spPr>
          <a:xfrm>
            <a:off x="10432260" y="4341974"/>
            <a:ext cx="1578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view</a:t>
            </a:r>
          </a:p>
          <a:p>
            <a:r>
              <a:rPr lang="en-US" sz="2400" dirty="0"/>
              <a:t>snapshots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5B5CF1-70E0-88CD-1069-A14D8C7B48E1}"/>
              </a:ext>
            </a:extLst>
          </p:cNvPr>
          <p:cNvSpPr txBox="1"/>
          <p:nvPr/>
        </p:nvSpPr>
        <p:spPr>
          <a:xfrm>
            <a:off x="10370778" y="5296468"/>
            <a:ext cx="1578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 view</a:t>
            </a:r>
          </a:p>
          <a:p>
            <a:r>
              <a:rPr lang="en-US" sz="2400" dirty="0"/>
              <a:t>changes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D659A7A-89B0-9711-A2E1-DFD5851F363D}"/>
              </a:ext>
            </a:extLst>
          </p:cNvPr>
          <p:cNvSpPr txBox="1"/>
          <p:nvPr/>
        </p:nvSpPr>
        <p:spPr>
          <a:xfrm>
            <a:off x="1506932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DB[0]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8032A14-B074-57A7-BD1B-B46C45F84012}"/>
              </a:ext>
            </a:extLst>
          </p:cNvPr>
          <p:cNvSpPr txBox="1"/>
          <p:nvPr/>
        </p:nvSpPr>
        <p:spPr>
          <a:xfrm>
            <a:off x="3627923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DB[1]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9D7107-7504-BBF1-E825-2F37C9F83598}"/>
              </a:ext>
            </a:extLst>
          </p:cNvPr>
          <p:cNvSpPr txBox="1"/>
          <p:nvPr/>
        </p:nvSpPr>
        <p:spPr>
          <a:xfrm>
            <a:off x="5678813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DB[2]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2FF1388-A382-2043-A0AE-58E2FFC85720}"/>
              </a:ext>
            </a:extLst>
          </p:cNvPr>
          <p:cNvSpPr txBox="1"/>
          <p:nvPr/>
        </p:nvSpPr>
        <p:spPr>
          <a:xfrm>
            <a:off x="7758057" y="281578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DB[3]</a:t>
            </a:r>
          </a:p>
        </p:txBody>
      </p:sp>
    </p:spTree>
    <p:extLst>
      <p:ext uri="{BB962C8B-B14F-4D97-AF65-F5344CB8AC3E}">
        <p14:creationId xmlns:p14="http://schemas.microsoft.com/office/powerpoint/2010/main" val="205885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34" grpId="0" animBg="1"/>
      <p:bldP spid="3" grpId="0"/>
      <p:bldP spid="5" grpId="0"/>
      <p:bldP spid="8" grpId="0"/>
      <p:bldP spid="19" grpId="0"/>
      <p:bldP spid="56" grpId="0" animBg="1"/>
      <p:bldP spid="57" grpId="0" animBg="1"/>
      <p:bldP spid="58" grpId="0" animBg="1"/>
      <p:bldP spid="59" grpId="0" animBg="1"/>
      <p:bldP spid="62" grpId="0" animBg="1"/>
      <p:bldP spid="63" grpId="0" animBg="1"/>
      <p:bldP spid="64" grpId="0" animBg="1"/>
      <p:bldP spid="65" grpId="0" animBg="1"/>
      <p:bldP spid="16" grpId="0"/>
      <p:bldP spid="17" grpId="0"/>
      <p:bldP spid="26" grpId="0"/>
      <p:bldP spid="33" grpId="0"/>
      <p:bldP spid="49" grpId="0"/>
      <p:bldP spid="50" grpId="0"/>
      <p:bldP spid="51" grpId="0"/>
      <p:bldP spid="5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B1867-328A-48EB-8038-9A2E92FC4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Stream computations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2E03C-94B0-EFAE-27C5-50D8C26F2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5980"/>
            <a:ext cx="10515600" cy="204912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Inputs and outputs are streams</a:t>
            </a:r>
          </a:p>
          <a:p>
            <a:pPr lvl="1"/>
            <a:r>
              <a:rPr lang="en-US" sz="3600" dirty="0"/>
              <a:t>double arrows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6BF77-85B3-4F44-A59A-2F95C3DE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28</a:t>
            </a:fld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9142AF-B55A-4C80-A474-90A4CF551EF5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664583" y="4342692"/>
            <a:ext cx="732366" cy="2817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B95FC6-15F5-4B78-BCDF-2A5DF0C8058A}"/>
              </a:ext>
            </a:extLst>
          </p:cNvPr>
          <p:cNvCxnSpPr>
            <a:cxnSpLocks/>
            <a:stCxn id="34" idx="3"/>
            <a:endCxn id="51" idx="1"/>
          </p:cNvCxnSpPr>
          <p:nvPr/>
        </p:nvCxnSpPr>
        <p:spPr>
          <a:xfrm>
            <a:off x="3664583" y="5132798"/>
            <a:ext cx="732366" cy="423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BF01F9-670F-484A-A76F-8313DA0F11A7}"/>
              </a:ext>
            </a:extLst>
          </p:cNvPr>
          <p:cNvGrpSpPr/>
          <p:nvPr/>
        </p:nvGrpSpPr>
        <p:grpSpPr>
          <a:xfrm>
            <a:off x="2090427" y="4111859"/>
            <a:ext cx="1574156" cy="461665"/>
            <a:chOff x="3345083" y="365125"/>
            <a:chExt cx="1574156" cy="4616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4435C4-D9C7-4E33-B87B-B8CCD91E5BCF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DBF4C2-D04F-4C13-BC13-6FBB5277337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F4DBF4C2-D04F-4C13-BC13-6FBB527733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blipFill>
                  <a:blip r:embed="rId2"/>
                  <a:stretch>
                    <a:fillRect l="-149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23F489A-6989-42EF-9C33-FFA4BF432DBD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23F489A-6989-42EF-9C33-FFA4BF432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1493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822DFC6-98A1-4DC3-B020-EF4AE4370898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822DFC6-98A1-4DC3-B020-EF4AE43708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303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2A2D5E2-6EAF-8A6D-192D-54CC7AFB41C9}"/>
              </a:ext>
            </a:extLst>
          </p:cNvPr>
          <p:cNvGrpSpPr/>
          <p:nvPr/>
        </p:nvGrpSpPr>
        <p:grpSpPr>
          <a:xfrm>
            <a:off x="6945560" y="4540819"/>
            <a:ext cx="1574156" cy="461665"/>
            <a:chOff x="3345083" y="365125"/>
            <a:chExt cx="1574156" cy="4616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BFCB4C-34FF-287C-E59E-CD82DD07BFCD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E9A3FD0-576A-FB97-46A1-177C6BBFF08E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E9A3FD0-576A-FB97-46A1-177C6BBFF0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blipFill>
                  <a:blip r:embed="rId5"/>
                  <a:stretch>
                    <a:fillRect r="-1212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229C76E-7A79-8E39-2F77-6BBA9ADD3942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229C76E-7A79-8E39-2F77-6BBA9ADD39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blipFill>
                  <a:blip r:embed="rId6"/>
                  <a:stretch>
                    <a:fillRect r="-895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EE11BB4-C519-6CF9-ED7A-8368594C6DD7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EE11BB4-C519-6CF9-ED7A-8368594C6D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blipFill>
                  <a:blip r:embed="rId7"/>
                  <a:stretch>
                    <a:fillRect r="-10448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58D2EBB-712D-30B8-7994-1E37ADF08D9C}"/>
              </a:ext>
            </a:extLst>
          </p:cNvPr>
          <p:cNvGrpSpPr/>
          <p:nvPr/>
        </p:nvGrpSpPr>
        <p:grpSpPr>
          <a:xfrm>
            <a:off x="2090427" y="4901965"/>
            <a:ext cx="1574156" cy="461665"/>
            <a:chOff x="3345083" y="365125"/>
            <a:chExt cx="1574156" cy="46166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3ADAD1-BC1A-94E1-7870-9E66DCFB089C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3E11326-67CD-08D1-49EB-1A82D2FCC252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3E11326-67CD-08D1-49EB-1A82D2FCC2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10448" b="-1538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E9200D5-02E9-4DDF-B124-E17C3B732A7E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E9200D5-02E9-4DDF-B124-E17C3B732A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448" b="-1538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0D0AFB6-9454-8F60-F685-9C51D6530FD7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0D0AFB6-9454-8F60-F685-9C51D6530F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10606" b="-1538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959B8A6-2AE3-15D6-F248-C402749FCDED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3664583" y="5132798"/>
            <a:ext cx="604858" cy="423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042E573E-9D5F-FA02-2E1B-AEC3B6C70763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664583" y="4342692"/>
            <a:ext cx="580634" cy="14086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CC63B0D-25BB-DEFB-1D49-A37992868AAF}"/>
                  </a:ext>
                </a:extLst>
              </p:cNvPr>
              <p:cNvSpPr/>
              <p:nvPr/>
            </p:nvSpPr>
            <p:spPr>
              <a:xfrm>
                <a:off x="4396949" y="412242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CC63B0D-25BB-DEFB-1D49-A37992868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949" y="4122426"/>
                <a:ext cx="732366" cy="5164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A991047-DD62-C6E2-0331-E92B2F50DBC7}"/>
                  </a:ext>
                </a:extLst>
              </p:cNvPr>
              <p:cNvSpPr/>
              <p:nvPr/>
            </p:nvSpPr>
            <p:spPr>
              <a:xfrm>
                <a:off x="5611884" y="4518968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A991047-DD62-C6E2-0331-E92B2F50DB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884" y="4518968"/>
                <a:ext cx="732366" cy="5164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74B0A8C-14CF-4C96-82C7-B6A9A4BEB0C8}"/>
                  </a:ext>
                </a:extLst>
              </p:cNvPr>
              <p:cNvSpPr/>
              <p:nvPr/>
            </p:nvSpPr>
            <p:spPr>
              <a:xfrm>
                <a:off x="4396949" y="4878799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74B0A8C-14CF-4C96-82C7-B6A9A4BEB0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949" y="4878799"/>
                <a:ext cx="732366" cy="5164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CE85610-6BEF-31CF-02AD-3FB95339A790}"/>
              </a:ext>
            </a:extLst>
          </p:cNvPr>
          <p:cNvCxnSpPr>
            <a:cxnSpLocks/>
            <a:stCxn id="47" idx="3"/>
            <a:endCxn id="49" idx="1"/>
          </p:cNvCxnSpPr>
          <p:nvPr/>
        </p:nvCxnSpPr>
        <p:spPr>
          <a:xfrm>
            <a:off x="5129315" y="4380660"/>
            <a:ext cx="482569" cy="3965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27B04A9-3C35-2C40-46AA-AEEB46D4BE9C}"/>
              </a:ext>
            </a:extLst>
          </p:cNvPr>
          <p:cNvCxnSpPr>
            <a:cxnSpLocks/>
            <a:stCxn id="51" idx="3"/>
            <a:endCxn id="49" idx="1"/>
          </p:cNvCxnSpPr>
          <p:nvPr/>
        </p:nvCxnSpPr>
        <p:spPr>
          <a:xfrm flipV="1">
            <a:off x="5129315" y="4777202"/>
            <a:ext cx="482569" cy="3598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534F880-9C14-2209-AC3C-D16AF387CDCE}"/>
              </a:ext>
            </a:extLst>
          </p:cNvPr>
          <p:cNvCxnSpPr>
            <a:cxnSpLocks/>
            <a:stCxn id="49" idx="3"/>
            <a:endCxn id="13" idx="1"/>
          </p:cNvCxnSpPr>
          <p:nvPr/>
        </p:nvCxnSpPr>
        <p:spPr>
          <a:xfrm flipV="1">
            <a:off x="6344250" y="4771652"/>
            <a:ext cx="601310" cy="555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66A1BDA-76CD-B0F4-1346-939755A8ECA2}"/>
              </a:ext>
            </a:extLst>
          </p:cNvPr>
          <p:cNvCxnSpPr>
            <a:cxnSpLocks/>
          </p:cNvCxnSpPr>
          <p:nvPr/>
        </p:nvCxnSpPr>
        <p:spPr>
          <a:xfrm>
            <a:off x="6344250" y="4771651"/>
            <a:ext cx="4212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647803F-7E0C-B687-5A30-186EA055F605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5129315" y="4380660"/>
            <a:ext cx="343404" cy="28640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330FD68-1F2D-92D3-A1DC-6B0CFDAB986C}"/>
              </a:ext>
            </a:extLst>
          </p:cNvPr>
          <p:cNvCxnSpPr>
            <a:cxnSpLocks/>
          </p:cNvCxnSpPr>
          <p:nvPr/>
        </p:nvCxnSpPr>
        <p:spPr>
          <a:xfrm flipV="1">
            <a:off x="5129315" y="4850627"/>
            <a:ext cx="393539" cy="28640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587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85B4042-7CD9-4DA6-9C80-F37EEAA116D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Lifting a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85B4042-7CD9-4DA6-9C80-F37EEAA116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Content Placeholder 5" descr="A picture containing sport, barbell&#10;&#10;Description automatically generated">
            <a:extLst>
              <a:ext uri="{FF2B5EF4-FFF2-40B4-BE49-F238E27FC236}">
                <a16:creationId xmlns:a16="http://schemas.microsoft.com/office/drawing/2014/main" id="{6DC7E63B-8911-4657-B89E-C2D57BFD2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581401" y="3628181"/>
            <a:ext cx="4555879" cy="302965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10C77-3845-4544-BB39-E5063105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29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F2444FC-5E05-1DDF-F0FE-44D9E97472CC}"/>
                  </a:ext>
                </a:extLst>
              </p:cNvPr>
              <p:cNvSpPr/>
              <p:nvPr/>
            </p:nvSpPr>
            <p:spPr>
              <a:xfrm>
                <a:off x="5259232" y="2305332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↑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F2444FC-5E05-1DDF-F0FE-44D9E9747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232" y="2305332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AC9721-29D2-307A-79D8-9B90CAA88F72}"/>
              </a:ext>
            </a:extLst>
          </p:cNvPr>
          <p:cNvCxnSpPr>
            <a:cxnSpLocks/>
            <a:stCxn id="27" idx="3"/>
            <a:endCxn id="3" idx="1"/>
          </p:cNvCxnSpPr>
          <p:nvPr/>
        </p:nvCxnSpPr>
        <p:spPr>
          <a:xfrm>
            <a:off x="4332605" y="2563565"/>
            <a:ext cx="92662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AF39AF7-BBB9-5418-F415-169C9D41C178}"/>
              </a:ext>
            </a:extLst>
          </p:cNvPr>
          <p:cNvCxnSpPr>
            <a:cxnSpLocks/>
            <a:stCxn id="3" idx="3"/>
            <a:endCxn id="29" idx="1"/>
          </p:cNvCxnSpPr>
          <p:nvPr/>
        </p:nvCxnSpPr>
        <p:spPr>
          <a:xfrm flipV="1">
            <a:off x="5991598" y="2563565"/>
            <a:ext cx="926627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32112D-274C-820C-F7B7-6AD4F3CB2A84}"/>
              </a:ext>
            </a:extLst>
          </p:cNvPr>
          <p:cNvGrpSpPr/>
          <p:nvPr/>
        </p:nvGrpSpPr>
        <p:grpSpPr>
          <a:xfrm>
            <a:off x="2758449" y="2378899"/>
            <a:ext cx="1574156" cy="369332"/>
            <a:chOff x="3345083" y="365125"/>
            <a:chExt cx="1574156" cy="3693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9C0255-283E-34BF-1AF1-95BCC194E8D1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4288DB1-3A59-246C-F6C4-E7FE10F8BE74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4288DB1-3A59-246C-F6C4-E7FE10F8BE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A8106E8-E8A4-7B2F-F268-8C4A6E0EC601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A8106E8-E8A4-7B2F-F268-8C4A6E0EC6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8805CF3-2D3E-A048-84FD-B19703FE78EF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8805CF3-2D3E-A048-84FD-B19703FE78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9278783-D37A-3EBD-5E8E-992B9E553460}"/>
              </a:ext>
            </a:extLst>
          </p:cNvPr>
          <p:cNvGrpSpPr/>
          <p:nvPr/>
        </p:nvGrpSpPr>
        <p:grpSpPr>
          <a:xfrm>
            <a:off x="6918225" y="2378899"/>
            <a:ext cx="2713797" cy="369332"/>
            <a:chOff x="3345083" y="365125"/>
            <a:chExt cx="1574156" cy="3693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690BB1-374C-D466-79C9-844F16FEAB1C}"/>
                </a:ext>
              </a:extLst>
            </p:cNvPr>
            <p:cNvSpPr txBox="1"/>
            <p:nvPr/>
          </p:nvSpPr>
          <p:spPr>
            <a:xfrm>
              <a:off x="3345083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  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D416A74-9880-9066-E533-ACD41115C75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D416A74-9880-9066-E533-ACD41115C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6D0ADA1-EC81-8111-CE4E-21FEE40D8D06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6D0ADA1-EC81-8111-CE4E-21FEE40D8D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634105-FA27-EA6D-0156-C6014EE9C080}"/>
                    </a:ext>
                  </a:extLst>
                </p:cNvPr>
                <p:cNvSpPr txBox="1"/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634105-FA27-EA6D-0156-C6014EE9C0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5700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1111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7877015-F246-B5C9-F046-1A9D0E351698}"/>
              </a:ext>
            </a:extLst>
          </p:cNvPr>
          <p:cNvCxnSpPr>
            <a:cxnSpLocks/>
          </p:cNvCxnSpPr>
          <p:nvPr/>
        </p:nvCxnSpPr>
        <p:spPr>
          <a:xfrm>
            <a:off x="5991598" y="2565400"/>
            <a:ext cx="76175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077DEBD-A7BB-9CF2-4A9D-CE2891851B2E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4332605" y="2563565"/>
            <a:ext cx="76128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8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ABD18E-3823-C371-61A6-821E3AF18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604" r="1"/>
          <a:stretch>
            <a:fillRect/>
          </a:stretch>
        </p:blipFill>
        <p:spPr>
          <a:xfrm>
            <a:off x="0" y="0"/>
            <a:ext cx="9959605" cy="68462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D3CBA1-6F5E-AAE0-173E-CECACDC0A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C2AA0-0AFD-3588-9421-3E89789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1638FF-CF76-6632-D633-172C87AA18D3}"/>
              </a:ext>
            </a:extLst>
          </p:cNvPr>
          <p:cNvSpPr txBox="1"/>
          <p:nvPr/>
        </p:nvSpPr>
        <p:spPr>
          <a:xfrm>
            <a:off x="8264547" y="3423129"/>
            <a:ext cx="2743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Incremental </a:t>
            </a:r>
            <a:br>
              <a:rPr lang="en-US" sz="2800" dirty="0"/>
            </a:br>
            <a:r>
              <a:rPr lang="en-US" sz="2800" dirty="0"/>
              <a:t>computation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EA393-1136-B651-C357-A271534EE8B6}"/>
              </a:ext>
            </a:extLst>
          </p:cNvPr>
          <p:cNvSpPr txBox="1"/>
          <p:nvPr/>
        </p:nvSpPr>
        <p:spPr>
          <a:xfrm>
            <a:off x="605396" y="2186953"/>
            <a:ext cx="2041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dirty="0"/>
              <a:t>Changes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F9A549-3637-FC83-CDD9-D645BE807EDE}"/>
              </a:ext>
            </a:extLst>
          </p:cNvPr>
          <p:cNvSpPr txBox="1"/>
          <p:nvPr/>
        </p:nvSpPr>
        <p:spPr>
          <a:xfrm>
            <a:off x="4313447" y="1167468"/>
            <a:ext cx="15938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dirty="0"/>
              <a:t>Streams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E449EC-3D9E-BC01-649A-46BC72990F7D}"/>
              </a:ext>
            </a:extLst>
          </p:cNvPr>
          <p:cNvSpPr txBox="1"/>
          <p:nvPr/>
        </p:nvSpPr>
        <p:spPr>
          <a:xfrm>
            <a:off x="9412286" y="73799"/>
            <a:ext cx="2826158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800" dirty="0"/>
              <a:t>Incremental view</a:t>
            </a:r>
            <a:br>
              <a:rPr lang="en-US" sz="2800" dirty="0"/>
            </a:br>
            <a:r>
              <a:rPr lang="en-US" sz="2800" dirty="0"/>
              <a:t> maintenance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4D5905-A726-890F-3440-6942279AA7E3}"/>
              </a:ext>
            </a:extLst>
          </p:cNvPr>
          <p:cNvSpPr txBox="1"/>
          <p:nvPr/>
        </p:nvSpPr>
        <p:spPr>
          <a:xfrm>
            <a:off x="1570247" y="3943019"/>
            <a:ext cx="2743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VLDB </a:t>
            </a:r>
            <a:br>
              <a:rPr lang="en-US" sz="2800" dirty="0"/>
            </a:br>
            <a:r>
              <a:rPr lang="en-US" sz="2800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637210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B287D92-D2E3-4A42-87EA-E8085153DC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Delay Stream Operator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B287D92-D2E3-4A42-87EA-E8085153DC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9702C-78C2-4FAC-A417-9403F2C84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19348"/>
          </a:xfrm>
        </p:spPr>
        <p:txBody>
          <a:bodyPr>
            <a:normAutofit/>
          </a:bodyPr>
          <a:lstStyle/>
          <a:p>
            <a:r>
              <a:rPr lang="en-US" dirty="0"/>
              <a:t>Output is input stream delayed by one step</a:t>
            </a:r>
          </a:p>
          <a:p>
            <a:r>
              <a:rPr lang="en-US" dirty="0"/>
              <a:t>First value is 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Stores internal state (the </a:t>
            </a:r>
            <a:r>
              <a:rPr lang="en-US" dirty="0">
                <a:solidFill>
                  <a:srgbClr val="FF0000"/>
                </a:solidFill>
              </a:rPr>
              <a:t>only</a:t>
            </a:r>
            <a:r>
              <a:rPr lang="en-US" dirty="0"/>
              <a:t> operator with state)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5B894-C680-4CC9-B40B-3E50CFEA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AC76F5-1FF2-B875-5F48-27E19E2F7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469" y="3357823"/>
            <a:ext cx="8858705" cy="95254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04B1E7F-0F81-BBA0-4482-4164AA8F537F}"/>
              </a:ext>
            </a:extLst>
          </p:cNvPr>
          <p:cNvSpPr/>
          <p:nvPr/>
        </p:nvSpPr>
        <p:spPr>
          <a:xfrm>
            <a:off x="9375422" y="3578653"/>
            <a:ext cx="515699" cy="4909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2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DA4DF-378F-478A-8803-6D4CACF5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Computing changes (deltas)</a:t>
            </a:r>
            <a:br>
              <a:rPr lang="en-US"/>
            </a:br>
            <a:r>
              <a:rPr lang="en-US"/>
              <a:t>Differentiation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2196C-5743-4205-83BB-A57AC156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693" y="3286602"/>
            <a:ext cx="6450469" cy="1473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/>
              <a:t>o</a:t>
            </a:r>
            <a:r>
              <a:rPr lang="en-US"/>
              <a:t> is the </a:t>
            </a:r>
            <a:r>
              <a:rPr lang="en-US" i="1"/>
              <a:t>stream of changes</a:t>
            </a:r>
            <a:r>
              <a:rPr lang="en-US"/>
              <a:t> of </a:t>
            </a:r>
            <a:r>
              <a:rPr lang="en-US" i="1"/>
              <a:t>s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97635-EE2C-44DC-AA79-75025CFF5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8C8C3655-FCB6-48C9-936F-BF6DB54AC4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599" y="1978024"/>
                <a:ext cx="9005808" cy="48799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–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pPr marL="0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8C8C3655-FCB6-48C9-936F-BF6DB54AC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1978024"/>
                <a:ext cx="9005808" cy="48799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E80ED31-FCEA-47CF-86FC-21E06C78934C}"/>
              </a:ext>
            </a:extLst>
          </p:cNvPr>
          <p:cNvSpPr txBox="1"/>
          <p:nvPr/>
        </p:nvSpPr>
        <p:spPr>
          <a:xfrm>
            <a:off x="9865440" y="4366349"/>
            <a:ext cx="169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stream of deltas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51A575-C7FD-9BF2-54CD-69F2DB9628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981"/>
          <a:stretch/>
        </p:blipFill>
        <p:spPr>
          <a:xfrm>
            <a:off x="990599" y="2859400"/>
            <a:ext cx="2433537" cy="11169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AE2CFD-4EB6-7C38-F726-1EDD793A0E6A}"/>
                  </a:ext>
                </a:extLst>
              </p:cNvPr>
              <p:cNvSpPr/>
              <p:nvPr/>
            </p:nvSpPr>
            <p:spPr>
              <a:xfrm>
                <a:off x="7853077" y="391563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AE2CFD-4EB6-7C38-F726-1EDD793A0E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077" y="3915636"/>
                <a:ext cx="732366" cy="516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FB0F656-A15E-8C22-3C90-6982ACC3E9E4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269491" y="4173869"/>
            <a:ext cx="58358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E52C00-9CEF-4C77-E46B-A7DB1002F416}"/>
              </a:ext>
            </a:extLst>
          </p:cNvPr>
          <p:cNvCxnSpPr>
            <a:cxnSpLocks/>
            <a:stCxn id="8" idx="3"/>
            <a:endCxn id="49" idx="1"/>
          </p:cNvCxnSpPr>
          <p:nvPr/>
        </p:nvCxnSpPr>
        <p:spPr>
          <a:xfrm>
            <a:off x="8585443" y="4173870"/>
            <a:ext cx="685119" cy="781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F1CA88D-3C5B-EA58-51CE-8CC691C026AC}"/>
              </a:ext>
            </a:extLst>
          </p:cNvPr>
          <p:cNvCxnSpPr>
            <a:cxnSpLocks/>
          </p:cNvCxnSpPr>
          <p:nvPr/>
        </p:nvCxnSpPr>
        <p:spPr>
          <a:xfrm>
            <a:off x="8585443" y="4175704"/>
            <a:ext cx="525306" cy="5979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0914FC-4071-9E36-118D-271B66FE68D7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7247874" y="4161032"/>
            <a:ext cx="439860" cy="1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1D13BA8-FF34-CDB9-1D4D-A387DCD52E8A}"/>
              </a:ext>
            </a:extLst>
          </p:cNvPr>
          <p:cNvGrpSpPr/>
          <p:nvPr/>
        </p:nvGrpSpPr>
        <p:grpSpPr>
          <a:xfrm>
            <a:off x="4930272" y="3976366"/>
            <a:ext cx="2317602" cy="369332"/>
            <a:chOff x="2558005" y="365125"/>
            <a:chExt cx="1967695" cy="3693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DF74B46-9B87-2B8B-970F-7E3D25701B6C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0AE6F53-3246-81DF-4D02-1932511C010E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0AE6F53-3246-81DF-4D02-1932511C01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3067448-43D4-FFFE-2C6B-9D126A3FA19B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3067448-43D4-FFFE-2C6B-9D126A3FA1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54763C-3F2F-46D9-4700-7FA27892FC4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54763C-3F2F-46D9-4700-7FA27892FC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DFD2B7-FC45-0144-45C1-06438F6086DF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9B35715-8437-E57C-731B-A38F904507B9}"/>
              </a:ext>
            </a:extLst>
          </p:cNvPr>
          <p:cNvGrpSpPr/>
          <p:nvPr/>
        </p:nvGrpSpPr>
        <p:grpSpPr>
          <a:xfrm>
            <a:off x="9270562" y="3997017"/>
            <a:ext cx="2317602" cy="369332"/>
            <a:chOff x="2558005" y="365125"/>
            <a:chExt cx="1967695" cy="36933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5BE2B3-789B-C828-3568-0A49460724E9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DA988D1-8A86-ED5D-1FFF-2B48BF36E897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DA988D1-8A86-ED5D-1FFF-2B48BF36E8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3C7405C-255D-5D98-0505-2E297E3FE63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3C7405C-255D-5D98-0505-2E297E3FE6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5116EE8-C7C2-C5F9-D5DD-B4D49B0830F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5116EE8-C7C2-C5F9-D5DD-B4D49B0830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A574287-9BDA-D307-AD6F-1587A8379380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593A13-71F5-8453-CA35-D0162007D592}"/>
                  </a:ext>
                </a:extLst>
              </p:cNvPr>
              <p:cNvSpPr txBox="1"/>
              <p:nvPr/>
            </p:nvSpPr>
            <p:spPr>
              <a:xfrm>
                <a:off x="3390432" y="2859400"/>
                <a:ext cx="366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593A13-71F5-8453-CA35-D0162007D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432" y="2859400"/>
                <a:ext cx="36606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8C94F406-7D56-6F9B-13C5-130A52D07676}"/>
              </a:ext>
            </a:extLst>
          </p:cNvPr>
          <p:cNvSpPr/>
          <p:nvPr/>
        </p:nvSpPr>
        <p:spPr>
          <a:xfrm>
            <a:off x="1493196" y="2714017"/>
            <a:ext cx="1564878" cy="1283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0758DA-3CF0-DD67-0663-2EC470841755}"/>
                  </a:ext>
                </a:extLst>
              </p:cNvPr>
              <p:cNvSpPr txBox="1"/>
              <p:nvPr/>
            </p:nvSpPr>
            <p:spPr>
              <a:xfrm>
                <a:off x="2633272" y="2263489"/>
                <a:ext cx="4758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0758DA-3CF0-DD67-0663-2EC470841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272" y="2263489"/>
                <a:ext cx="47583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71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F4050-B9AE-4194-91CB-8241B9FF8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Integration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E31C0B-EE48-465F-B548-703DFFCC40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06194" y="4057178"/>
                <a:ext cx="1990025" cy="5164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E31C0B-EE48-465F-B548-703DFFCC40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06194" y="4057178"/>
                <a:ext cx="1990025" cy="51646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A3A62-F76A-4D53-BA81-35C8CE44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32</a:t>
            </a:fld>
            <a:endParaRPr lang="en-US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06221EA-7B48-4566-87C4-79E350B35317}"/>
              </a:ext>
            </a:extLst>
          </p:cNvPr>
          <p:cNvSpPr txBox="1">
            <a:spLocks/>
          </p:cNvSpPr>
          <p:nvPr/>
        </p:nvSpPr>
        <p:spPr>
          <a:xfrm>
            <a:off x="6870143" y="2637531"/>
            <a:ext cx="4952180" cy="1305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If </a:t>
            </a:r>
            <a:r>
              <a:rPr lang="en-US" i="1"/>
              <a:t>s</a:t>
            </a:r>
            <a:r>
              <a:rPr lang="en-US"/>
              <a:t> is a </a:t>
            </a:r>
            <a:r>
              <a:rPr lang="en-US" i="1"/>
              <a:t>stream of changes…</a:t>
            </a:r>
          </a:p>
          <a:p>
            <a:r>
              <a:rPr lang="en-US"/>
              <a:t>… then </a:t>
            </a:r>
            <a:r>
              <a:rPr lang="en-US" i="1"/>
              <a:t>o</a:t>
            </a:r>
            <a:r>
              <a:rPr lang="en-US"/>
              <a:t> is the original stream</a:t>
            </a:r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0E1243-F690-34D8-0AC2-8548B2832F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80" r="18309"/>
          <a:stretch/>
        </p:blipFill>
        <p:spPr>
          <a:xfrm>
            <a:off x="1715910" y="2144472"/>
            <a:ext cx="2088445" cy="15921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12DC61-3448-BE74-C49B-B53FFEE10184}"/>
                  </a:ext>
                </a:extLst>
              </p:cNvPr>
              <p:cNvSpPr txBox="1"/>
              <p:nvPr/>
            </p:nvSpPr>
            <p:spPr>
              <a:xfrm>
                <a:off x="3804355" y="2307357"/>
                <a:ext cx="3386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12DC61-3448-BE74-C49B-B53FFEE10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355" y="2307357"/>
                <a:ext cx="33866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C7CE49-1623-9B66-24C3-22375B670485}"/>
                  </a:ext>
                </a:extLst>
              </p:cNvPr>
              <p:cNvSpPr txBox="1"/>
              <p:nvPr/>
            </p:nvSpPr>
            <p:spPr>
              <a:xfrm>
                <a:off x="1363149" y="2307357"/>
                <a:ext cx="3386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C7CE49-1623-9B66-24C3-22375B670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149" y="2307357"/>
                <a:ext cx="33866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EA72F69-D154-23B6-6D54-E1DD922E4EB9}"/>
              </a:ext>
            </a:extLst>
          </p:cNvPr>
          <p:cNvSpPr txBox="1"/>
          <p:nvPr/>
        </p:nvSpPr>
        <p:spPr>
          <a:xfrm>
            <a:off x="5992637" y="4470845"/>
            <a:ext cx="1699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stream of deltas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8595881-CD4A-A18E-A1C5-11A6468DF8E8}"/>
                  </a:ext>
                </a:extLst>
              </p:cNvPr>
              <p:cNvSpPr/>
              <p:nvPr/>
            </p:nvSpPr>
            <p:spPr>
              <a:xfrm>
                <a:off x="8524657" y="3987566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8595881-CD4A-A18E-A1C5-11A6468DF8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4657" y="3987566"/>
                <a:ext cx="732366" cy="516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AC64AF8-0D30-A8D1-0B17-A50885DCCE72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9257023" y="4245799"/>
            <a:ext cx="59811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3EB6A0-5872-E06D-D67E-D0F610D48C6D}"/>
              </a:ext>
            </a:extLst>
          </p:cNvPr>
          <p:cNvCxnSpPr>
            <a:cxnSpLocks/>
            <a:stCxn id="66" idx="3"/>
            <a:endCxn id="12" idx="1"/>
          </p:cNvCxnSpPr>
          <p:nvPr/>
        </p:nvCxnSpPr>
        <p:spPr>
          <a:xfrm flipV="1">
            <a:off x="7920592" y="4245800"/>
            <a:ext cx="604065" cy="307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135A3A7-FD2B-76D4-5D1C-B1B25F59F94A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7920592" y="4248873"/>
            <a:ext cx="4321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BEEA403-B886-D91E-7DE2-29E64A60B534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9257023" y="4245800"/>
            <a:ext cx="4415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77148E5-BFF8-C681-FEBD-83A68BA50227}"/>
              </a:ext>
            </a:extLst>
          </p:cNvPr>
          <p:cNvGrpSpPr/>
          <p:nvPr/>
        </p:nvGrpSpPr>
        <p:grpSpPr>
          <a:xfrm>
            <a:off x="5602990" y="4064207"/>
            <a:ext cx="2317602" cy="369332"/>
            <a:chOff x="2558005" y="365125"/>
            <a:chExt cx="1967695" cy="36933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24A9AB-09A6-6646-1F2B-81CD356B3A8D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C74E001-69DC-3417-A326-F3E35A2C62C0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C74E001-69DC-3417-A326-F3E35A2C62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1282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C3D4FB7D-50DF-1DAC-218F-867E4EBFC6B9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C3D4FB7D-50DF-1DAC-218F-867E4EBFC6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7ACB88A6-39DA-C60D-8E75-2D1C1C5B1447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7ACB88A6-39DA-C60D-8E75-2D1C1C5B14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D6DA191-C913-656B-E921-B280EC2CC3E2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5BA51BB-5BDA-F271-C0BA-ADE188F0F64B}"/>
              </a:ext>
            </a:extLst>
          </p:cNvPr>
          <p:cNvGrpSpPr/>
          <p:nvPr/>
        </p:nvGrpSpPr>
        <p:grpSpPr>
          <a:xfrm>
            <a:off x="9861088" y="4057178"/>
            <a:ext cx="2317602" cy="369332"/>
            <a:chOff x="2558005" y="365125"/>
            <a:chExt cx="1967695" cy="36933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32DC6F1-61D0-E116-598D-EC557477409B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EEF540A8-2F3E-286C-8111-27D318D1143D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EEF540A8-2F3E-286C-8111-27D318D114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07D91C-56DB-1FE4-54AC-6D143665EFB3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7707D91C-56DB-1FE4-54AC-6D143665EF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119D52E-C599-161A-7F10-C7EE3B3821D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119D52E-C599-161A-7F10-C7EE3B3821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EBD84C0-F758-9C5A-B95C-65D3550ADD9C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 1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349F159-9998-0E08-CB36-AE59085BB4FC}"/>
              </a:ext>
            </a:extLst>
          </p:cNvPr>
          <p:cNvSpPr/>
          <p:nvPr/>
        </p:nvSpPr>
        <p:spPr>
          <a:xfrm>
            <a:off x="1959429" y="2307357"/>
            <a:ext cx="1483556" cy="142926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5BD25F-36E1-3DDF-CF95-D039D85F8AB7}"/>
                  </a:ext>
                </a:extLst>
              </p:cNvPr>
              <p:cNvSpPr txBox="1"/>
              <p:nvPr/>
            </p:nvSpPr>
            <p:spPr>
              <a:xfrm>
                <a:off x="3165399" y="1815394"/>
                <a:ext cx="27758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5BD25F-36E1-3DDF-CF95-D039D85F8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399" y="1815394"/>
                <a:ext cx="27758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88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28" grpId="0"/>
      <p:bldP spid="11" grpId="0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F96D-37AA-4E46-B60C-38E652EF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All databases are streaming databases!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4836" y="1589957"/>
                <a:ext cx="11369964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Consider a database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en-US" dirty="0"/>
                  <a:t>, a set of tables</a:t>
                </a:r>
              </a:p>
              <a:p>
                <a:r>
                  <a:rPr lang="en-US" dirty="0"/>
                  <a:t>A committed transaction is a </a:t>
                </a:r>
                <a:r>
                  <a:rPr lang="en-US" b="1" dirty="0"/>
                  <a:t>change</a:t>
                </a:r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The set of linearized transactions define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 </a:t>
                </a:r>
                <a:r>
                  <a:rPr lang="en-US" b="1" dirty="0"/>
                  <a:t>stream of changes</a:t>
                </a:r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dirty="0"/>
                  <a:t>is the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</a:t>
                </a:r>
                <a:r>
                  <a:rPr lang="en-US" dirty="0" err="1"/>
                  <a:t>th</a:t>
                </a:r>
                <a:r>
                  <a:rPr lang="en-US" dirty="0"/>
                  <a:t> transaction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</m:oMath>
                </a14:m>
                <a:r>
                  <a:rPr lang="en-US" dirty="0"/>
                  <a:t> is a </a:t>
                </a:r>
                <a:r>
                  <a:rPr lang="en-US" b="1" dirty="0"/>
                  <a:t>stream</a:t>
                </a:r>
                <a:r>
                  <a:rPr lang="en-US" dirty="0"/>
                  <a:t> of database snapshots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the contents of the database after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transactions have been committed</a:t>
                </a:r>
              </a:p>
              <a:p>
                <a:pPr marL="457200" lvl="1" indent="0">
                  <a:buNone/>
                </a:pPr>
                <a:r>
                  <a:rPr lang="en-US" sz="3200" dirty="0">
                    <a:solidFill>
                      <a:srgbClr val="FF0000"/>
                    </a:solidFill>
                  </a:rPr>
                  <a:t>  </a:t>
                </a:r>
              </a:p>
              <a:p>
                <a:pPr marL="457200" lvl="1" indent="0">
                  <a:buNone/>
                </a:pPr>
                <a:r>
                  <a:rPr lang="en-US" sz="3200" dirty="0">
                    <a:solidFill>
                      <a:srgbClr val="FF0000"/>
                    </a:solidFill>
                  </a:rPr>
                  <a:t>A database (stream) is the integral of a transaction stream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E54021-1D30-45AF-80B7-5A764EF06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4836" y="1589957"/>
                <a:ext cx="11369964" cy="4351338"/>
              </a:xfrm>
              <a:blipFill>
                <a:blip r:embed="rId2"/>
                <a:stretch>
                  <a:fillRect l="-965" t="-2521" r="-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55549-2326-4F27-B39E-82343984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33</a:t>
            </a:fld>
            <a:endParaRPr lang="en-US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8C1D954-A9B7-4247-BD02-EDF60C75181C}"/>
              </a:ext>
            </a:extLst>
          </p:cNvPr>
          <p:cNvCxnSpPr>
            <a:cxnSpLocks/>
            <a:stCxn id="62" idx="3"/>
            <a:endCxn id="71" idx="1"/>
          </p:cNvCxnSpPr>
          <p:nvPr/>
        </p:nvCxnSpPr>
        <p:spPr>
          <a:xfrm flipV="1">
            <a:off x="6500539" y="6125961"/>
            <a:ext cx="588739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7CF4374-64D1-49B1-9260-D1950ACF9594}"/>
                  </a:ext>
                </a:extLst>
              </p:cNvPr>
              <p:cNvSpPr/>
              <p:nvPr/>
            </p:nvSpPr>
            <p:spPr>
              <a:xfrm>
                <a:off x="5988306" y="5946022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tailEnd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7CF4374-64D1-49B1-9260-D1950ACF95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306" y="5946022"/>
                <a:ext cx="512233" cy="370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  <a:tailEnd w="lg" len="lg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5BA9B4A-8ADC-48F6-99CF-B1DC3A6B5CAE}"/>
              </a:ext>
            </a:extLst>
          </p:cNvPr>
          <p:cNvCxnSpPr>
            <a:cxnSpLocks/>
            <a:stCxn id="69" idx="3"/>
            <a:endCxn id="62" idx="1"/>
          </p:cNvCxnSpPr>
          <p:nvPr/>
        </p:nvCxnSpPr>
        <p:spPr>
          <a:xfrm flipV="1">
            <a:off x="5128781" y="6131488"/>
            <a:ext cx="859525" cy="27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BD7026E-7ADF-466F-A052-E4E26BBDF2DE}"/>
              </a:ext>
            </a:extLst>
          </p:cNvPr>
          <p:cNvGrpSpPr/>
          <p:nvPr/>
        </p:nvGrpSpPr>
        <p:grpSpPr>
          <a:xfrm>
            <a:off x="2811179" y="5949564"/>
            <a:ext cx="2317602" cy="369332"/>
            <a:chOff x="2558005" y="365125"/>
            <a:chExt cx="1967695" cy="36933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01D29B2-6458-4D60-B0C9-8E72C33820B2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4010B5-A23F-447D-95A9-CF5ADEF91852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4010B5-A23F-447D-95A9-CF5ADEF918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8BD4E67-D84E-4FA8-8CCB-57380BED900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8BD4E67-D84E-4FA8-8CCB-57380BED90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D4F1199-1657-45BE-A05A-3A736C6585EA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0D4F1199-1657-45BE-A05A-3A736C6585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F986835F-CED4-4F88-9B60-CA3E130922A8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F986835F-CED4-4F88-9B60-CA3E130922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FF40658-DFFB-47D9-998B-0B11B991635F}"/>
              </a:ext>
            </a:extLst>
          </p:cNvPr>
          <p:cNvGrpSpPr/>
          <p:nvPr/>
        </p:nvGrpSpPr>
        <p:grpSpPr>
          <a:xfrm>
            <a:off x="7089278" y="5941295"/>
            <a:ext cx="2976216" cy="369332"/>
            <a:chOff x="2558005" y="365125"/>
            <a:chExt cx="1967695" cy="36933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7761FC5-0139-4B4C-8A7B-0BE1FF08CEC5}"/>
                </a:ext>
              </a:extLst>
            </p:cNvPr>
            <p:cNvSpPr txBox="1"/>
            <p:nvPr/>
          </p:nvSpPr>
          <p:spPr>
            <a:xfrm>
              <a:off x="2558005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429D4ED-5776-4C0A-83E9-E31F5FAE2583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4429D4ED-5776-4C0A-83E9-E31F5FAE25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B320054-E4ED-4980-8029-5C5122684534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B320054-E4ED-4980-8029-5C51226845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0990EE9-A38A-46C5-B2F5-8DD04AFE4C11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0990EE9-A38A-46C5-B2F5-8DD04AFE4C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A62869D-34CB-4CD5-9D8F-25375354F560}"/>
                    </a:ext>
                  </a:extLst>
                </p:cNvPr>
                <p:cNvSpPr txBox="1"/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𝐷𝐵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A62869D-34CB-4CD5-9D8F-25375354F5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2161" y="365125"/>
                  <a:ext cx="39353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3891CDF-6737-5611-773B-3114173805C4}"/>
              </a:ext>
            </a:extLst>
          </p:cNvPr>
          <p:cNvCxnSpPr>
            <a:cxnSpLocks/>
            <a:stCxn id="69" idx="3"/>
          </p:cNvCxnSpPr>
          <p:nvPr/>
        </p:nvCxnSpPr>
        <p:spPr>
          <a:xfrm flipV="1">
            <a:off x="5128781" y="6131488"/>
            <a:ext cx="696286" cy="27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33F54B-6D5A-30B0-B6E9-6A7B65CF35E6}"/>
              </a:ext>
            </a:extLst>
          </p:cNvPr>
          <p:cNvCxnSpPr>
            <a:cxnSpLocks/>
            <a:stCxn id="62" idx="3"/>
          </p:cNvCxnSpPr>
          <p:nvPr/>
        </p:nvCxnSpPr>
        <p:spPr>
          <a:xfrm flipV="1">
            <a:off x="6500539" y="6125961"/>
            <a:ext cx="423403" cy="5527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75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profile of a person&#10;&#10;Description automatically generated">
            <a:extLst>
              <a:ext uri="{FF2B5EF4-FFF2-40B4-BE49-F238E27FC236}">
                <a16:creationId xmlns:a16="http://schemas.microsoft.com/office/drawing/2014/main" id="{C8A8BF55-2443-C995-9011-758F97730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7" r="29826"/>
          <a:stretch/>
        </p:blipFill>
        <p:spPr>
          <a:xfrm flipH="1">
            <a:off x="6629398" y="312205"/>
            <a:ext cx="4121525" cy="614691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04266-C06D-398C-1FC1-5104A283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96827BCA-BF75-0F8F-8EEF-C6BACE035524}"/>
                  </a:ext>
                </a:extLst>
              </p:cNvPr>
              <p:cNvSpPr/>
              <p:nvPr/>
            </p:nvSpPr>
            <p:spPr>
              <a:xfrm>
                <a:off x="1234994" y="1685020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96827BCA-BF75-0F8F-8EEF-C6BACE0355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994" y="1685020"/>
                <a:ext cx="1362745" cy="594256"/>
              </a:xfrm>
              <a:prstGeom prst="rightArrow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DA4DA446-40A0-9391-2F45-EDD87FDCC7A6}"/>
                  </a:ext>
                </a:extLst>
              </p:cNvPr>
              <p:cNvSpPr/>
              <p:nvPr/>
            </p:nvSpPr>
            <p:spPr>
              <a:xfrm>
                <a:off x="3260168" y="1685020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[1]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DA4DA446-40A0-9391-2F45-EDD87FDCC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168" y="1685020"/>
                <a:ext cx="1362745" cy="594256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2F3982BB-1019-53DA-713D-CBC90A54F7FE}"/>
                  </a:ext>
                </a:extLst>
              </p:cNvPr>
              <p:cNvSpPr/>
              <p:nvPr/>
            </p:nvSpPr>
            <p:spPr>
              <a:xfrm>
                <a:off x="5333504" y="1685020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[0]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2F3982BB-1019-53DA-713D-CBC90A54F7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504" y="1685020"/>
                <a:ext cx="1362745" cy="594256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B816135-FA9E-C1BC-1A36-91BCAA7FFAE9}"/>
              </a:ext>
            </a:extLst>
          </p:cNvPr>
          <p:cNvSpPr txBox="1"/>
          <p:nvPr/>
        </p:nvSpPr>
        <p:spPr>
          <a:xfrm flipH="1">
            <a:off x="2088532" y="2279276"/>
            <a:ext cx="4400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Stream of experiences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99C5B87-9BAA-C709-C642-42213A4BDFC4}"/>
                  </a:ext>
                </a:extLst>
              </p:cNvPr>
              <p:cNvSpPr/>
              <p:nvPr/>
            </p:nvSpPr>
            <p:spPr>
              <a:xfrm>
                <a:off x="7913077" y="1140413"/>
                <a:ext cx="1825426" cy="977500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>
                    <a:solidFill>
                      <a:schemeClr val="bg1"/>
                    </a:solidFill>
                  </a:rPr>
                  <a:t>DB+=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99C5B87-9BAA-C709-C642-42213A4BDF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077" y="1140413"/>
                <a:ext cx="1825426" cy="977500"/>
              </a:xfrm>
              <a:prstGeom prst="roundRect">
                <a:avLst/>
              </a:prstGeom>
              <a:blipFill>
                <a:blip r:embed="rId6"/>
                <a:stretch>
                  <a:fillRect l="-5000" b="-7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D8F4050-B9AE-4194-91CB-8241B9FF8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You are an integrator!</a:t>
            </a:r>
          </a:p>
        </p:txBody>
      </p:sp>
    </p:spTree>
    <p:extLst>
      <p:ext uri="{BB962C8B-B14F-4D97-AF65-F5344CB8AC3E}">
        <p14:creationId xmlns:p14="http://schemas.microsoft.com/office/powerpoint/2010/main" val="213795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E8DB6-D0C9-E6B3-699D-6AFF645C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738" y="2774967"/>
            <a:ext cx="9146423" cy="2852737"/>
          </a:xfrm>
        </p:spPr>
        <p:txBody>
          <a:bodyPr/>
          <a:lstStyle/>
          <a:p>
            <a:r>
              <a:rPr lang="en-US" b="1" dirty="0"/>
              <a:t>Putting the pieces together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0F43E-D9E7-D26B-B09F-5E1A2197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35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EEF7563-8054-E898-74A5-73D25A48E12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3487"/>
          <a:stretch>
            <a:fillRect/>
          </a:stretch>
        </p:blipFill>
        <p:spPr>
          <a:xfrm>
            <a:off x="3572759" y="831016"/>
            <a:ext cx="4295775" cy="3763962"/>
          </a:xfrm>
        </p:spPr>
      </p:pic>
    </p:spTree>
    <p:extLst>
      <p:ext uri="{BB962C8B-B14F-4D97-AF65-F5344CB8AC3E}">
        <p14:creationId xmlns:p14="http://schemas.microsoft.com/office/powerpoint/2010/main" val="9369406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7D9DCB-E9ED-72B4-3A1B-92410DABE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query is a composition of primitives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D70CA-8288-B684-3A8B-0841C8FF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36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Arrow: Up 6">
                <a:extLst>
                  <a:ext uri="{FF2B5EF4-FFF2-40B4-BE49-F238E27FC236}">
                    <a16:creationId xmlns:a16="http://schemas.microsoft.com/office/drawing/2014/main" id="{4DA95F97-7A37-A41D-80F6-05C95D13C536}"/>
                  </a:ext>
                </a:extLst>
              </p:cNvPr>
              <p:cNvSpPr/>
              <p:nvPr/>
            </p:nvSpPr>
            <p:spPr>
              <a:xfrm>
                <a:off x="2894717" y="2195863"/>
                <a:ext cx="846409" cy="3655311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Arrow: Up 6">
                <a:extLst>
                  <a:ext uri="{FF2B5EF4-FFF2-40B4-BE49-F238E27FC236}">
                    <a16:creationId xmlns:a16="http://schemas.microsoft.com/office/drawing/2014/main" id="{4DA95F97-7A37-A41D-80F6-05C95D13C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717" y="2195863"/>
                <a:ext cx="846409" cy="3655311"/>
              </a:xfrm>
              <a:prstGeom prst="upArrow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C90FFD3-1A07-B51C-7377-848DE3B54BFD}"/>
              </a:ext>
            </a:extLst>
          </p:cNvPr>
          <p:cNvSpPr txBox="1"/>
          <p:nvPr/>
        </p:nvSpPr>
        <p:spPr>
          <a:xfrm>
            <a:off x="4668716" y="3569678"/>
            <a:ext cx="6367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/>
              <a:t>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Arrow: Up 8">
                <a:extLst>
                  <a:ext uri="{FF2B5EF4-FFF2-40B4-BE49-F238E27FC236}">
                    <a16:creationId xmlns:a16="http://schemas.microsoft.com/office/drawing/2014/main" id="{98984905-7BE3-3179-47A3-BFC2BFBE6374}"/>
                  </a:ext>
                </a:extLst>
              </p:cNvPr>
              <p:cNvSpPr/>
              <p:nvPr/>
            </p:nvSpPr>
            <p:spPr>
              <a:xfrm>
                <a:off x="5761009" y="4646735"/>
                <a:ext cx="846409" cy="1204439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Arrow: Up 8">
                <a:extLst>
                  <a:ext uri="{FF2B5EF4-FFF2-40B4-BE49-F238E27FC236}">
                    <a16:creationId xmlns:a16="http://schemas.microsoft.com/office/drawing/2014/main" id="{98984905-7BE3-3179-47A3-BFC2BFBE63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009" y="4646735"/>
                <a:ext cx="846409" cy="1204439"/>
              </a:xfrm>
              <a:prstGeom prst="upArrow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Arrow: Up 9">
                <a:extLst>
                  <a:ext uri="{FF2B5EF4-FFF2-40B4-BE49-F238E27FC236}">
                    <a16:creationId xmlns:a16="http://schemas.microsoft.com/office/drawing/2014/main" id="{979B1A70-7A82-E436-B55A-720D64787792}"/>
                  </a:ext>
                </a:extLst>
              </p:cNvPr>
              <p:cNvSpPr/>
              <p:nvPr/>
            </p:nvSpPr>
            <p:spPr>
              <a:xfrm>
                <a:off x="5761009" y="3442296"/>
                <a:ext cx="846409" cy="1204439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Arrow: Up 9">
                <a:extLst>
                  <a:ext uri="{FF2B5EF4-FFF2-40B4-BE49-F238E27FC236}">
                    <a16:creationId xmlns:a16="http://schemas.microsoft.com/office/drawing/2014/main" id="{979B1A70-7A82-E436-B55A-720D647877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009" y="3442296"/>
                <a:ext cx="846409" cy="1204439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Arrow: Up 10">
                <a:extLst>
                  <a:ext uri="{FF2B5EF4-FFF2-40B4-BE49-F238E27FC236}">
                    <a16:creationId xmlns:a16="http://schemas.microsoft.com/office/drawing/2014/main" id="{6F24B70C-6B2E-2D4D-272D-7BFF33B40154}"/>
                  </a:ext>
                </a:extLst>
              </p:cNvPr>
              <p:cNvSpPr/>
              <p:nvPr/>
            </p:nvSpPr>
            <p:spPr>
              <a:xfrm>
                <a:off x="5761009" y="2237857"/>
                <a:ext cx="846409" cy="1204439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Arrow: Up 10">
                <a:extLst>
                  <a:ext uri="{FF2B5EF4-FFF2-40B4-BE49-F238E27FC236}">
                    <a16:creationId xmlns:a16="http://schemas.microsoft.com/office/drawing/2014/main" id="{6F24B70C-6B2E-2D4D-272D-7BFF33B401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009" y="2237857"/>
                <a:ext cx="846409" cy="1204439"/>
              </a:xfrm>
              <a:prstGeom prst="up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2D16903-C387-B35F-F96A-2700FE715280}"/>
              </a:ext>
            </a:extLst>
          </p:cNvPr>
          <p:cNvSpPr txBox="1"/>
          <p:nvPr/>
        </p:nvSpPr>
        <p:spPr>
          <a:xfrm>
            <a:off x="7658100" y="3442296"/>
            <a:ext cx="32145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e.g</a:t>
            </a:r>
            <a:r>
              <a:rPr lang="en-US" sz="2800" dirty="0"/>
              <a:t>, select, project, </a:t>
            </a:r>
          </a:p>
          <a:p>
            <a:r>
              <a:rPr lang="en-US" sz="2800" dirty="0"/>
              <a:t>join, filter, etc.</a:t>
            </a:r>
          </a:p>
        </p:txBody>
      </p:sp>
    </p:spTree>
    <p:extLst>
      <p:ext uri="{BB962C8B-B14F-4D97-AF65-F5344CB8AC3E}">
        <p14:creationId xmlns:p14="http://schemas.microsoft.com/office/powerpoint/2010/main" val="12806819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898C5-5FC3-CBCA-414A-B618F60DA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Arrow: Up 15">
                <a:extLst>
                  <a:ext uri="{FF2B5EF4-FFF2-40B4-BE49-F238E27FC236}">
                    <a16:creationId xmlns:a16="http://schemas.microsoft.com/office/drawing/2014/main" id="{9D3B0ECC-0D6F-645D-CA57-C3A20EF29BB8}"/>
                  </a:ext>
                </a:extLst>
              </p:cNvPr>
              <p:cNvSpPr/>
              <p:nvPr/>
            </p:nvSpPr>
            <p:spPr>
              <a:xfrm>
                <a:off x="1580268" y="2108047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Arrow: Up 15">
                <a:extLst>
                  <a:ext uri="{FF2B5EF4-FFF2-40B4-BE49-F238E27FC236}">
                    <a16:creationId xmlns:a16="http://schemas.microsoft.com/office/drawing/2014/main" id="{9D3B0ECC-0D6F-645D-CA57-C3A20EF29B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2108047"/>
                <a:ext cx="417834" cy="1397783"/>
              </a:xfrm>
              <a:prstGeom prst="upArrow">
                <a:avLst/>
              </a:prstGeom>
              <a:blipFill>
                <a:blip r:embed="rId2"/>
                <a:stretch>
                  <a:fillRect l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6ED02-B1EC-A613-49F1-75C1B223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37</a:t>
            </a:fld>
            <a:endParaRPr lang="en-US" dirty="0"/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0CB0FAA9-F8BF-9B34-AA3A-4BE924E0C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80268" y="5844210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AA820421-3D3A-E24F-29FF-01F6C5971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78957" y="5844210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AEA3B3C2-7502-3F0E-C7CA-29FAB806E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723147" y="5844210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987617A9-EF27-032F-4F97-C288C4255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7337" y="5844210"/>
            <a:ext cx="417834" cy="594253"/>
          </a:xfrm>
          <a:prstGeom prst="rect">
            <a:avLst/>
          </a:prstGeom>
        </p:spPr>
      </p:pic>
      <p:pic>
        <p:nvPicPr>
          <p:cNvPr id="13" name="Picture 12" descr="A close up of a cylinder&#10;&#10;Description automatically generated">
            <a:extLst>
              <a:ext uri="{FF2B5EF4-FFF2-40B4-BE49-F238E27FC236}">
                <a16:creationId xmlns:a16="http://schemas.microsoft.com/office/drawing/2014/main" id="{F9251D98-C2BC-C152-AC65-E55CF4ADA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53236" y="5844210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14C76D69-8756-487C-8DA3-B731E195544E}"/>
                  </a:ext>
                </a:extLst>
              </p:cNvPr>
              <p:cNvSpPr/>
              <p:nvPr/>
            </p:nvSpPr>
            <p:spPr>
              <a:xfrm>
                <a:off x="1580268" y="4314550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14C76D69-8756-487C-8DA3-B731E19554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4314550"/>
                <a:ext cx="417834" cy="1397783"/>
              </a:xfrm>
              <a:prstGeom prst="upArrow">
                <a:avLst/>
              </a:prstGeom>
              <a:blipFill>
                <a:blip r:embed="rId5"/>
                <a:stretch>
                  <a:fillRect l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C35AD0C1-FC9A-0E39-9E02-32ED081DEC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1985" y="3365725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6720E524-C512-0479-A11A-FBF6E395B6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70251" y="3365725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B2345B79-039F-CD2F-0972-5BBAE094F2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4864" y="3365725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6708161D-FC24-7E0A-9FCE-FC57731D63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9054" y="3365725"/>
            <a:ext cx="914400" cy="914400"/>
          </a:xfrm>
          <a:prstGeom prst="rect">
            <a:avLst/>
          </a:prstGeom>
        </p:spPr>
      </p:pic>
      <p:pic>
        <p:nvPicPr>
          <p:cNvPr id="24" name="Graphic 23" descr="Table with solid fill">
            <a:extLst>
              <a:ext uri="{FF2B5EF4-FFF2-40B4-BE49-F238E27FC236}">
                <a16:creationId xmlns:a16="http://schemas.microsoft.com/office/drawing/2014/main" id="{F145925B-5586-5AE7-8074-D377844191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85301" y="336572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61C4B6F7-2DA9-FF35-C49E-C58F1467E675}"/>
                  </a:ext>
                </a:extLst>
              </p:cNvPr>
              <p:cNvSpPr/>
              <p:nvPr/>
            </p:nvSpPr>
            <p:spPr>
              <a:xfrm>
                <a:off x="2599402" y="4314550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61C4B6F7-2DA9-FF35-C49E-C58F1467E6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02" y="4314550"/>
                <a:ext cx="417834" cy="1397783"/>
              </a:xfrm>
              <a:prstGeom prst="upArrow">
                <a:avLst/>
              </a:prstGeom>
              <a:blipFill>
                <a:blip r:embed="rId7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56F22A7-FDCD-412A-2419-EBF9864AC45B}"/>
              </a:ext>
            </a:extLst>
          </p:cNvPr>
          <p:cNvSpPr txBox="1"/>
          <p:nvPr/>
        </p:nvSpPr>
        <p:spPr>
          <a:xfrm>
            <a:off x="3677940" y="318907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17B43B-4CB0-0454-74D3-F5839800D39C}"/>
              </a:ext>
            </a:extLst>
          </p:cNvPr>
          <p:cNvSpPr txBox="1"/>
          <p:nvPr/>
        </p:nvSpPr>
        <p:spPr>
          <a:xfrm>
            <a:off x="5782553" y="318907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5FA3DA-8949-6101-12D7-239369891242}"/>
              </a:ext>
            </a:extLst>
          </p:cNvPr>
          <p:cNvSpPr txBox="1"/>
          <p:nvPr/>
        </p:nvSpPr>
        <p:spPr>
          <a:xfrm>
            <a:off x="7826743" y="318907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9F610B-DCA9-FF54-B8A5-3719721490EB}"/>
              </a:ext>
            </a:extLst>
          </p:cNvPr>
          <p:cNvSpPr txBox="1"/>
          <p:nvPr/>
        </p:nvSpPr>
        <p:spPr>
          <a:xfrm>
            <a:off x="9784445" y="318907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1BDB5B8A-44D4-9B61-9F79-6F7F200F9193}"/>
                  </a:ext>
                </a:extLst>
              </p:cNvPr>
              <p:cNvSpPr/>
              <p:nvPr/>
            </p:nvSpPr>
            <p:spPr>
              <a:xfrm>
                <a:off x="4649218" y="4314550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Arrow: Up 40">
                <a:extLst>
                  <a:ext uri="{FF2B5EF4-FFF2-40B4-BE49-F238E27FC236}">
                    <a16:creationId xmlns:a16="http://schemas.microsoft.com/office/drawing/2014/main" id="{1BDB5B8A-44D4-9B61-9F79-6F7F200F9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218" y="4314550"/>
                <a:ext cx="417834" cy="1397783"/>
              </a:xfrm>
              <a:prstGeom prst="upArrow">
                <a:avLst/>
              </a:prstGeom>
              <a:blipFill>
                <a:blip r:embed="rId8"/>
                <a:stretch>
                  <a:fillRect l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5E1D21F-A8E5-01BA-4480-59EA8A8ECDC8}"/>
                  </a:ext>
                </a:extLst>
              </p:cNvPr>
              <p:cNvSpPr/>
              <p:nvPr/>
            </p:nvSpPr>
            <p:spPr>
              <a:xfrm>
                <a:off x="6699034" y="4314550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Arrow: Up 41">
                <a:extLst>
                  <a:ext uri="{FF2B5EF4-FFF2-40B4-BE49-F238E27FC236}">
                    <a16:creationId xmlns:a16="http://schemas.microsoft.com/office/drawing/2014/main" id="{85E1D21F-A8E5-01BA-4480-59EA8A8ECD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034" y="4314550"/>
                <a:ext cx="417834" cy="1397783"/>
              </a:xfrm>
              <a:prstGeom prst="upArrow">
                <a:avLst/>
              </a:prstGeom>
              <a:blipFill>
                <a:blip r:embed="rId9"/>
                <a:stretch>
                  <a:fillRect l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45E3985E-2664-C517-8957-8D454E3B3D28}"/>
                  </a:ext>
                </a:extLst>
              </p:cNvPr>
              <p:cNvSpPr/>
              <p:nvPr/>
            </p:nvSpPr>
            <p:spPr>
              <a:xfrm>
                <a:off x="8662177" y="4314550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Arrow: Up 42">
                <a:extLst>
                  <a:ext uri="{FF2B5EF4-FFF2-40B4-BE49-F238E27FC236}">
                    <a16:creationId xmlns:a16="http://schemas.microsoft.com/office/drawing/2014/main" id="{45E3985E-2664-C517-8957-8D454E3B3D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177" y="4314550"/>
                <a:ext cx="417834" cy="1397783"/>
              </a:xfrm>
              <a:prstGeom prst="upArrow">
                <a:avLst/>
              </a:prstGeom>
              <a:blipFill>
                <a:blip r:embed="rId10"/>
                <a:stretch>
                  <a:fillRect l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8AD579C3-23A0-1CAE-B294-934E6C654DE3}"/>
                  </a:ext>
                </a:extLst>
              </p:cNvPr>
              <p:cNvSpPr/>
              <p:nvPr/>
            </p:nvSpPr>
            <p:spPr>
              <a:xfrm>
                <a:off x="10707268" y="4314550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Arrow: Up 43">
                <a:extLst>
                  <a:ext uri="{FF2B5EF4-FFF2-40B4-BE49-F238E27FC236}">
                    <a16:creationId xmlns:a16="http://schemas.microsoft.com/office/drawing/2014/main" id="{8AD579C3-23A0-1CAE-B294-934E6C654D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268" y="4314550"/>
                <a:ext cx="417834" cy="1397783"/>
              </a:xfrm>
              <a:prstGeom prst="upArrow">
                <a:avLst/>
              </a:prstGeom>
              <a:blipFill>
                <a:blip r:embed="rId11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C5566C97-7ED3-18BB-F408-80D29CA55A33}"/>
                  </a:ext>
                </a:extLst>
              </p:cNvPr>
              <p:cNvSpPr/>
              <p:nvPr/>
            </p:nvSpPr>
            <p:spPr>
              <a:xfrm>
                <a:off x="2203422" y="5844208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Arrow: Right 55">
                <a:extLst>
                  <a:ext uri="{FF2B5EF4-FFF2-40B4-BE49-F238E27FC236}">
                    <a16:creationId xmlns:a16="http://schemas.microsoft.com/office/drawing/2014/main" id="{C5566C97-7ED3-18BB-F408-80D29CA55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844208"/>
                <a:ext cx="1362745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82BFB2C4-5B18-BC2A-3A60-B4EC0FC57F5D}"/>
                  </a:ext>
                </a:extLst>
              </p:cNvPr>
              <p:cNvSpPr/>
              <p:nvPr/>
            </p:nvSpPr>
            <p:spPr>
              <a:xfrm>
                <a:off x="4228596" y="5844208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Arrow: Right 56">
                <a:extLst>
                  <a:ext uri="{FF2B5EF4-FFF2-40B4-BE49-F238E27FC236}">
                    <a16:creationId xmlns:a16="http://schemas.microsoft.com/office/drawing/2014/main" id="{82BFB2C4-5B18-BC2A-3A60-B4EC0FC57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96" y="5844208"/>
                <a:ext cx="1362745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229BBFFC-583F-ED84-7868-172AD768D803}"/>
                  </a:ext>
                </a:extLst>
              </p:cNvPr>
              <p:cNvSpPr/>
              <p:nvPr/>
            </p:nvSpPr>
            <p:spPr>
              <a:xfrm>
                <a:off x="6301932" y="5844208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Arrow: Right 57">
                <a:extLst>
                  <a:ext uri="{FF2B5EF4-FFF2-40B4-BE49-F238E27FC236}">
                    <a16:creationId xmlns:a16="http://schemas.microsoft.com/office/drawing/2014/main" id="{229BBFFC-583F-ED84-7868-172AD768D8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32" y="5844208"/>
                <a:ext cx="1362745" cy="594256"/>
              </a:xfrm>
              <a:prstGeom prst="rightArrow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F621F74C-9C12-7AA2-0EE9-8FCA8E84B854}"/>
                  </a:ext>
                </a:extLst>
              </p:cNvPr>
              <p:cNvSpPr/>
              <p:nvPr/>
            </p:nvSpPr>
            <p:spPr>
              <a:xfrm>
                <a:off x="8287831" y="5844208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Arrow: Right 58">
                <a:extLst>
                  <a:ext uri="{FF2B5EF4-FFF2-40B4-BE49-F238E27FC236}">
                    <a16:creationId xmlns:a16="http://schemas.microsoft.com/office/drawing/2014/main" id="{F621F74C-9C12-7AA2-0EE9-8FCA8E84B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831" y="5844208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0A4BF8E8-A8A7-8BB9-A64D-D9D7A1EB71AA}"/>
                  </a:ext>
                </a:extLst>
              </p:cNvPr>
              <p:cNvSpPr/>
              <p:nvPr/>
            </p:nvSpPr>
            <p:spPr>
              <a:xfrm>
                <a:off x="10334153" y="5844208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Arrow: Right 59">
                <a:extLst>
                  <a:ext uri="{FF2B5EF4-FFF2-40B4-BE49-F238E27FC236}">
                    <a16:creationId xmlns:a16="http://schemas.microsoft.com/office/drawing/2014/main" id="{0A4BF8E8-A8A7-8BB9-A64D-D9D7A1EB71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153" y="5844208"/>
                <a:ext cx="1362745" cy="594256"/>
              </a:xfrm>
              <a:prstGeom prst="rightArrow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9E3E0A49-0AF2-E781-7290-46D4AE11C2DF}"/>
                  </a:ext>
                </a:extLst>
              </p:cNvPr>
              <p:cNvSpPr/>
              <p:nvPr/>
            </p:nvSpPr>
            <p:spPr>
              <a:xfrm>
                <a:off x="2276591" y="3522481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Arrow: Right 61">
                <a:extLst>
                  <a:ext uri="{FF2B5EF4-FFF2-40B4-BE49-F238E27FC236}">
                    <a16:creationId xmlns:a16="http://schemas.microsoft.com/office/drawing/2014/main" id="{9E3E0A49-0AF2-E781-7290-46D4AE11C2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91" y="3522481"/>
                <a:ext cx="1144756" cy="594256"/>
              </a:xfrm>
              <a:prstGeom prst="rightArrow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B76E48F9-9A2B-1945-C220-F90BC77DA219}"/>
                  </a:ext>
                </a:extLst>
              </p:cNvPr>
              <p:cNvSpPr/>
              <p:nvPr/>
            </p:nvSpPr>
            <p:spPr>
              <a:xfrm>
                <a:off x="4301765" y="3522481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Arrow: Right 62">
                <a:extLst>
                  <a:ext uri="{FF2B5EF4-FFF2-40B4-BE49-F238E27FC236}">
                    <a16:creationId xmlns:a16="http://schemas.microsoft.com/office/drawing/2014/main" id="{B76E48F9-9A2B-1945-C220-F90BC77DA2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765" y="3522481"/>
                <a:ext cx="1144756" cy="594256"/>
              </a:xfrm>
              <a:prstGeom prst="rightArrow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28E5E6D9-5BE9-5EE4-80DB-1CFEC473E623}"/>
                  </a:ext>
                </a:extLst>
              </p:cNvPr>
              <p:cNvSpPr/>
              <p:nvPr/>
            </p:nvSpPr>
            <p:spPr>
              <a:xfrm>
                <a:off x="6375101" y="3522481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Arrow: Right 63">
                <a:extLst>
                  <a:ext uri="{FF2B5EF4-FFF2-40B4-BE49-F238E27FC236}">
                    <a16:creationId xmlns:a16="http://schemas.microsoft.com/office/drawing/2014/main" id="{28E5E6D9-5BE9-5EE4-80DB-1CFEC473E6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101" y="3522481"/>
                <a:ext cx="1144756" cy="594256"/>
              </a:xfrm>
              <a:prstGeom prst="rightArrow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F09EAC0F-2DCE-5676-2F64-59AF04F98C04}"/>
                  </a:ext>
                </a:extLst>
              </p:cNvPr>
              <p:cNvSpPr/>
              <p:nvPr/>
            </p:nvSpPr>
            <p:spPr>
              <a:xfrm>
                <a:off x="8398750" y="3522481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Arrow: Right 64">
                <a:extLst>
                  <a:ext uri="{FF2B5EF4-FFF2-40B4-BE49-F238E27FC236}">
                    <a16:creationId xmlns:a16="http://schemas.microsoft.com/office/drawing/2014/main" id="{F09EAC0F-2DCE-5676-2F64-59AF04F98C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50" y="3522481"/>
                <a:ext cx="1144756" cy="594256"/>
              </a:xfrm>
              <a:prstGeom prst="rightArrow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D32E29BE-8D06-9ADB-335E-4BA2E098EC74}"/>
                  </a:ext>
                </a:extLst>
              </p:cNvPr>
              <p:cNvSpPr/>
              <p:nvPr/>
            </p:nvSpPr>
            <p:spPr>
              <a:xfrm>
                <a:off x="10407322" y="3522481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>
                    <a:solidFill>
                      <a:schemeClr val="tx1"/>
                    </a:solidFill>
                  </a:rPr>
                  <a:t>V</a:t>
                </a:r>
              </a:p>
            </p:txBody>
          </p:sp>
        </mc:Choice>
        <mc:Fallback xmlns="">
          <p:sp>
            <p:nvSpPr>
              <p:cNvPr id="66" name="Arrow: Right 65">
                <a:extLst>
                  <a:ext uri="{FF2B5EF4-FFF2-40B4-BE49-F238E27FC236}">
                    <a16:creationId xmlns:a16="http://schemas.microsoft.com/office/drawing/2014/main" id="{D32E29BE-8D06-9ADB-335E-4BA2E098EC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322" y="3522481"/>
                <a:ext cx="1144756" cy="594256"/>
              </a:xfrm>
              <a:prstGeom prst="rightArrow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itle 14">
            <a:extLst>
              <a:ext uri="{FF2B5EF4-FFF2-40B4-BE49-F238E27FC236}">
                <a16:creationId xmlns:a16="http://schemas.microsoft.com/office/drawing/2014/main" id="{6758045E-A70F-C884-D133-67F0998A3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39"/>
            <a:ext cx="10515600" cy="914400"/>
          </a:xfrm>
        </p:spPr>
        <p:txBody>
          <a:bodyPr>
            <a:normAutofit/>
          </a:bodyPr>
          <a:lstStyle/>
          <a:p>
            <a:r>
              <a:rPr lang="en-US" dirty="0"/>
              <a:t>The chain rule</a:t>
            </a:r>
          </a:p>
        </p:txBody>
      </p:sp>
      <p:pic>
        <p:nvPicPr>
          <p:cNvPr id="17" name="Graphic 16" descr="Table with solid fill">
            <a:extLst>
              <a:ext uri="{FF2B5EF4-FFF2-40B4-BE49-F238E27FC236}">
                <a16:creationId xmlns:a16="http://schemas.microsoft.com/office/drawing/2014/main" id="{F07D4506-F9A3-51CD-3BC3-C834CAE407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1985" y="1159222"/>
            <a:ext cx="914400" cy="914400"/>
          </a:xfrm>
          <a:prstGeom prst="rect">
            <a:avLst/>
          </a:prstGeom>
        </p:spPr>
      </p:pic>
      <p:pic>
        <p:nvPicPr>
          <p:cNvPr id="26" name="Graphic 25" descr="Table with solid fill">
            <a:extLst>
              <a:ext uri="{FF2B5EF4-FFF2-40B4-BE49-F238E27FC236}">
                <a16:creationId xmlns:a16="http://schemas.microsoft.com/office/drawing/2014/main" id="{6F2672E9-0110-32D7-70AB-BDCA7237A3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70251" y="1159222"/>
            <a:ext cx="914400" cy="914400"/>
          </a:xfrm>
          <a:prstGeom prst="rect">
            <a:avLst/>
          </a:prstGeom>
        </p:spPr>
      </p:pic>
      <p:pic>
        <p:nvPicPr>
          <p:cNvPr id="27" name="Graphic 26" descr="Table with solid fill">
            <a:extLst>
              <a:ext uri="{FF2B5EF4-FFF2-40B4-BE49-F238E27FC236}">
                <a16:creationId xmlns:a16="http://schemas.microsoft.com/office/drawing/2014/main" id="{BE45CEF3-367C-80B9-0791-77E3910552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4864" y="1159222"/>
            <a:ext cx="914400" cy="914400"/>
          </a:xfrm>
          <a:prstGeom prst="rect">
            <a:avLst/>
          </a:prstGeom>
        </p:spPr>
      </p:pic>
      <p:pic>
        <p:nvPicPr>
          <p:cNvPr id="28" name="Graphic 27" descr="Table with solid fill">
            <a:extLst>
              <a:ext uri="{FF2B5EF4-FFF2-40B4-BE49-F238E27FC236}">
                <a16:creationId xmlns:a16="http://schemas.microsoft.com/office/drawing/2014/main" id="{1E792C5A-0C43-6A81-073E-3ACBE2617F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9054" y="1159222"/>
            <a:ext cx="914400" cy="914400"/>
          </a:xfrm>
          <a:prstGeom prst="rect">
            <a:avLst/>
          </a:prstGeom>
        </p:spPr>
      </p:pic>
      <p:pic>
        <p:nvPicPr>
          <p:cNvPr id="29" name="Graphic 28" descr="Table with solid fill">
            <a:extLst>
              <a:ext uri="{FF2B5EF4-FFF2-40B4-BE49-F238E27FC236}">
                <a16:creationId xmlns:a16="http://schemas.microsoft.com/office/drawing/2014/main" id="{B0F19761-8FDE-F884-D362-781EFA72E0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85301" y="1159222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Arrow: Up 29">
                <a:extLst>
                  <a:ext uri="{FF2B5EF4-FFF2-40B4-BE49-F238E27FC236}">
                    <a16:creationId xmlns:a16="http://schemas.microsoft.com/office/drawing/2014/main" id="{2029EAA8-B182-277C-CF27-415DAE0E7C81}"/>
                  </a:ext>
                </a:extLst>
              </p:cNvPr>
              <p:cNvSpPr/>
              <p:nvPr/>
            </p:nvSpPr>
            <p:spPr>
              <a:xfrm>
                <a:off x="2599402" y="2108047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Arrow: Up 29">
                <a:extLst>
                  <a:ext uri="{FF2B5EF4-FFF2-40B4-BE49-F238E27FC236}">
                    <a16:creationId xmlns:a16="http://schemas.microsoft.com/office/drawing/2014/main" id="{2029EAA8-B182-277C-CF27-415DAE0E7C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02" y="2108047"/>
                <a:ext cx="417834" cy="1397783"/>
              </a:xfrm>
              <a:prstGeom prst="upArrow">
                <a:avLst/>
              </a:prstGeom>
              <a:blipFill>
                <a:blip r:embed="rId22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5E91BAB6-3AA0-829A-E679-9ADFF71A9205}"/>
              </a:ext>
            </a:extLst>
          </p:cNvPr>
          <p:cNvSpPr txBox="1"/>
          <p:nvPr/>
        </p:nvSpPr>
        <p:spPr>
          <a:xfrm>
            <a:off x="1633750" y="982572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F76A29-1992-BC9C-4765-5E816DB92B41}"/>
              </a:ext>
            </a:extLst>
          </p:cNvPr>
          <p:cNvSpPr txBox="1"/>
          <p:nvPr/>
        </p:nvSpPr>
        <p:spPr>
          <a:xfrm>
            <a:off x="3677940" y="982572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A83722-EC8C-2A0A-B0A6-B8DCBD197067}"/>
              </a:ext>
            </a:extLst>
          </p:cNvPr>
          <p:cNvSpPr txBox="1"/>
          <p:nvPr/>
        </p:nvSpPr>
        <p:spPr>
          <a:xfrm>
            <a:off x="5782553" y="982572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24FF26-110C-3172-F0FE-99ACEC0CF33E}"/>
              </a:ext>
            </a:extLst>
          </p:cNvPr>
          <p:cNvSpPr txBox="1"/>
          <p:nvPr/>
        </p:nvSpPr>
        <p:spPr>
          <a:xfrm>
            <a:off x="7826743" y="982572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07F03E-0485-590B-786D-0AF7604D4D3E}"/>
              </a:ext>
            </a:extLst>
          </p:cNvPr>
          <p:cNvSpPr txBox="1"/>
          <p:nvPr/>
        </p:nvSpPr>
        <p:spPr>
          <a:xfrm>
            <a:off x="9784445" y="982572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Arrow: Up 36">
                <a:extLst>
                  <a:ext uri="{FF2B5EF4-FFF2-40B4-BE49-F238E27FC236}">
                    <a16:creationId xmlns:a16="http://schemas.microsoft.com/office/drawing/2014/main" id="{69AF59BB-91DF-EB14-02A7-2DEF0021C008}"/>
                  </a:ext>
                </a:extLst>
              </p:cNvPr>
              <p:cNvSpPr/>
              <p:nvPr/>
            </p:nvSpPr>
            <p:spPr>
              <a:xfrm>
                <a:off x="4649218" y="2108047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Arrow: Up 36">
                <a:extLst>
                  <a:ext uri="{FF2B5EF4-FFF2-40B4-BE49-F238E27FC236}">
                    <a16:creationId xmlns:a16="http://schemas.microsoft.com/office/drawing/2014/main" id="{69AF59BB-91DF-EB14-02A7-2DEF0021C0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218" y="2108047"/>
                <a:ext cx="417834" cy="1397783"/>
              </a:xfrm>
              <a:prstGeom prst="upArrow">
                <a:avLst/>
              </a:prstGeom>
              <a:blipFill>
                <a:blip r:embed="rId23"/>
                <a:stretch>
                  <a:fillRect l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Arrow: Up 37">
                <a:extLst>
                  <a:ext uri="{FF2B5EF4-FFF2-40B4-BE49-F238E27FC236}">
                    <a16:creationId xmlns:a16="http://schemas.microsoft.com/office/drawing/2014/main" id="{580236CC-1F65-7D9A-24A4-1542FEB97EF3}"/>
                  </a:ext>
                </a:extLst>
              </p:cNvPr>
              <p:cNvSpPr/>
              <p:nvPr/>
            </p:nvSpPr>
            <p:spPr>
              <a:xfrm>
                <a:off x="6699034" y="2108047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Arrow: Up 37">
                <a:extLst>
                  <a:ext uri="{FF2B5EF4-FFF2-40B4-BE49-F238E27FC236}">
                    <a16:creationId xmlns:a16="http://schemas.microsoft.com/office/drawing/2014/main" id="{580236CC-1F65-7D9A-24A4-1542FEB97E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9034" y="2108047"/>
                <a:ext cx="417834" cy="1397783"/>
              </a:xfrm>
              <a:prstGeom prst="upArrow">
                <a:avLst/>
              </a:prstGeom>
              <a:blipFill>
                <a:blip r:embed="rId24"/>
                <a:stretch>
                  <a:fillRect l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Arrow: Up 38">
                <a:extLst>
                  <a:ext uri="{FF2B5EF4-FFF2-40B4-BE49-F238E27FC236}">
                    <a16:creationId xmlns:a16="http://schemas.microsoft.com/office/drawing/2014/main" id="{BDF92B86-91D3-6087-7045-4409194B8D00}"/>
                  </a:ext>
                </a:extLst>
              </p:cNvPr>
              <p:cNvSpPr/>
              <p:nvPr/>
            </p:nvSpPr>
            <p:spPr>
              <a:xfrm>
                <a:off x="8662177" y="2108047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Arrow: Up 38">
                <a:extLst>
                  <a:ext uri="{FF2B5EF4-FFF2-40B4-BE49-F238E27FC236}">
                    <a16:creationId xmlns:a16="http://schemas.microsoft.com/office/drawing/2014/main" id="{BDF92B86-91D3-6087-7045-4409194B8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2177" y="2108047"/>
                <a:ext cx="417834" cy="1397783"/>
              </a:xfrm>
              <a:prstGeom prst="upArrow">
                <a:avLst/>
              </a:prstGeom>
              <a:blipFill>
                <a:blip r:embed="rId25"/>
                <a:stretch>
                  <a:fillRect l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Arrow: Up 39">
                <a:extLst>
                  <a:ext uri="{FF2B5EF4-FFF2-40B4-BE49-F238E27FC236}">
                    <a16:creationId xmlns:a16="http://schemas.microsoft.com/office/drawing/2014/main" id="{CCAD26F1-9700-8340-1F2E-0202EABC4556}"/>
                  </a:ext>
                </a:extLst>
              </p:cNvPr>
              <p:cNvSpPr/>
              <p:nvPr/>
            </p:nvSpPr>
            <p:spPr>
              <a:xfrm>
                <a:off x="10707268" y="2108047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Arrow: Up 39">
                <a:extLst>
                  <a:ext uri="{FF2B5EF4-FFF2-40B4-BE49-F238E27FC236}">
                    <a16:creationId xmlns:a16="http://schemas.microsoft.com/office/drawing/2014/main" id="{CCAD26F1-9700-8340-1F2E-0202EABC45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268" y="2108047"/>
                <a:ext cx="417834" cy="1397783"/>
              </a:xfrm>
              <a:prstGeom prst="upArrow">
                <a:avLst/>
              </a:prstGeom>
              <a:blipFill>
                <a:blip r:embed="rId26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Arrow: Right 44">
                <a:extLst>
                  <a:ext uri="{FF2B5EF4-FFF2-40B4-BE49-F238E27FC236}">
                    <a16:creationId xmlns:a16="http://schemas.microsoft.com/office/drawing/2014/main" id="{5E06F588-7D70-9532-F9C0-941C0E646157}"/>
                  </a:ext>
                </a:extLst>
              </p:cNvPr>
              <p:cNvSpPr/>
              <p:nvPr/>
            </p:nvSpPr>
            <p:spPr>
              <a:xfrm>
                <a:off x="2276591" y="1315978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ΔW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Arrow: Right 44">
                <a:extLst>
                  <a:ext uri="{FF2B5EF4-FFF2-40B4-BE49-F238E27FC236}">
                    <a16:creationId xmlns:a16="http://schemas.microsoft.com/office/drawing/2014/main" id="{5E06F588-7D70-9532-F9C0-941C0E6461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591" y="1315978"/>
                <a:ext cx="1144756" cy="594256"/>
              </a:xfrm>
              <a:prstGeom prst="rightArrow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Arrow: Right 45">
                <a:extLst>
                  <a:ext uri="{FF2B5EF4-FFF2-40B4-BE49-F238E27FC236}">
                    <a16:creationId xmlns:a16="http://schemas.microsoft.com/office/drawing/2014/main" id="{308CD64F-8612-7CB4-9EE9-C8ECC5687AE6}"/>
                  </a:ext>
                </a:extLst>
              </p:cNvPr>
              <p:cNvSpPr/>
              <p:nvPr/>
            </p:nvSpPr>
            <p:spPr>
              <a:xfrm>
                <a:off x="4301765" y="1315978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Arrow: Right 45">
                <a:extLst>
                  <a:ext uri="{FF2B5EF4-FFF2-40B4-BE49-F238E27FC236}">
                    <a16:creationId xmlns:a16="http://schemas.microsoft.com/office/drawing/2014/main" id="{308CD64F-8612-7CB4-9EE9-C8ECC5687A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765" y="1315978"/>
                <a:ext cx="1144756" cy="594256"/>
              </a:xfrm>
              <a:prstGeom prst="rightArrow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Arrow: Right 46">
                <a:extLst>
                  <a:ext uri="{FF2B5EF4-FFF2-40B4-BE49-F238E27FC236}">
                    <a16:creationId xmlns:a16="http://schemas.microsoft.com/office/drawing/2014/main" id="{573E3596-F0E9-5A6A-D335-F99A3FF71D83}"/>
                  </a:ext>
                </a:extLst>
              </p:cNvPr>
              <p:cNvSpPr/>
              <p:nvPr/>
            </p:nvSpPr>
            <p:spPr>
              <a:xfrm>
                <a:off x="6375101" y="1315978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Arrow: Right 46">
                <a:extLst>
                  <a:ext uri="{FF2B5EF4-FFF2-40B4-BE49-F238E27FC236}">
                    <a16:creationId xmlns:a16="http://schemas.microsoft.com/office/drawing/2014/main" id="{573E3596-F0E9-5A6A-D335-F99A3FF71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101" y="1315978"/>
                <a:ext cx="1144756" cy="594256"/>
              </a:xfrm>
              <a:prstGeom prst="rightArrow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Arrow: Right 47">
                <a:extLst>
                  <a:ext uri="{FF2B5EF4-FFF2-40B4-BE49-F238E27FC236}">
                    <a16:creationId xmlns:a16="http://schemas.microsoft.com/office/drawing/2014/main" id="{7A432C5C-DB0A-F118-4147-B8D04C542A3B}"/>
                  </a:ext>
                </a:extLst>
              </p:cNvPr>
              <p:cNvSpPr/>
              <p:nvPr/>
            </p:nvSpPr>
            <p:spPr>
              <a:xfrm>
                <a:off x="8398750" y="1315978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Arrow: Right 47">
                <a:extLst>
                  <a:ext uri="{FF2B5EF4-FFF2-40B4-BE49-F238E27FC236}">
                    <a16:creationId xmlns:a16="http://schemas.microsoft.com/office/drawing/2014/main" id="{7A432C5C-DB0A-F118-4147-B8D04C542A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750" y="1315978"/>
                <a:ext cx="1144756" cy="594256"/>
              </a:xfrm>
              <a:prstGeom prst="rightArrow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Arrow: Right 48">
                <a:extLst>
                  <a:ext uri="{FF2B5EF4-FFF2-40B4-BE49-F238E27FC236}">
                    <a16:creationId xmlns:a16="http://schemas.microsoft.com/office/drawing/2014/main" id="{3F823BF4-4027-2670-6EF2-CF30790C0D8E}"/>
                  </a:ext>
                </a:extLst>
              </p:cNvPr>
              <p:cNvSpPr/>
              <p:nvPr/>
            </p:nvSpPr>
            <p:spPr>
              <a:xfrm>
                <a:off x="10407322" y="1315978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Arrow: Right 48">
                <a:extLst>
                  <a:ext uri="{FF2B5EF4-FFF2-40B4-BE49-F238E27FC236}">
                    <a16:creationId xmlns:a16="http://schemas.microsoft.com/office/drawing/2014/main" id="{3F823BF4-4027-2670-6EF2-CF30790C0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7322" y="1315978"/>
                <a:ext cx="1144756" cy="594256"/>
              </a:xfrm>
              <a:prstGeom prst="rightArrow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153609A6-DAA7-2487-3560-C400C1E4C77C}"/>
              </a:ext>
            </a:extLst>
          </p:cNvPr>
          <p:cNvSpPr txBox="1"/>
          <p:nvPr/>
        </p:nvSpPr>
        <p:spPr>
          <a:xfrm>
            <a:off x="1035711" y="363494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93147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  <p:bldP spid="5" grpId="0"/>
      <p:bldP spid="8" grpId="0"/>
      <p:bldP spid="19" grpId="0"/>
      <p:bldP spid="31" grpId="0"/>
      <p:bldP spid="41" grpId="0" animBg="1"/>
      <p:bldP spid="42" grpId="0" animBg="1"/>
      <p:bldP spid="43" grpId="0" animBg="1"/>
      <p:bldP spid="4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30" grpId="0" animBg="1"/>
      <p:bldP spid="32" grpId="0"/>
      <p:bldP spid="33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E4ACA-EF32-2E68-DB80-2C4F4363D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969B548-41F3-B59A-8B0E-BA736F46FDC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6000" i="0">
                    <a:solidFill>
                      <a:schemeClr val="tx1"/>
                    </a:solidFill>
                    <a:latin typeface="+mj-lt"/>
                  </a:rPr>
                  <a:t>Algorithm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60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60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endParaRPr lang="en-US" sz="6000" i="0">
                  <a:latin typeface="+mj-lt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969B548-41F3-B59A-8B0E-BA736F46FD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536" t="-2304" b="-18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3F3290-6685-8CF5-155F-88D718C4F5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91321"/>
                <a:ext cx="10515600" cy="208564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0" dirty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b="0" i="0" dirty="0">
                    <a:latin typeface="+mn-lt"/>
                  </a:rPr>
                  <a:t> is a function, but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i="0" dirty="0">
                    <a:latin typeface="+mn-lt"/>
                  </a:rPr>
                  <a:t> is a </a:t>
                </a:r>
                <a:r>
                  <a:rPr lang="en-US" b="1" i="0" dirty="0">
                    <a:latin typeface="+mn-lt"/>
                  </a:rPr>
                  <a:t>stream computation</a:t>
                </a:r>
              </a:p>
              <a:p>
                <a:r>
                  <a:rPr lang="en-US" i="0" dirty="0">
                    <a:latin typeface="+mn-lt"/>
                  </a:rPr>
                  <a:t>If you know how to incrementalize primitive operators, </a:t>
                </a:r>
                <a:br>
                  <a:rPr lang="en-US" i="0" dirty="0">
                    <a:latin typeface="+mn-lt"/>
                  </a:rPr>
                </a:br>
                <a:r>
                  <a:rPr lang="en-US" i="0" dirty="0">
                    <a:latin typeface="+mn-lt"/>
                  </a:rPr>
                  <a:t>you can incrementalize any query</a:t>
                </a:r>
              </a:p>
              <a:p>
                <a:r>
                  <a:rPr lang="en-US" i="0" dirty="0">
                    <a:latin typeface="+mn-lt"/>
                  </a:rPr>
                  <a:t>Feldera has built a large collection (~90) of incremental operators</a:t>
                </a:r>
              </a:p>
              <a:p>
                <a:endParaRPr lang="en-US" i="0" dirty="0">
                  <a:latin typeface="+mn-lt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3F3290-6685-8CF5-155F-88D718C4F5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91321"/>
                <a:ext cx="10515600" cy="2085642"/>
              </a:xfrm>
              <a:blipFill>
                <a:blip r:embed="rId3"/>
                <a:stretch>
                  <a:fillRect l="-1043" t="-4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729133-700F-CF38-145C-F341E380C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48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0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FE16C-6F57-447F-9868-CA3471E9A7DC}" type="slidenum">
              <a:rPr lang="en-US" smtClean="0"/>
              <a:pPr/>
              <a:t>38</a:t>
            </a:fld>
            <a:endParaRPr lang="en-US" i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Arrow: Up 4">
                <a:extLst>
                  <a:ext uri="{FF2B5EF4-FFF2-40B4-BE49-F238E27FC236}">
                    <a16:creationId xmlns:a16="http://schemas.microsoft.com/office/drawing/2014/main" id="{5064E14A-33CD-8EC0-5853-9134A6AD64F4}"/>
                  </a:ext>
                </a:extLst>
              </p:cNvPr>
              <p:cNvSpPr/>
              <p:nvPr/>
            </p:nvSpPr>
            <p:spPr>
              <a:xfrm>
                <a:off x="4589439" y="2911061"/>
                <a:ext cx="417834" cy="674822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i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Arrow: Up 4">
                <a:extLst>
                  <a:ext uri="{FF2B5EF4-FFF2-40B4-BE49-F238E27FC236}">
                    <a16:creationId xmlns:a16="http://schemas.microsoft.com/office/drawing/2014/main" id="{5064E14A-33CD-8EC0-5853-9134A6AD6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439" y="2911061"/>
                <a:ext cx="417834" cy="674822"/>
              </a:xfrm>
              <a:prstGeom prst="upArrow">
                <a:avLst/>
              </a:prstGeom>
              <a:blipFill>
                <a:blip r:embed="rId4"/>
                <a:stretch>
                  <a:fillRect l="-6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1621DEB9-C4D5-9471-092C-A2616994ABF3}"/>
                  </a:ext>
                </a:extLst>
              </p:cNvPr>
              <p:cNvSpPr/>
              <p:nvPr/>
            </p:nvSpPr>
            <p:spPr>
              <a:xfrm>
                <a:off x="7351789" y="2911061"/>
                <a:ext cx="417834" cy="674822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i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1621DEB9-C4D5-9471-092C-A2616994AB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789" y="2911061"/>
                <a:ext cx="417834" cy="674822"/>
              </a:xfrm>
              <a:prstGeom prst="upArrow">
                <a:avLst/>
              </a:prstGeom>
              <a:blipFill>
                <a:blip r:embed="rId5"/>
                <a:stretch>
                  <a:fillRect l="-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8A6368A4-F91D-27C2-8111-A8462194DF15}"/>
              </a:ext>
            </a:extLst>
          </p:cNvPr>
          <p:cNvGrpSpPr/>
          <p:nvPr/>
        </p:nvGrpSpPr>
        <p:grpSpPr>
          <a:xfrm rot="16200000">
            <a:off x="5207270" y="1940726"/>
            <a:ext cx="1777462" cy="1900557"/>
            <a:chOff x="7743056" y="3145643"/>
            <a:chExt cx="1777462" cy="190055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AD46274-BFA5-6F7A-662D-D09D03971C06}"/>
                </a:ext>
              </a:extLst>
            </p:cNvPr>
            <p:cNvSpPr/>
            <p:nvPr/>
          </p:nvSpPr>
          <p:spPr>
            <a:xfrm>
              <a:off x="7743056" y="3798794"/>
              <a:ext cx="1777462" cy="59425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0">
                  <a:solidFill>
                    <a:schemeClr val="tx1"/>
                  </a:solidFill>
                  <a:latin typeface="DM Sans 14pt Light"/>
                </a:rPr>
                <a:t>Compiler</a:t>
              </a: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229484B2-9613-DCDB-7540-C47136AAF6D7}"/>
                </a:ext>
              </a:extLst>
            </p:cNvPr>
            <p:cNvSpPr/>
            <p:nvPr/>
          </p:nvSpPr>
          <p:spPr>
            <a:xfrm>
              <a:off x="8310282" y="3145643"/>
              <a:ext cx="620034" cy="594255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0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00CD0A9F-4F9E-51C6-99C0-AF858B09CBD8}"/>
                </a:ext>
              </a:extLst>
            </p:cNvPr>
            <p:cNvSpPr/>
            <p:nvPr/>
          </p:nvSpPr>
          <p:spPr>
            <a:xfrm>
              <a:off x="8310282" y="4451945"/>
              <a:ext cx="620034" cy="594255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Arrow: Up 10">
                <a:extLst>
                  <a:ext uri="{FF2B5EF4-FFF2-40B4-BE49-F238E27FC236}">
                    <a16:creationId xmlns:a16="http://schemas.microsoft.com/office/drawing/2014/main" id="{EAC349D8-BD9A-0655-DA5C-655A6507A9AF}"/>
                  </a:ext>
                </a:extLst>
              </p:cNvPr>
              <p:cNvSpPr/>
              <p:nvPr/>
            </p:nvSpPr>
            <p:spPr>
              <a:xfrm>
                <a:off x="4589439" y="2236239"/>
                <a:ext cx="417834" cy="674822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b="0" i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Arrow: Up 10">
                <a:extLst>
                  <a:ext uri="{FF2B5EF4-FFF2-40B4-BE49-F238E27FC236}">
                    <a16:creationId xmlns:a16="http://schemas.microsoft.com/office/drawing/2014/main" id="{EAC349D8-BD9A-0655-DA5C-655A6507A9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439" y="2236239"/>
                <a:ext cx="417834" cy="674822"/>
              </a:xfrm>
              <a:prstGeom prst="upArrow">
                <a:avLst/>
              </a:prstGeom>
              <a:blipFill>
                <a:blip r:embed="rId6"/>
                <a:stretch>
                  <a:fillRect l="-5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Arrow: Up 11">
                <a:extLst>
                  <a:ext uri="{FF2B5EF4-FFF2-40B4-BE49-F238E27FC236}">
                    <a16:creationId xmlns:a16="http://schemas.microsoft.com/office/drawing/2014/main" id="{26904157-1FE1-84A5-4790-8EFD4DC2D637}"/>
                  </a:ext>
                </a:extLst>
              </p:cNvPr>
              <p:cNvSpPr/>
              <p:nvPr/>
            </p:nvSpPr>
            <p:spPr>
              <a:xfrm>
                <a:off x="7351789" y="2236239"/>
                <a:ext cx="417834" cy="674822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bSup>
                    </m:oMath>
                  </m:oMathPara>
                </a14:m>
                <a:endParaRPr lang="en-US" i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Arrow: Up 11">
                <a:extLst>
                  <a:ext uri="{FF2B5EF4-FFF2-40B4-BE49-F238E27FC236}">
                    <a16:creationId xmlns:a16="http://schemas.microsoft.com/office/drawing/2014/main" id="{26904157-1FE1-84A5-4790-8EFD4DC2D6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789" y="2236239"/>
                <a:ext cx="417834" cy="674822"/>
              </a:xfrm>
              <a:prstGeom prst="upArrow">
                <a:avLst/>
              </a:prstGeom>
              <a:blipFill>
                <a:blip r:embed="rId7"/>
                <a:stretch>
                  <a:fillRect l="-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919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BF729C8-B675-DE1F-C595-0F32ED98CEE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to build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dirty="0"/>
                  <a:t> for a primitive operator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BF729C8-B675-DE1F-C595-0F32ED98C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1E303-692D-1A1F-5CF4-B4879D4D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39</a:t>
            </a:fld>
            <a:endParaRPr lang="en-US"/>
          </a:p>
        </p:txBody>
      </p:sp>
      <p:pic>
        <p:nvPicPr>
          <p:cNvPr id="8" name="Picture 7" descr="A close up of a cylinder&#10;&#10;Description automatically generated">
            <a:extLst>
              <a:ext uri="{FF2B5EF4-FFF2-40B4-BE49-F238E27FC236}">
                <a16:creationId xmlns:a16="http://schemas.microsoft.com/office/drawing/2014/main" id="{E509102D-D82E-FD4F-2B38-0F16003D4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506377" y="4795883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Arrow: Up 8">
                <a:extLst>
                  <a:ext uri="{FF2B5EF4-FFF2-40B4-BE49-F238E27FC236}">
                    <a16:creationId xmlns:a16="http://schemas.microsoft.com/office/drawing/2014/main" id="{E29143EE-D407-E117-3E5B-CB7DBD590F65}"/>
                  </a:ext>
                </a:extLst>
              </p:cNvPr>
              <p:cNvSpPr/>
              <p:nvPr/>
            </p:nvSpPr>
            <p:spPr>
              <a:xfrm>
                <a:off x="1506377" y="3266223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Arrow: Up 8">
                <a:extLst>
                  <a:ext uri="{FF2B5EF4-FFF2-40B4-BE49-F238E27FC236}">
                    <a16:creationId xmlns:a16="http://schemas.microsoft.com/office/drawing/2014/main" id="{E29143EE-D407-E117-3E5B-CB7DBD590F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377" y="3266223"/>
                <a:ext cx="417834" cy="1397783"/>
              </a:xfrm>
              <a:prstGeom prst="up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Graphic 9" descr="Table with solid fill">
            <a:extLst>
              <a:ext uri="{FF2B5EF4-FFF2-40B4-BE49-F238E27FC236}">
                <a16:creationId xmlns:a16="http://schemas.microsoft.com/office/drawing/2014/main" id="{C22CAD06-8544-9308-4E8C-C4DDE7413C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8094" y="2317398"/>
            <a:ext cx="914400" cy="914400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793C1FCF-B359-3AF1-572F-E99A5BC01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220329" y="4808890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Up 13">
                <a:extLst>
                  <a:ext uri="{FF2B5EF4-FFF2-40B4-BE49-F238E27FC236}">
                    <a16:creationId xmlns:a16="http://schemas.microsoft.com/office/drawing/2014/main" id="{D905C3BA-1F98-9C69-7359-B23D07D2F046}"/>
                  </a:ext>
                </a:extLst>
              </p:cNvPr>
              <p:cNvSpPr/>
              <p:nvPr/>
            </p:nvSpPr>
            <p:spPr>
              <a:xfrm>
                <a:off x="5946021" y="3331043"/>
                <a:ext cx="417834" cy="1093339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Arrow: Up 13">
                <a:extLst>
                  <a:ext uri="{FF2B5EF4-FFF2-40B4-BE49-F238E27FC236}">
                    <a16:creationId xmlns:a16="http://schemas.microsoft.com/office/drawing/2014/main" id="{D905C3BA-1F98-9C69-7359-B23D07D2F0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021" y="3331043"/>
                <a:ext cx="417834" cy="1093339"/>
              </a:xfrm>
              <a:prstGeom prst="upArrow">
                <a:avLst/>
              </a:prstGeom>
              <a:blipFill>
                <a:blip r:embed="rId7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A2C76951-94F7-7449-652E-EB942A064E5C}"/>
                  </a:ext>
                </a:extLst>
              </p:cNvPr>
              <p:cNvSpPr/>
              <p:nvPr/>
            </p:nvSpPr>
            <p:spPr>
              <a:xfrm>
                <a:off x="5946021" y="4805120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A2C76951-94F7-7449-652E-EB942A064E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021" y="4805120"/>
                <a:ext cx="1362745" cy="594256"/>
              </a:xfrm>
              <a:prstGeom prst="rightArrow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1F7CE0C6-2AB6-7391-2E35-8CFADEF573EA}"/>
                  </a:ext>
                </a:extLst>
              </p:cNvPr>
              <p:cNvSpPr/>
              <p:nvPr/>
            </p:nvSpPr>
            <p:spPr>
              <a:xfrm>
                <a:off x="5604275" y="2507069"/>
                <a:ext cx="1362745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1F7CE0C6-2AB6-7391-2E35-8CFADEF573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275" y="2507069"/>
                <a:ext cx="1362745" cy="594256"/>
              </a:xfrm>
              <a:prstGeom prst="rightArrow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Brace 16">
            <a:extLst>
              <a:ext uri="{FF2B5EF4-FFF2-40B4-BE49-F238E27FC236}">
                <a16:creationId xmlns:a16="http://schemas.microsoft.com/office/drawing/2014/main" id="{72B229D7-67CD-49CC-985B-C70FF13B3A2A}"/>
              </a:ext>
            </a:extLst>
          </p:cNvPr>
          <p:cNvSpPr/>
          <p:nvPr/>
        </p:nvSpPr>
        <p:spPr>
          <a:xfrm rot="16200000">
            <a:off x="6073697" y="3649359"/>
            <a:ext cx="227819" cy="1934555"/>
          </a:xfrm>
          <a:prstGeom prst="rightBrace">
            <a:avLst>
              <a:gd name="adj1" fmla="val 65230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D2BAA7-1780-E25C-5417-F3EFAEB3EC35}"/>
              </a:ext>
            </a:extLst>
          </p:cNvPr>
          <p:cNvSpPr txBox="1"/>
          <p:nvPr/>
        </p:nvSpPr>
        <p:spPr>
          <a:xfrm>
            <a:off x="5119469" y="5624819"/>
            <a:ext cx="21763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Much easier if you</a:t>
            </a:r>
          </a:p>
          <a:p>
            <a:pPr algn="ctr"/>
            <a:r>
              <a:rPr lang="en-US" sz="2000" dirty="0"/>
              <a:t>have </a:t>
            </a:r>
            <a:r>
              <a:rPr lang="en-US" sz="2000" b="1" dirty="0"/>
              <a:t>all</a:t>
            </a:r>
            <a:r>
              <a:rPr lang="en-US" sz="2000" dirty="0"/>
              <a:t> the data </a:t>
            </a:r>
          </a:p>
          <a:p>
            <a:pPr algn="ctr"/>
            <a:r>
              <a:rPr lang="en-US" sz="2000" b="1" dirty="0"/>
              <a:t>and</a:t>
            </a:r>
            <a:r>
              <a:rPr lang="en-US" sz="2000" dirty="0"/>
              <a:t> the change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Arrow: Up 19">
                <a:extLst>
                  <a:ext uri="{FF2B5EF4-FFF2-40B4-BE49-F238E27FC236}">
                    <a16:creationId xmlns:a16="http://schemas.microsoft.com/office/drawing/2014/main" id="{1E873714-2FB0-94ED-35DA-BEFB7175B26E}"/>
                  </a:ext>
                </a:extLst>
              </p:cNvPr>
              <p:cNvSpPr/>
              <p:nvPr/>
            </p:nvSpPr>
            <p:spPr>
              <a:xfrm>
                <a:off x="2587419" y="323179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Arrow: Up 19">
                <a:extLst>
                  <a:ext uri="{FF2B5EF4-FFF2-40B4-BE49-F238E27FC236}">
                    <a16:creationId xmlns:a16="http://schemas.microsoft.com/office/drawing/2014/main" id="{1E873714-2FB0-94ED-35DA-BEFB7175B2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419" y="3231798"/>
                <a:ext cx="417834" cy="1397783"/>
              </a:xfrm>
              <a:prstGeom prst="upArrow">
                <a:avLst/>
              </a:prstGeom>
              <a:blipFill>
                <a:blip r:embed="rId10"/>
                <a:stretch>
                  <a:fillRect l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Arrow: Right 20">
                <a:extLst>
                  <a:ext uri="{FF2B5EF4-FFF2-40B4-BE49-F238E27FC236}">
                    <a16:creationId xmlns:a16="http://schemas.microsoft.com/office/drawing/2014/main" id="{093763A2-AD0D-E31B-3DC5-08FC93298EB0}"/>
                  </a:ext>
                </a:extLst>
              </p:cNvPr>
              <p:cNvSpPr/>
              <p:nvPr/>
            </p:nvSpPr>
            <p:spPr>
              <a:xfrm>
                <a:off x="2191439" y="476145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Arrow: Right 20">
                <a:extLst>
                  <a:ext uri="{FF2B5EF4-FFF2-40B4-BE49-F238E27FC236}">
                    <a16:creationId xmlns:a16="http://schemas.microsoft.com/office/drawing/2014/main" id="{093763A2-AD0D-E31B-3DC5-08FC93298E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439" y="4761456"/>
                <a:ext cx="1362745" cy="594256"/>
              </a:xfrm>
              <a:prstGeom prst="rightArrow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Arrow: Right 21">
                <a:extLst>
                  <a:ext uri="{FF2B5EF4-FFF2-40B4-BE49-F238E27FC236}">
                    <a16:creationId xmlns:a16="http://schemas.microsoft.com/office/drawing/2014/main" id="{0AD28A60-D678-D02C-14D3-ECBAA3B3DF21}"/>
                  </a:ext>
                </a:extLst>
              </p:cNvPr>
              <p:cNvSpPr/>
              <p:nvPr/>
            </p:nvSpPr>
            <p:spPr>
              <a:xfrm>
                <a:off x="2264608" y="243972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Arrow: Right 21">
                <a:extLst>
                  <a:ext uri="{FF2B5EF4-FFF2-40B4-BE49-F238E27FC236}">
                    <a16:creationId xmlns:a16="http://schemas.microsoft.com/office/drawing/2014/main" id="{0AD28A60-D678-D02C-14D3-ECBAA3B3DF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608" y="2439729"/>
                <a:ext cx="1144756" cy="594256"/>
              </a:xfrm>
              <a:prstGeom prst="rightArrow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Arrow: Right 23">
                <a:extLst>
                  <a:ext uri="{FF2B5EF4-FFF2-40B4-BE49-F238E27FC236}">
                    <a16:creationId xmlns:a16="http://schemas.microsoft.com/office/drawing/2014/main" id="{DBFCD8A4-31D6-B787-95E9-8470AB04EDDA}"/>
                  </a:ext>
                </a:extLst>
              </p:cNvPr>
              <p:cNvSpPr/>
              <p:nvPr/>
            </p:nvSpPr>
            <p:spPr>
              <a:xfrm>
                <a:off x="9695983" y="6195747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Arrow: Right 23">
                <a:extLst>
                  <a:ext uri="{FF2B5EF4-FFF2-40B4-BE49-F238E27FC236}">
                    <a16:creationId xmlns:a16="http://schemas.microsoft.com/office/drawing/2014/main" id="{DBFCD8A4-31D6-B787-95E9-8470AB04ED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983" y="6195747"/>
                <a:ext cx="1362745" cy="594256"/>
              </a:xfrm>
              <a:prstGeom prst="rightArrow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BDC9F045-FCC1-BB03-B95B-F1D4DCF8EFFB}"/>
                  </a:ext>
                </a:extLst>
              </p:cNvPr>
              <p:cNvSpPr/>
              <p:nvPr/>
            </p:nvSpPr>
            <p:spPr>
              <a:xfrm>
                <a:off x="10037729" y="3331043"/>
                <a:ext cx="417834" cy="1093339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BDC9F045-FCC1-BB03-B95B-F1D4DCF8EF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729" y="3331043"/>
                <a:ext cx="417834" cy="1093339"/>
              </a:xfrm>
              <a:prstGeom prst="upArrow">
                <a:avLst/>
              </a:prstGeom>
              <a:blipFill>
                <a:blip r:embed="rId14"/>
                <a:stretch>
                  <a:fillRect l="-7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Arrow: Right 25">
                <a:extLst>
                  <a:ext uri="{FF2B5EF4-FFF2-40B4-BE49-F238E27FC236}">
                    <a16:creationId xmlns:a16="http://schemas.microsoft.com/office/drawing/2014/main" id="{AB133D26-7F04-9525-FDBE-DA8A0468ED48}"/>
                  </a:ext>
                </a:extLst>
              </p:cNvPr>
              <p:cNvSpPr/>
              <p:nvPr/>
            </p:nvSpPr>
            <p:spPr>
              <a:xfrm>
                <a:off x="9695983" y="2507069"/>
                <a:ext cx="1362745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Arrow: Right 25">
                <a:extLst>
                  <a:ext uri="{FF2B5EF4-FFF2-40B4-BE49-F238E27FC236}">
                    <a16:creationId xmlns:a16="http://schemas.microsoft.com/office/drawing/2014/main" id="{AB133D26-7F04-9525-FDBE-DA8A0468ED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5983" y="2507069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ight Brace 26">
            <a:extLst>
              <a:ext uri="{FF2B5EF4-FFF2-40B4-BE49-F238E27FC236}">
                <a16:creationId xmlns:a16="http://schemas.microsoft.com/office/drawing/2014/main" id="{E980AF2E-1FC4-57C7-B571-6F54F201706D}"/>
              </a:ext>
            </a:extLst>
          </p:cNvPr>
          <p:cNvSpPr/>
          <p:nvPr/>
        </p:nvSpPr>
        <p:spPr>
          <a:xfrm rot="16200000">
            <a:off x="10165405" y="3649359"/>
            <a:ext cx="227819" cy="1934555"/>
          </a:xfrm>
          <a:prstGeom prst="rightBrace">
            <a:avLst>
              <a:gd name="adj1" fmla="val 65230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FEE4C00-22B7-8F01-3596-7C7A8762108C}"/>
                  </a:ext>
                </a:extLst>
              </p:cNvPr>
              <p:cNvSpPr/>
              <p:nvPr/>
            </p:nvSpPr>
            <p:spPr>
              <a:xfrm>
                <a:off x="9590881" y="5534288"/>
                <a:ext cx="522723" cy="44848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FEE4C00-22B7-8F01-3596-7C7A876210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0881" y="5534288"/>
                <a:ext cx="522723" cy="44848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6B53572-0160-EB4B-034B-B88C70D0C8F4}"/>
              </a:ext>
            </a:extLst>
          </p:cNvPr>
          <p:cNvCxnSpPr>
            <a:cxnSpLocks/>
            <a:endCxn id="28" idx="2"/>
          </p:cNvCxnSpPr>
          <p:nvPr/>
        </p:nvCxnSpPr>
        <p:spPr>
          <a:xfrm flipV="1">
            <a:off x="9852243" y="5982774"/>
            <a:ext cx="0" cy="37357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3540BFE-2424-34E6-E11C-DDD7B90127A8}"/>
              </a:ext>
            </a:extLst>
          </p:cNvPr>
          <p:cNvCxnSpPr>
            <a:cxnSpLocks/>
            <a:stCxn id="28" idx="0"/>
          </p:cNvCxnSpPr>
          <p:nvPr/>
        </p:nvCxnSpPr>
        <p:spPr>
          <a:xfrm flipH="1" flipV="1">
            <a:off x="9852242" y="5249890"/>
            <a:ext cx="1" cy="28439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 descr="A close up of a cylinder&#10;&#10;Description automatically generated">
            <a:extLst>
              <a:ext uri="{FF2B5EF4-FFF2-40B4-BE49-F238E27FC236}">
                <a16:creationId xmlns:a16="http://schemas.microsoft.com/office/drawing/2014/main" id="{E53A84E9-BBAD-4947-8FFF-AC89D9DDF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594947" y="4672206"/>
            <a:ext cx="417834" cy="594253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7B0F5D3-77BD-3DF9-DBB3-3421048C5E8A}"/>
              </a:ext>
            </a:extLst>
          </p:cNvPr>
          <p:cNvCxnSpPr>
            <a:cxnSpLocks/>
          </p:cNvCxnSpPr>
          <p:nvPr/>
        </p:nvCxnSpPr>
        <p:spPr>
          <a:xfrm flipV="1">
            <a:off x="10544970" y="4672206"/>
            <a:ext cx="0" cy="168414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41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284CD-0CD1-8C48-D38E-21FF27F36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56284-9ECE-204E-41A9-8CAF6CE4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6525"/>
            <a:ext cx="10515600" cy="933588"/>
          </a:xfrm>
        </p:spPr>
        <p:txBody>
          <a:bodyPr/>
          <a:lstStyle/>
          <a:p>
            <a:pPr algn="ctr"/>
            <a:r>
              <a:rPr lang="en-US" dirty="0">
                <a:solidFill/>
              </a:rPr>
              <a:t>It works!</a:t>
            </a:r>
            <a:endParaRPr lang="en-US" i="0" dirty="0">
              <a:solidFill/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5E232-7010-B5BF-050D-0CC53579D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48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0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FE16C-6F57-447F-9868-CA3471E9A7DC}" type="slidenum">
              <a:rPr lang="en-US" smtClean="0"/>
              <a:pPr/>
              <a:t>4</a:t>
            </a:fld>
            <a:endParaRPr lang="en-US" i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193305-1B32-989F-8297-1855DC957B52}"/>
              </a:ext>
            </a:extLst>
          </p:cNvPr>
          <p:cNvSpPr txBox="1"/>
          <p:nvPr/>
        </p:nvSpPr>
        <p:spPr>
          <a:xfrm>
            <a:off x="550585" y="1328267"/>
            <a:ext cx="983795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0" dirty="0">
                <a:solidFill/>
                <a:latin typeface="DM Sans 14pt Light"/>
              </a:rPr>
              <a:t>Incremental dataflow graph from a customer SQL program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/>
                <a:latin typeface="DM Sans 14pt Light"/>
              </a:rPr>
              <a:t>20K lines of SQL</a:t>
            </a:r>
            <a:endParaRPr lang="en-US" sz="2800" i="0" dirty="0">
              <a:solidFill/>
              <a:latin typeface="DM Sans 14pt Ligh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0" dirty="0">
                <a:solidFill/>
                <a:latin typeface="DM Sans 14pt Light"/>
              </a:rPr>
              <a:t>61 tables, 33 views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0" dirty="0">
                <a:solidFill/>
                <a:latin typeface="DM Sans 14pt Light"/>
              </a:rPr>
              <a:t>217 joins, 27 aggregates, 287 other operators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9D2A21-AD78-DBA5-F0F6-B94CFD4D43AC}"/>
              </a:ext>
            </a:extLst>
          </p:cNvPr>
          <p:cNvSpPr txBox="1"/>
          <p:nvPr/>
        </p:nvSpPr>
        <p:spPr>
          <a:xfrm>
            <a:off x="4306957" y="609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0647FC1A-656B-2A71-B175-5D3E12443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1" y="3527560"/>
            <a:ext cx="12104338" cy="32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519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04AA6-878A-723C-1D13-4C3F1AC4B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61F7D57-C780-4AD2-1DFF-002F8CA0BC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07"/>
          <a:stretch/>
        </p:blipFill>
        <p:spPr>
          <a:xfrm>
            <a:off x="4077006" y="2635250"/>
            <a:ext cx="4673296" cy="22734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4579CB-D085-5D38-8D46-5D7D234C6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Cartesian Product (Join)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7E8C1-B46C-B088-DC0B-3A4DF145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40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9EE0BB-1A30-9A84-BFBF-15D03A26DA5D}"/>
              </a:ext>
            </a:extLst>
          </p:cNvPr>
          <p:cNvSpPr/>
          <p:nvPr/>
        </p:nvSpPr>
        <p:spPr>
          <a:xfrm>
            <a:off x="910589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E48D8-372E-D541-7178-9670389250C9}"/>
              </a:ext>
            </a:extLst>
          </p:cNvPr>
          <p:cNvSpPr/>
          <p:nvPr/>
        </p:nvSpPr>
        <p:spPr>
          <a:xfrm>
            <a:off x="948054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4645AF-E7A2-5A73-7B6D-2F1E96B1DF2A}"/>
              </a:ext>
            </a:extLst>
          </p:cNvPr>
          <p:cNvSpPr/>
          <p:nvPr/>
        </p:nvSpPr>
        <p:spPr>
          <a:xfrm>
            <a:off x="985519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C6046-1C34-E4DA-2596-250CFCEF4E9F}"/>
              </a:ext>
            </a:extLst>
          </p:cNvPr>
          <p:cNvSpPr/>
          <p:nvPr/>
        </p:nvSpPr>
        <p:spPr>
          <a:xfrm>
            <a:off x="1022984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44A573-0B58-FA4E-A109-BDC774A4500D}"/>
              </a:ext>
            </a:extLst>
          </p:cNvPr>
          <p:cNvSpPr/>
          <p:nvPr/>
        </p:nvSpPr>
        <p:spPr>
          <a:xfrm>
            <a:off x="1060449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E9F445-45DD-276F-B789-F2CD967DEB88}"/>
              </a:ext>
            </a:extLst>
          </p:cNvPr>
          <p:cNvSpPr/>
          <p:nvPr/>
        </p:nvSpPr>
        <p:spPr>
          <a:xfrm>
            <a:off x="10979149" y="28321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991270-42AC-8A45-3B65-6FE63B7B06E4}"/>
              </a:ext>
            </a:extLst>
          </p:cNvPr>
          <p:cNvSpPr/>
          <p:nvPr/>
        </p:nvSpPr>
        <p:spPr>
          <a:xfrm>
            <a:off x="910589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7B2A87-ADD6-61C9-54B4-A01B24935009}"/>
              </a:ext>
            </a:extLst>
          </p:cNvPr>
          <p:cNvSpPr/>
          <p:nvPr/>
        </p:nvSpPr>
        <p:spPr>
          <a:xfrm>
            <a:off x="948054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706A76-7933-0DDA-26DB-12758C25B5AF}"/>
              </a:ext>
            </a:extLst>
          </p:cNvPr>
          <p:cNvSpPr/>
          <p:nvPr/>
        </p:nvSpPr>
        <p:spPr>
          <a:xfrm>
            <a:off x="985519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9736C5-5C94-09AE-3465-A342031E180E}"/>
              </a:ext>
            </a:extLst>
          </p:cNvPr>
          <p:cNvSpPr/>
          <p:nvPr/>
        </p:nvSpPr>
        <p:spPr>
          <a:xfrm>
            <a:off x="1022984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DAD8C7-0EC5-C8A5-5118-53270829A670}"/>
              </a:ext>
            </a:extLst>
          </p:cNvPr>
          <p:cNvSpPr/>
          <p:nvPr/>
        </p:nvSpPr>
        <p:spPr>
          <a:xfrm>
            <a:off x="1060449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466CC9-21F6-1AE6-F30E-1E0DB0A3E076}"/>
              </a:ext>
            </a:extLst>
          </p:cNvPr>
          <p:cNvSpPr/>
          <p:nvPr/>
        </p:nvSpPr>
        <p:spPr>
          <a:xfrm>
            <a:off x="10979149" y="32194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9A66F96-DD04-5B27-67CE-E23F25DB5F61}"/>
              </a:ext>
            </a:extLst>
          </p:cNvPr>
          <p:cNvSpPr/>
          <p:nvPr/>
        </p:nvSpPr>
        <p:spPr>
          <a:xfrm>
            <a:off x="910589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7A85EF-8C23-D70F-FA9C-A5DA0370B9BF}"/>
              </a:ext>
            </a:extLst>
          </p:cNvPr>
          <p:cNvSpPr/>
          <p:nvPr/>
        </p:nvSpPr>
        <p:spPr>
          <a:xfrm>
            <a:off x="948054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E059B8-9D89-F1A6-2DE7-7493A5EA964A}"/>
              </a:ext>
            </a:extLst>
          </p:cNvPr>
          <p:cNvSpPr/>
          <p:nvPr/>
        </p:nvSpPr>
        <p:spPr>
          <a:xfrm>
            <a:off x="985519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AC31C3-35CB-3897-E86D-F97552C75DFB}"/>
              </a:ext>
            </a:extLst>
          </p:cNvPr>
          <p:cNvSpPr/>
          <p:nvPr/>
        </p:nvSpPr>
        <p:spPr>
          <a:xfrm>
            <a:off x="1022984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337D67-BF5F-6FE5-EBC6-23C7E3DDC9C8}"/>
              </a:ext>
            </a:extLst>
          </p:cNvPr>
          <p:cNvSpPr/>
          <p:nvPr/>
        </p:nvSpPr>
        <p:spPr>
          <a:xfrm>
            <a:off x="1060449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5609A4-D473-BACB-C1DE-19191FE946FC}"/>
              </a:ext>
            </a:extLst>
          </p:cNvPr>
          <p:cNvSpPr/>
          <p:nvPr/>
        </p:nvSpPr>
        <p:spPr>
          <a:xfrm>
            <a:off x="10979149" y="360680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4F9F17-FD84-BE1E-4E54-705AC01180A3}"/>
              </a:ext>
            </a:extLst>
          </p:cNvPr>
          <p:cNvSpPr/>
          <p:nvPr/>
        </p:nvSpPr>
        <p:spPr>
          <a:xfrm>
            <a:off x="910589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DE7ED1-268A-4904-953C-D3F445C506C1}"/>
              </a:ext>
            </a:extLst>
          </p:cNvPr>
          <p:cNvSpPr/>
          <p:nvPr/>
        </p:nvSpPr>
        <p:spPr>
          <a:xfrm>
            <a:off x="948054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C6E763-0E78-0390-5BB2-20D8855403B3}"/>
              </a:ext>
            </a:extLst>
          </p:cNvPr>
          <p:cNvSpPr/>
          <p:nvPr/>
        </p:nvSpPr>
        <p:spPr>
          <a:xfrm>
            <a:off x="985519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331702-93F1-2533-E2D9-3EEC71AC2A8F}"/>
              </a:ext>
            </a:extLst>
          </p:cNvPr>
          <p:cNvSpPr/>
          <p:nvPr/>
        </p:nvSpPr>
        <p:spPr>
          <a:xfrm>
            <a:off x="1022984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97089C3-BFAA-FC93-6670-ECC3E81068C8}"/>
              </a:ext>
            </a:extLst>
          </p:cNvPr>
          <p:cNvSpPr/>
          <p:nvPr/>
        </p:nvSpPr>
        <p:spPr>
          <a:xfrm>
            <a:off x="1060449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AD4223E-A1BF-132B-62D4-F284D198B5E6}"/>
              </a:ext>
            </a:extLst>
          </p:cNvPr>
          <p:cNvSpPr/>
          <p:nvPr/>
        </p:nvSpPr>
        <p:spPr>
          <a:xfrm>
            <a:off x="10979149" y="3994150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FDA629-0121-428F-30BF-306946357197}"/>
              </a:ext>
            </a:extLst>
          </p:cNvPr>
          <p:cNvSpPr/>
          <p:nvPr/>
        </p:nvSpPr>
        <p:spPr>
          <a:xfrm>
            <a:off x="910589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07CA82F-B9D0-5ADC-6EF1-499E30C25327}"/>
              </a:ext>
            </a:extLst>
          </p:cNvPr>
          <p:cNvSpPr/>
          <p:nvPr/>
        </p:nvSpPr>
        <p:spPr>
          <a:xfrm>
            <a:off x="948054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3CAAEE3-5BDE-4096-7901-1F67B35D9B45}"/>
              </a:ext>
            </a:extLst>
          </p:cNvPr>
          <p:cNvSpPr/>
          <p:nvPr/>
        </p:nvSpPr>
        <p:spPr>
          <a:xfrm>
            <a:off x="985519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91EA1A-50B3-64BE-2AF2-F9064CCE8C9C}"/>
              </a:ext>
            </a:extLst>
          </p:cNvPr>
          <p:cNvSpPr/>
          <p:nvPr/>
        </p:nvSpPr>
        <p:spPr>
          <a:xfrm>
            <a:off x="1022984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46B710B-F360-4213-DA21-36BBBAAB57D4}"/>
              </a:ext>
            </a:extLst>
          </p:cNvPr>
          <p:cNvSpPr/>
          <p:nvPr/>
        </p:nvSpPr>
        <p:spPr>
          <a:xfrm>
            <a:off x="1060449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E30C735-1391-259E-85CA-0D49279366CD}"/>
              </a:ext>
            </a:extLst>
          </p:cNvPr>
          <p:cNvSpPr/>
          <p:nvPr/>
        </p:nvSpPr>
        <p:spPr>
          <a:xfrm>
            <a:off x="10979149" y="4381500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790DFDE-2C5F-623E-D5D8-3AE060672FAD}"/>
              </a:ext>
            </a:extLst>
          </p:cNvPr>
          <p:cNvSpPr/>
          <p:nvPr/>
        </p:nvSpPr>
        <p:spPr>
          <a:xfrm>
            <a:off x="109885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7D8812F-FE36-87F5-33C4-4E0C8A3ACCC5}"/>
              </a:ext>
            </a:extLst>
          </p:cNvPr>
          <p:cNvSpPr/>
          <p:nvPr/>
        </p:nvSpPr>
        <p:spPr>
          <a:xfrm>
            <a:off x="147350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C4678BE-7AB4-4111-AC96-A9CCDCFE14B3}"/>
              </a:ext>
            </a:extLst>
          </p:cNvPr>
          <p:cNvSpPr/>
          <p:nvPr/>
        </p:nvSpPr>
        <p:spPr>
          <a:xfrm>
            <a:off x="184815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40B77F-BB58-417E-6D8C-A675EA01FBAC}"/>
              </a:ext>
            </a:extLst>
          </p:cNvPr>
          <p:cNvSpPr/>
          <p:nvPr/>
        </p:nvSpPr>
        <p:spPr>
          <a:xfrm>
            <a:off x="222280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DE63226-8BDF-A23F-7F63-42891831EA9D}"/>
              </a:ext>
            </a:extLst>
          </p:cNvPr>
          <p:cNvSpPr/>
          <p:nvPr/>
        </p:nvSpPr>
        <p:spPr>
          <a:xfrm>
            <a:off x="259745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72D3A7B-B96F-E7B4-56DA-FC6BD24F8016}"/>
              </a:ext>
            </a:extLst>
          </p:cNvPr>
          <p:cNvSpPr/>
          <p:nvPr/>
        </p:nvSpPr>
        <p:spPr>
          <a:xfrm>
            <a:off x="2972109" y="4470400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29DC73F-92A3-B0DF-63A3-351C17E3BEB9}"/>
              </a:ext>
            </a:extLst>
          </p:cNvPr>
          <p:cNvSpPr/>
          <p:nvPr/>
        </p:nvSpPr>
        <p:spPr>
          <a:xfrm>
            <a:off x="128618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1FC5B9A-04DC-D132-BA15-84220F00DC53}"/>
              </a:ext>
            </a:extLst>
          </p:cNvPr>
          <p:cNvSpPr/>
          <p:nvPr/>
        </p:nvSpPr>
        <p:spPr>
          <a:xfrm>
            <a:off x="166083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377265-C2E5-B04C-E246-0B1F6620D6E8}"/>
              </a:ext>
            </a:extLst>
          </p:cNvPr>
          <p:cNvSpPr/>
          <p:nvPr/>
        </p:nvSpPr>
        <p:spPr>
          <a:xfrm>
            <a:off x="203548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FC8CD3D-9CFA-CBDB-243A-8C3C1ADC3C36}"/>
              </a:ext>
            </a:extLst>
          </p:cNvPr>
          <p:cNvSpPr/>
          <p:nvPr/>
        </p:nvSpPr>
        <p:spPr>
          <a:xfrm>
            <a:off x="2410134" y="2727325"/>
            <a:ext cx="374650" cy="3873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722DB07-DE72-D795-0304-D09B9CDFE88A}"/>
              </a:ext>
            </a:extLst>
          </p:cNvPr>
          <p:cNvSpPr/>
          <p:nvPr/>
        </p:nvSpPr>
        <p:spPr>
          <a:xfrm>
            <a:off x="2784784" y="2727325"/>
            <a:ext cx="374650" cy="387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D05C1BD-59B2-0661-A300-9DE7AAF35D83}"/>
                  </a:ext>
                </a:extLst>
              </p:cNvPr>
              <p:cNvSpPr txBox="1"/>
              <p:nvPr/>
            </p:nvSpPr>
            <p:spPr>
              <a:xfrm>
                <a:off x="9577229" y="2466737"/>
                <a:ext cx="15090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D05C1BD-59B2-0661-A300-9DE7AAF35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7229" y="2466737"/>
                <a:ext cx="1509067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58078A2-8EEF-8AB5-BF26-C2966B1A5828}"/>
                  </a:ext>
                </a:extLst>
              </p:cNvPr>
              <p:cNvSpPr txBox="1"/>
              <p:nvPr/>
            </p:nvSpPr>
            <p:spPr>
              <a:xfrm>
                <a:off x="2055488" y="4101068"/>
                <a:ext cx="3676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58078A2-8EEF-8AB5-BF26-C2966B1A5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488" y="4101068"/>
                <a:ext cx="36766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571D870-A49C-FA52-CC1A-CADA1C2DC241}"/>
                  </a:ext>
                </a:extLst>
              </p:cNvPr>
              <p:cNvSpPr txBox="1"/>
              <p:nvPr/>
            </p:nvSpPr>
            <p:spPr>
              <a:xfrm>
                <a:off x="1940040" y="2339975"/>
                <a:ext cx="13100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571D870-A49C-FA52-CC1A-CADA1C2DC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040" y="2339975"/>
                <a:ext cx="131003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6E479B-49FF-FBA7-2F1F-1708D561340B}"/>
                  </a:ext>
                </a:extLst>
              </p:cNvPr>
              <p:cNvSpPr txBox="1"/>
              <p:nvPr/>
            </p:nvSpPr>
            <p:spPr>
              <a:xfrm>
                <a:off x="4314399" y="5788469"/>
                <a:ext cx="76759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A6E479B-49FF-FBA7-2F1F-1708D5613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399" y="5788469"/>
                <a:ext cx="767596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84040A6-2705-2BD3-D987-92A88FDBD4C8}"/>
              </a:ext>
            </a:extLst>
          </p:cNvPr>
          <p:cNvCxnSpPr>
            <a:cxnSpLocks/>
          </p:cNvCxnSpPr>
          <p:nvPr/>
        </p:nvCxnSpPr>
        <p:spPr>
          <a:xfrm flipH="1">
            <a:off x="7099788" y="4697635"/>
            <a:ext cx="114121" cy="6261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1823CF7-5F16-10A8-206B-4CC8AFD192E3}"/>
              </a:ext>
            </a:extLst>
          </p:cNvPr>
          <p:cNvSpPr/>
          <p:nvPr/>
        </p:nvSpPr>
        <p:spPr>
          <a:xfrm>
            <a:off x="5715309" y="5323742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25433C-CE41-35F7-80E2-8A5711F49BB4}"/>
              </a:ext>
            </a:extLst>
          </p:cNvPr>
          <p:cNvSpPr/>
          <p:nvPr/>
        </p:nvSpPr>
        <p:spPr>
          <a:xfrm>
            <a:off x="6089959" y="5323742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7F110E0-DDA2-9A2C-00C9-F705A3BAAAA7}"/>
              </a:ext>
            </a:extLst>
          </p:cNvPr>
          <p:cNvSpPr/>
          <p:nvPr/>
        </p:nvSpPr>
        <p:spPr>
          <a:xfrm>
            <a:off x="6464609" y="5323742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6DAA24D-714D-A957-383C-71D1E314CE44}"/>
              </a:ext>
            </a:extLst>
          </p:cNvPr>
          <p:cNvSpPr/>
          <p:nvPr/>
        </p:nvSpPr>
        <p:spPr>
          <a:xfrm>
            <a:off x="6839259" y="5323742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C0337DF-116D-4FA2-CB4C-A68AA4D9A650}"/>
              </a:ext>
            </a:extLst>
          </p:cNvPr>
          <p:cNvSpPr/>
          <p:nvPr/>
        </p:nvSpPr>
        <p:spPr>
          <a:xfrm>
            <a:off x="7213909" y="5323742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120BE69-4385-21DB-92BD-D9E027BE3A75}"/>
              </a:ext>
            </a:extLst>
          </p:cNvPr>
          <p:cNvSpPr/>
          <p:nvPr/>
        </p:nvSpPr>
        <p:spPr>
          <a:xfrm>
            <a:off x="7588559" y="5323742"/>
            <a:ext cx="374650" cy="38735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9D766C9-455C-E42C-CC6E-D5D6AC5E8934}"/>
                  </a:ext>
                </a:extLst>
              </p:cNvPr>
              <p:cNvSpPr txBox="1"/>
              <p:nvPr/>
            </p:nvSpPr>
            <p:spPr>
              <a:xfrm>
                <a:off x="7156848" y="4963419"/>
                <a:ext cx="3676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9D766C9-455C-E42C-CC6E-D5D6AC5E8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48" y="4963419"/>
                <a:ext cx="36766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D7512CF-B520-BBB2-45FA-BA94D09ED30E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7683898" y="4187825"/>
            <a:ext cx="1422001" cy="3873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2D7516B-E302-8951-9864-9C2F559BFEE9}"/>
              </a:ext>
            </a:extLst>
          </p:cNvPr>
          <p:cNvSpPr/>
          <p:nvPr/>
        </p:nvSpPr>
        <p:spPr>
          <a:xfrm>
            <a:off x="3346024" y="4470400"/>
            <a:ext cx="374650" cy="387350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E79C6B7-1C80-B72B-5AD8-C4112FCF946B}"/>
              </a:ext>
            </a:extLst>
          </p:cNvPr>
          <p:cNvSpPr/>
          <p:nvPr/>
        </p:nvSpPr>
        <p:spPr>
          <a:xfrm>
            <a:off x="11353799" y="2832100"/>
            <a:ext cx="374650" cy="387350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7756A97-A305-6777-54AE-3B6126917DB4}"/>
              </a:ext>
            </a:extLst>
          </p:cNvPr>
          <p:cNvSpPr/>
          <p:nvPr/>
        </p:nvSpPr>
        <p:spPr>
          <a:xfrm>
            <a:off x="11353799" y="3219450"/>
            <a:ext cx="374650" cy="387350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E24EB1F-4264-0FEE-6BB7-B3AA9F1B22DE}"/>
              </a:ext>
            </a:extLst>
          </p:cNvPr>
          <p:cNvSpPr/>
          <p:nvPr/>
        </p:nvSpPr>
        <p:spPr>
          <a:xfrm>
            <a:off x="11353799" y="3606800"/>
            <a:ext cx="374650" cy="387350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2CD8519-2601-6AF8-C930-B01154D4672B}"/>
              </a:ext>
            </a:extLst>
          </p:cNvPr>
          <p:cNvSpPr/>
          <p:nvPr/>
        </p:nvSpPr>
        <p:spPr>
          <a:xfrm>
            <a:off x="11353799" y="3994150"/>
            <a:ext cx="374650" cy="387350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4F4636A-279F-0BF9-3709-CAAD8D97F0B6}"/>
              </a:ext>
            </a:extLst>
          </p:cNvPr>
          <p:cNvSpPr/>
          <p:nvPr/>
        </p:nvSpPr>
        <p:spPr>
          <a:xfrm>
            <a:off x="11353799" y="4381500"/>
            <a:ext cx="374650" cy="387350"/>
          </a:xfrm>
          <a:prstGeom prst="rect">
            <a:avLst/>
          </a:prstGeom>
          <a:solidFill>
            <a:srgbClr val="FFC000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A35BCC44-08CF-DFAC-09C3-2D12D8454372}"/>
              </a:ext>
            </a:extLst>
          </p:cNvPr>
          <p:cNvCxnSpPr>
            <a:cxnSpLocks/>
            <a:endCxn id="58" idx="0"/>
          </p:cNvCxnSpPr>
          <p:nvPr/>
        </p:nvCxnSpPr>
        <p:spPr>
          <a:xfrm flipV="1">
            <a:off x="7652605" y="2832100"/>
            <a:ext cx="3888519" cy="534766"/>
          </a:xfrm>
          <a:prstGeom prst="bentConnector4">
            <a:avLst>
              <a:gd name="adj1" fmla="val 27015"/>
              <a:gd name="adj2" fmla="val 192072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38AF6AE-3954-BBBC-9154-7A00AA67277B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7401234" y="3800475"/>
            <a:ext cx="3952565" cy="7747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7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57" grpId="0" animBg="1"/>
      <p:bldP spid="5" grpId="0"/>
      <p:bldP spid="13" grpId="0" animBg="1"/>
      <p:bldP spid="19" grpId="0" animBg="1"/>
      <p:bldP spid="41" grpId="0" animBg="1"/>
      <p:bldP spid="42" grpId="0" animBg="1"/>
      <p:bldP spid="43" grpId="0" animBg="1"/>
      <p:bldP spid="44" grpId="0" animBg="1"/>
      <p:bldP spid="45" grpId="0"/>
      <p:bldP spid="8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0F6EE-8A06-F56A-4AFD-DC99D8B5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2649"/>
          </a:xfrm>
        </p:spPr>
        <p:txBody>
          <a:bodyPr/>
          <a:lstStyle/>
          <a:p>
            <a:r>
              <a:rPr lang="en-US" dirty="0"/>
              <a:t>General </a:t>
            </a:r>
            <a:r>
              <a:rPr lang="en-US" dirty="0" err="1"/>
              <a:t>incrementalization</a:t>
            </a:r>
            <a:r>
              <a:rPr lang="en-US" dirty="0"/>
              <a:t> recipe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B4A370-1C59-2CD9-1E76-6FFB03867F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7920"/>
                <a:ext cx="10515600" cy="4619044"/>
              </a:xfrm>
            </p:spPr>
            <p:txBody>
              <a:bodyPr/>
              <a:lstStyle/>
              <a:p>
                <a:r>
                  <a:rPr lang="en-US" dirty="0"/>
                  <a:t>Optimize query with any query planner</a:t>
                </a:r>
              </a:p>
              <a:p>
                <a:pPr lvl="1"/>
                <a:r>
                  <a:rPr lang="en-US" dirty="0"/>
                  <a:t>Inputs and outputs are normal sets</a:t>
                </a:r>
              </a:p>
              <a:p>
                <a:r>
                  <a:rPr lang="en-US" dirty="0"/>
                  <a:t>Convert every primitive operator to an incremental operator</a:t>
                </a:r>
              </a:p>
              <a:p>
                <a:pPr lvl="1"/>
                <a:r>
                  <a:rPr lang="en-US" dirty="0"/>
                  <a:t>Inputs and outputs are Z-sets </a:t>
                </a:r>
              </a:p>
              <a:p>
                <a:r>
                  <a:rPr lang="en-US" dirty="0"/>
                  <a:t>The incremental operator may use integrators inside</a:t>
                </a:r>
              </a:p>
              <a:p>
                <a:r>
                  <a:rPr lang="en-US" dirty="0"/>
                  <a:t>This works great if every operation has cost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(|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B4A370-1C59-2CD9-1E76-6FFB03867F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7920"/>
                <a:ext cx="10515600" cy="4619044"/>
              </a:xfrm>
              <a:blipFill>
                <a:blip r:embed="rId2"/>
                <a:stretch>
                  <a:fillRect l="-1043" t="-2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C841B-D00C-1EF9-E9F0-ABF3374BC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41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F3C0197-AB05-5944-7DD9-D34751339A51}"/>
                  </a:ext>
                </a:extLst>
              </p:cNvPr>
              <p:cNvSpPr/>
              <p:nvPr/>
            </p:nvSpPr>
            <p:spPr>
              <a:xfrm>
                <a:off x="1804365" y="4978982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F3C0197-AB05-5944-7DD9-D34751339A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365" y="4978982"/>
                <a:ext cx="732366" cy="5164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128DD6-C63A-4520-9B13-7D56484E3B8D}"/>
                  </a:ext>
                </a:extLst>
              </p:cNvPr>
              <p:cNvSpPr txBox="1"/>
              <p:nvPr/>
            </p:nvSpPr>
            <p:spPr>
              <a:xfrm>
                <a:off x="931414" y="4978982"/>
                <a:ext cx="390382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800" i="1" baseline="-25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7128DD6-C63A-4520-9B13-7D56484E3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414" y="4978982"/>
                <a:ext cx="390382" cy="5132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99C59C8-4B3F-3046-54B6-C9B8CC1B8DFA}"/>
                  </a:ext>
                </a:extLst>
              </p:cNvPr>
              <p:cNvSpPr/>
              <p:nvPr/>
            </p:nvSpPr>
            <p:spPr>
              <a:xfrm>
                <a:off x="3019300" y="5375524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99C59C8-4B3F-3046-54B6-C9B8CC1B8D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300" y="5375524"/>
                <a:ext cx="732366" cy="516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96B166B-D844-F48E-08B4-4C83E98AEED9}"/>
              </a:ext>
            </a:extLst>
          </p:cNvPr>
          <p:cNvSpPr txBox="1"/>
          <p:nvPr/>
        </p:nvSpPr>
        <p:spPr>
          <a:xfrm>
            <a:off x="4173134" y="5300081"/>
            <a:ext cx="23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DCB0658-D036-4AD8-4ADE-3D56205BE80B}"/>
                  </a:ext>
                </a:extLst>
              </p:cNvPr>
              <p:cNvSpPr/>
              <p:nvPr/>
            </p:nvSpPr>
            <p:spPr>
              <a:xfrm>
                <a:off x="1804365" y="5735355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DCB0658-D036-4AD8-4ADE-3D56205BE8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365" y="5735355"/>
                <a:ext cx="732366" cy="516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5ABDD5-BF51-5F9B-5251-1E2EBCE800AA}"/>
                  </a:ext>
                </a:extLst>
              </p:cNvPr>
              <p:cNvSpPr txBox="1"/>
              <p:nvPr/>
            </p:nvSpPr>
            <p:spPr>
              <a:xfrm>
                <a:off x="931414" y="5735355"/>
                <a:ext cx="390382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800" i="1" baseline="-25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75ABDD5-BF51-5F9B-5251-1E2EBCE80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414" y="5735355"/>
                <a:ext cx="390382" cy="5132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1E3BE1-F6F2-6ECD-7829-B666170416C4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>
            <a:off x="1321796" y="5235623"/>
            <a:ext cx="482569" cy="159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EB7846-5398-F5AD-3C22-3FBF51B41E21}"/>
              </a:ext>
            </a:extLst>
          </p:cNvPr>
          <p:cNvCxnSpPr>
            <a:cxnSpLocks/>
          </p:cNvCxnSpPr>
          <p:nvPr/>
        </p:nvCxnSpPr>
        <p:spPr>
          <a:xfrm>
            <a:off x="1321795" y="5991996"/>
            <a:ext cx="482569" cy="159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310255-A136-DA52-F28A-DB0C0FCF72D0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2536731" y="5237216"/>
            <a:ext cx="482569" cy="39654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5542BC0-D17A-CE89-9B97-57CFEA0912FA}"/>
              </a:ext>
            </a:extLst>
          </p:cNvPr>
          <p:cNvCxnSpPr>
            <a:cxnSpLocks/>
            <a:stCxn id="9" idx="3"/>
            <a:endCxn id="7" idx="1"/>
          </p:cNvCxnSpPr>
          <p:nvPr/>
        </p:nvCxnSpPr>
        <p:spPr>
          <a:xfrm flipV="1">
            <a:off x="2536731" y="5633758"/>
            <a:ext cx="482569" cy="3598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E878609-CD79-7DCE-4CCD-5DB002B3980D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751666" y="5628208"/>
            <a:ext cx="421468" cy="555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54B8526-7660-8424-163E-9BDD76DC692C}"/>
                  </a:ext>
                </a:extLst>
              </p:cNvPr>
              <p:cNvSpPr/>
              <p:nvPr/>
            </p:nvSpPr>
            <p:spPr>
              <a:xfrm>
                <a:off x="7707970" y="4978982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54B8526-7660-8424-163E-9BDD76DC69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970" y="4978982"/>
                <a:ext cx="732366" cy="5164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3A09EB-F9D0-CD01-C067-0551B23B477A}"/>
                  </a:ext>
                </a:extLst>
              </p:cNvPr>
              <p:cNvSpPr txBox="1"/>
              <p:nvPr/>
            </p:nvSpPr>
            <p:spPr>
              <a:xfrm>
                <a:off x="6668474" y="4978982"/>
                <a:ext cx="618027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800" i="1" baseline="-25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3A09EB-F9D0-CD01-C067-0551B23B4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474" y="4978982"/>
                <a:ext cx="618027" cy="5132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C2AD892-8CDF-F231-AC55-ACE3660FEABB}"/>
                  </a:ext>
                </a:extLst>
              </p:cNvPr>
              <p:cNvSpPr/>
              <p:nvPr/>
            </p:nvSpPr>
            <p:spPr>
              <a:xfrm>
                <a:off x="9398977" y="5001026"/>
                <a:ext cx="1291080" cy="124761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     ⋈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C2AD892-8CDF-F231-AC55-ACE3660FEA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977" y="5001026"/>
                <a:ext cx="1291080" cy="124761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5A822E2-0B0D-9393-799C-CA0557094A72}"/>
                  </a:ext>
                </a:extLst>
              </p:cNvPr>
              <p:cNvSpPr txBox="1"/>
              <p:nvPr/>
            </p:nvSpPr>
            <p:spPr>
              <a:xfrm>
                <a:off x="11198352" y="5366598"/>
                <a:ext cx="7323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𝑜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5A822E2-0B0D-9393-799C-CA0557094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8352" y="5366598"/>
                <a:ext cx="73236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E9B1BF2-4C6D-B37D-3AD3-AA5F0540F5DD}"/>
                  </a:ext>
                </a:extLst>
              </p:cNvPr>
              <p:cNvSpPr/>
              <p:nvPr/>
            </p:nvSpPr>
            <p:spPr>
              <a:xfrm>
                <a:off x="7707970" y="5735355"/>
                <a:ext cx="73236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sz="28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E9B1BF2-4C6D-B37D-3AD3-AA5F0540F5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970" y="5735355"/>
                <a:ext cx="732366" cy="5164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22F65C-A737-211F-FD9B-D90DFDF46B9B}"/>
                  </a:ext>
                </a:extLst>
              </p:cNvPr>
              <p:cNvSpPr txBox="1"/>
              <p:nvPr/>
            </p:nvSpPr>
            <p:spPr>
              <a:xfrm>
                <a:off x="6639826" y="5719275"/>
                <a:ext cx="584549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800" i="1" baseline="-25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22F65C-A737-211F-FD9B-D90DFDF46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826" y="5719275"/>
                <a:ext cx="584549" cy="51328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FF46D7-E840-DF96-4DDA-9CD7AAAE1882}"/>
              </a:ext>
            </a:extLst>
          </p:cNvPr>
          <p:cNvCxnSpPr>
            <a:cxnSpLocks/>
            <a:stCxn id="17" idx="3"/>
            <a:endCxn id="16" idx="1"/>
          </p:cNvCxnSpPr>
          <p:nvPr/>
        </p:nvCxnSpPr>
        <p:spPr>
          <a:xfrm>
            <a:off x="7286501" y="5235623"/>
            <a:ext cx="421469" cy="159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E6EF9B0-4581-DB46-A997-875C13F37C09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7224375" y="5975916"/>
            <a:ext cx="483594" cy="1767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B8A8589-7E65-4A71-71DD-0B31A85CE277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8440336" y="5237216"/>
            <a:ext cx="95864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7DDBF4-21CB-A184-D0D1-FC0AAFCCCBD6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8440336" y="5991996"/>
            <a:ext cx="958641" cy="159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A112898-A5B3-A1DD-2B7B-EE1853215031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>
            <a:off x="10690057" y="5624832"/>
            <a:ext cx="508295" cy="3376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3644557-BE6A-248F-1943-1F1776557E4C}"/>
                  </a:ext>
                </a:extLst>
              </p:cNvPr>
              <p:cNvSpPr/>
              <p:nvPr/>
            </p:nvSpPr>
            <p:spPr>
              <a:xfrm>
                <a:off x="9469616" y="5098495"/>
                <a:ext cx="43765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3644557-BE6A-248F-1943-1F1776557E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616" y="5098495"/>
                <a:ext cx="437656" cy="51646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C29A180-E787-8300-72A1-FCF78F3603E5}"/>
                  </a:ext>
                </a:extLst>
              </p:cNvPr>
              <p:cNvSpPr/>
              <p:nvPr/>
            </p:nvSpPr>
            <p:spPr>
              <a:xfrm>
                <a:off x="9469616" y="5673566"/>
                <a:ext cx="437656" cy="5164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C29A180-E787-8300-72A1-FCF78F360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616" y="5673566"/>
                <a:ext cx="437656" cy="51646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EF810F-0343-2A11-C25B-D84B11CAA540}"/>
                  </a:ext>
                </a:extLst>
              </p:cNvPr>
              <p:cNvSpPr txBox="1"/>
              <p:nvPr/>
            </p:nvSpPr>
            <p:spPr>
              <a:xfrm>
                <a:off x="2651541" y="4978982"/>
                <a:ext cx="3472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EF810F-0343-2A11-C25B-D84B11CAA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541" y="4978982"/>
                <a:ext cx="347296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D25177C-F46D-0C73-8794-947766D0D518}"/>
                  </a:ext>
                </a:extLst>
              </p:cNvPr>
              <p:cNvSpPr txBox="1"/>
              <p:nvPr/>
            </p:nvSpPr>
            <p:spPr>
              <a:xfrm>
                <a:off x="2651541" y="5896425"/>
                <a:ext cx="3472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D25177C-F46D-0C73-8794-947766D0D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541" y="5896425"/>
                <a:ext cx="347296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A2680E4-20B0-E982-BC87-319FBBF9D375}"/>
                  </a:ext>
                </a:extLst>
              </p:cNvPr>
              <p:cNvSpPr txBox="1"/>
              <p:nvPr/>
            </p:nvSpPr>
            <p:spPr>
              <a:xfrm>
                <a:off x="8746008" y="4930749"/>
                <a:ext cx="3472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8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1800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A2680E4-20B0-E982-BC87-319FBBF9D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008" y="4930749"/>
                <a:ext cx="347296" cy="369332"/>
              </a:xfrm>
              <a:prstGeom prst="rect">
                <a:avLst/>
              </a:prstGeom>
              <a:blipFill>
                <a:blip r:embed="rId18"/>
                <a:stretch>
                  <a:fillRect r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0C8C96-A643-4843-DF03-A8C6A038976A}"/>
                  </a:ext>
                </a:extLst>
              </p:cNvPr>
              <p:cNvSpPr txBox="1"/>
              <p:nvPr/>
            </p:nvSpPr>
            <p:spPr>
              <a:xfrm>
                <a:off x="8738461" y="5705152"/>
                <a:ext cx="3472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800" b="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1800" b="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0C8C96-A643-4843-DF03-A8C6A0389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8461" y="5705152"/>
                <a:ext cx="347296" cy="369332"/>
              </a:xfrm>
              <a:prstGeom prst="rect">
                <a:avLst/>
              </a:prstGeom>
              <a:blipFill>
                <a:blip r:embed="rId19"/>
                <a:stretch>
                  <a:fillRect r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46D9C7E-C7E4-C65F-89BF-C25FA8C5C167}"/>
                  </a:ext>
                </a:extLst>
              </p:cNvPr>
              <p:cNvSpPr txBox="1"/>
              <p:nvPr/>
            </p:nvSpPr>
            <p:spPr>
              <a:xfrm>
                <a:off x="9865649" y="5054689"/>
                <a:ext cx="3472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dirty="0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46D9C7E-C7E4-C65F-89BF-C25FA8C5C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5649" y="5054689"/>
                <a:ext cx="347296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DB7A7F-0989-E92E-D104-7F83DB5BA485}"/>
                  </a:ext>
                </a:extLst>
              </p:cNvPr>
              <p:cNvSpPr txBox="1"/>
              <p:nvPr/>
            </p:nvSpPr>
            <p:spPr>
              <a:xfrm>
                <a:off x="9865649" y="5800086"/>
                <a:ext cx="3472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4DB7A7F-0989-E92E-D104-7F83DB5BA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5649" y="5800086"/>
                <a:ext cx="34729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Group 55">
            <a:extLst>
              <a:ext uri="{FF2B5EF4-FFF2-40B4-BE49-F238E27FC236}">
                <a16:creationId xmlns:a16="http://schemas.microsoft.com/office/drawing/2014/main" id="{DE25D69B-0B60-6179-B903-5A1CF5C038A9}"/>
              </a:ext>
            </a:extLst>
          </p:cNvPr>
          <p:cNvGrpSpPr/>
          <p:nvPr/>
        </p:nvGrpSpPr>
        <p:grpSpPr>
          <a:xfrm rot="16200000">
            <a:off x="4687010" y="4683478"/>
            <a:ext cx="1777462" cy="1900557"/>
            <a:chOff x="7743056" y="3145643"/>
            <a:chExt cx="1777462" cy="1900557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3D1EAAFB-4B2C-2DB5-D5B7-CA2D0C07D36B}"/>
                </a:ext>
              </a:extLst>
            </p:cNvPr>
            <p:cNvSpPr/>
            <p:nvPr/>
          </p:nvSpPr>
          <p:spPr>
            <a:xfrm>
              <a:off x="7743056" y="3798794"/>
              <a:ext cx="1777462" cy="59425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0">
                  <a:solidFill>
                    <a:schemeClr val="tx1"/>
                  </a:solidFill>
                  <a:latin typeface="DM Sans 14pt Light"/>
                </a:rPr>
                <a:t>Compiler</a:t>
              </a:r>
            </a:p>
          </p:txBody>
        </p:sp>
        <p:sp>
          <p:nvSpPr>
            <p:cNvPr id="58" name="Arrow: Down 57">
              <a:extLst>
                <a:ext uri="{FF2B5EF4-FFF2-40B4-BE49-F238E27FC236}">
                  <a16:creationId xmlns:a16="http://schemas.microsoft.com/office/drawing/2014/main" id="{5CDF6C03-3049-18F9-6329-63716F74D551}"/>
                </a:ext>
              </a:extLst>
            </p:cNvPr>
            <p:cNvSpPr/>
            <p:nvPr/>
          </p:nvSpPr>
          <p:spPr>
            <a:xfrm>
              <a:off x="8310282" y="3145643"/>
              <a:ext cx="620034" cy="594255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0"/>
            </a:p>
          </p:txBody>
        </p:sp>
        <p:sp>
          <p:nvSpPr>
            <p:cNvPr id="59" name="Arrow: Down 58">
              <a:extLst>
                <a:ext uri="{FF2B5EF4-FFF2-40B4-BE49-F238E27FC236}">
                  <a16:creationId xmlns:a16="http://schemas.microsoft.com/office/drawing/2014/main" id="{C0B0DA1F-B7EE-1432-5BBE-FE8C833DB138}"/>
                </a:ext>
              </a:extLst>
            </p:cNvPr>
            <p:cNvSpPr/>
            <p:nvPr/>
          </p:nvSpPr>
          <p:spPr>
            <a:xfrm>
              <a:off x="8310282" y="4451945"/>
              <a:ext cx="620034" cy="594255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0"/>
            </a:p>
          </p:txBody>
        </p:sp>
      </p:grpSp>
    </p:spTree>
    <p:extLst>
      <p:ext uri="{BB962C8B-B14F-4D97-AF65-F5344CB8AC3E}">
        <p14:creationId xmlns:p14="http://schemas.microsoft.com/office/powerpoint/2010/main" val="410142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/>
      <p:bldP spid="20" grpId="0" animBg="1"/>
      <p:bldP spid="21" grpId="0"/>
      <p:bldP spid="42" grpId="0" animBg="1"/>
      <p:bldP spid="43" grpId="0" animBg="1"/>
      <p:bldP spid="52" grpId="0"/>
      <p:bldP spid="53" grpId="0"/>
      <p:bldP spid="54" grpId="0"/>
      <p:bldP spid="5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10C1D-C7AD-EFF5-90B7-C05F12688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402"/>
          </a:xfrm>
        </p:spPr>
        <p:txBody>
          <a:bodyPr/>
          <a:lstStyle/>
          <a:p>
            <a:r>
              <a:rPr lang="en-US" dirty="0"/>
              <a:t>Core ideas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CD0841-10F4-F67F-33E7-81C986239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162839"/>
          </a:xfrm>
        </p:spPr>
        <p:txBody>
          <a:bodyPr>
            <a:normAutofit/>
          </a:bodyPr>
          <a:lstStyle/>
          <a:p>
            <a:r>
              <a:rPr lang="en-US" dirty="0"/>
              <a:t>Z-sets: a simple table data format </a:t>
            </a:r>
          </a:p>
          <a:p>
            <a:pPr lvl="1"/>
            <a:r>
              <a:rPr lang="en-US" dirty="0"/>
              <a:t>Table with an extra weight column</a:t>
            </a:r>
          </a:p>
          <a:p>
            <a:pPr lvl="1"/>
            <a:r>
              <a:rPr lang="en-US" dirty="0"/>
              <a:t>Unifies change and data representation</a:t>
            </a:r>
          </a:p>
          <a:p>
            <a:r>
              <a:rPr lang="en-US" dirty="0"/>
              <a:t>Incremental computation</a:t>
            </a:r>
          </a:p>
          <a:p>
            <a:pPr lvl="1"/>
            <a:r>
              <a:rPr lang="en-US" dirty="0"/>
              <a:t>Compute directly on changes</a:t>
            </a:r>
          </a:p>
          <a:p>
            <a:pPr lvl="1"/>
            <a:r>
              <a:rPr lang="en-US" dirty="0"/>
              <a:t>Can be orders of magnitude more efficient</a:t>
            </a:r>
          </a:p>
          <a:p>
            <a:r>
              <a:rPr lang="en-US" dirty="0"/>
              <a:t>Streams</a:t>
            </a:r>
          </a:p>
          <a:p>
            <a:pPr lvl="1"/>
            <a:r>
              <a:rPr lang="en-US" dirty="0"/>
              <a:t>Infinite sequences</a:t>
            </a:r>
          </a:p>
          <a:p>
            <a:pPr lvl="1"/>
            <a:r>
              <a:rPr lang="en-US" dirty="0"/>
              <a:t>Integration is a stream operation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977887-BE96-1F08-1BC6-89B68E93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 descr="A red apple core with a stem&#10;&#10;Description automatically generated">
            <a:extLst>
              <a:ext uri="{FF2B5EF4-FFF2-40B4-BE49-F238E27FC236}">
                <a16:creationId xmlns:a16="http://schemas.microsoft.com/office/drawing/2014/main" id="{42564526-139C-7E2C-E948-3305508B3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t="5689" r="17089" b="10158"/>
          <a:stretch/>
        </p:blipFill>
        <p:spPr>
          <a:xfrm>
            <a:off x="7847936" y="400527"/>
            <a:ext cx="4191663" cy="579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95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17A3-D8C1-4849-8DB2-372E0D14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queries are streaming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27578-E2F4-4129-AE88-F60549C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2E4EA9-A558-41DF-A572-18A01C29D03E}"/>
              </a:ext>
            </a:extLst>
          </p:cNvPr>
          <p:cNvGrpSpPr/>
          <p:nvPr/>
        </p:nvGrpSpPr>
        <p:grpSpPr>
          <a:xfrm>
            <a:off x="2239320" y="1922566"/>
            <a:ext cx="2317602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745707E-78F6-4F1A-963E-F4E457A927C9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4745707E-78F6-4F1A-963E-F4E457A927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2FA199C-E550-4A5E-BF24-AD9AF639BCFC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2FA199C-E550-4A5E-BF24-AD9AF639BC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EF5D35-FAEA-42B8-80FC-6AAC316F862A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EF5D35-FAEA-42B8-80FC-6AAC316F86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04387E-2A21-4681-BBCF-08F573F9C580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D04387E-2A21-4681-BBCF-08F573F9C5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C3B95C-635C-4DF5-89EC-7B25FF5F1276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BA68B-98A0-4AAA-BE15-B2728C2006B3}"/>
              </a:ext>
            </a:extLst>
          </p:cNvPr>
          <p:cNvGrpSpPr/>
          <p:nvPr/>
        </p:nvGrpSpPr>
        <p:grpSpPr>
          <a:xfrm>
            <a:off x="6512145" y="1922566"/>
            <a:ext cx="2702193" cy="369332"/>
            <a:chOff x="2558005" y="365125"/>
            <a:chExt cx="1967695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733876-37C0-4FBA-8FB4-DB1558D7EF50}"/>
                    </a:ext>
                  </a:extLst>
                </p:cNvPr>
                <p:cNvSpPr txBox="1"/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733876-37C0-4FBA-8FB4-DB1558D7EF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8005" y="365125"/>
                  <a:ext cx="39353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46F2E6-05EC-4F34-8CA2-9984E379F62F}"/>
                    </a:ext>
                  </a:extLst>
                </p:cNvPr>
                <p:cNvSpPr txBox="1"/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5B46F2E6-05EC-4F34-8CA2-9984E379F6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1544" y="365125"/>
                  <a:ext cx="393539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C2FA9F-C071-499F-BA85-673192030098}"/>
                    </a:ext>
                  </a:extLst>
                </p:cNvPr>
                <p:cNvSpPr txBox="1"/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b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C2FA9F-C071-499F-BA85-6731920300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5083" y="365125"/>
                  <a:ext cx="39353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DC08288-2997-48B5-A1DB-1317F5FF7699}"/>
                    </a:ext>
                  </a:extLst>
                </p:cNvPr>
                <p:cNvSpPr txBox="1"/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DC08288-2997-48B5-A1DB-1317F5FF76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8622" y="365125"/>
                  <a:ext cx="39353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DE44FE-8C88-41ED-9A9F-2B4946205D94}"/>
                </a:ext>
              </a:extLst>
            </p:cNvPr>
            <p:cNvSpPr txBox="1"/>
            <p:nvPr/>
          </p:nvSpPr>
          <p:spPr>
            <a:xfrm>
              <a:off x="4132161" y="365125"/>
              <a:ext cx="39353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8C3C43-4CB0-4EEF-A9DD-B951E220551F}"/>
                  </a:ext>
                </a:extLst>
              </p:cNvPr>
              <p:cNvSpPr/>
              <p:nvPr/>
            </p:nvSpPr>
            <p:spPr>
              <a:xfrm>
                <a:off x="5393247" y="1923247"/>
                <a:ext cx="512233" cy="3709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F8C3C43-4CB0-4EEF-A9DD-B951E22055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247" y="1923247"/>
                <a:ext cx="512233" cy="370932"/>
              </a:xfrm>
              <a:prstGeom prst="rect">
                <a:avLst/>
              </a:prstGeom>
              <a:blipFill>
                <a:blip r:embed="rId10"/>
                <a:stretch>
                  <a:fillRect l="-1124" b="-757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C69BCD-B322-4F71-98F6-284E78393EE9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>
            <a:off x="4556922" y="2107232"/>
            <a:ext cx="836325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F5981C-34EE-4737-AEAE-06B7BB34A90F}"/>
              </a:ext>
            </a:extLst>
          </p:cNvPr>
          <p:cNvCxnSpPr>
            <a:cxnSpLocks/>
            <a:stCxn id="17" idx="3"/>
            <a:endCxn id="12" idx="1"/>
          </p:cNvCxnSpPr>
          <p:nvPr/>
        </p:nvCxnSpPr>
        <p:spPr>
          <a:xfrm flipV="1">
            <a:off x="5905480" y="2107232"/>
            <a:ext cx="606665" cy="14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603CA54-F5BE-49E4-A229-A3ABFD8ED7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5388" y="3429000"/>
                <a:ext cx="10728411" cy="28909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dirty="0"/>
                  <a:t> is a </a:t>
                </a:r>
                <a:r>
                  <a:rPr lang="en-US" b="1" dirty="0"/>
                  <a:t>streaming system</a:t>
                </a:r>
                <a:r>
                  <a:rPr lang="en-US" dirty="0"/>
                  <a:t>:</a:t>
                </a:r>
              </a:p>
              <a:p>
                <a:r>
                  <a:rPr lang="en-US" dirty="0"/>
                  <a:t>it runs forever</a:t>
                </a:r>
              </a:p>
              <a:p>
                <a:r>
                  <a:rPr lang="en-US" dirty="0"/>
                  <a:t>it maintains internal state (even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is stateless)</a:t>
                </a:r>
              </a:p>
              <a:p>
                <a:pPr lvl="1"/>
                <a:r>
                  <a:rPr lang="en-US" dirty="0"/>
                  <a:t>In delay operators (</a:t>
                </a:r>
                <a:r>
                  <a:rPr lang="en-US"/>
                  <a:t>inside integrals)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603CA54-F5BE-49E4-A229-A3ABFD8ED7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5388" y="3429000"/>
                <a:ext cx="10728411" cy="2890945"/>
              </a:xfrm>
              <a:blipFill>
                <a:blip r:embed="rId11"/>
                <a:stretch>
                  <a:fillRect l="-1023" t="-3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DCFEC1B-EB23-4B5A-BD2F-7F846F964AB2}"/>
              </a:ext>
            </a:extLst>
          </p:cNvPr>
          <p:cNvSpPr/>
          <p:nvPr/>
        </p:nvSpPr>
        <p:spPr>
          <a:xfrm>
            <a:off x="5195517" y="2361002"/>
            <a:ext cx="893274" cy="40785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ysClr val="windowText" lastClr="000000"/>
                </a:solidFill>
              </a:rPr>
              <a:t>state</a:t>
            </a: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5D1D259F-1351-5A8B-C44A-F2C673870E37}"/>
              </a:ext>
            </a:extLst>
          </p:cNvPr>
          <p:cNvCxnSpPr>
            <a:stCxn id="17" idx="3"/>
            <a:endCxn id="17" idx="1"/>
          </p:cNvCxnSpPr>
          <p:nvPr/>
        </p:nvCxnSpPr>
        <p:spPr>
          <a:xfrm flipH="1">
            <a:off x="5393247" y="2108713"/>
            <a:ext cx="512233" cy="12700"/>
          </a:xfrm>
          <a:prstGeom prst="curvedConnector5">
            <a:avLst>
              <a:gd name="adj1" fmla="val -76859"/>
              <a:gd name="adj2" fmla="val 5010362"/>
              <a:gd name="adj3" fmla="val 194215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C71C36F-8339-BD36-186A-537CE05EAE39}"/>
              </a:ext>
            </a:extLst>
          </p:cNvPr>
          <p:cNvSpPr txBox="1"/>
          <p:nvPr/>
        </p:nvSpPr>
        <p:spPr>
          <a:xfrm>
            <a:off x="1108929" y="5488551"/>
            <a:ext cx="96176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ctr">
              <a:buNone/>
            </a:pPr>
            <a:r>
              <a:rPr lang="en-US" sz="2800" dirty="0">
                <a:solidFill>
                  <a:srgbClr val="FF0000"/>
                </a:solidFill>
              </a:rPr>
              <a:t>Incremental computation is a time/space trade-off:</a:t>
            </a:r>
          </a:p>
          <a:p>
            <a:pPr marL="457200" lvl="1" indent="0" algn="ctr">
              <a:buNone/>
            </a:pPr>
            <a:r>
              <a:rPr lang="en-US" sz="2800" dirty="0">
                <a:solidFill>
                  <a:srgbClr val="FF0000"/>
                </a:solidFill>
              </a:rPr>
              <a:t>use more space (indexes) to save time</a:t>
            </a:r>
          </a:p>
        </p:txBody>
      </p:sp>
    </p:spTree>
    <p:extLst>
      <p:ext uri="{BB962C8B-B14F-4D97-AF65-F5344CB8AC3E}">
        <p14:creationId xmlns:p14="http://schemas.microsoft.com/office/powerpoint/2010/main" val="5807418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2F29B-184B-374E-AE55-4FA08E57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44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CD480F-FD69-D673-F2AD-68B29D045555}"/>
              </a:ext>
            </a:extLst>
          </p:cNvPr>
          <p:cNvGrpSpPr/>
          <p:nvPr/>
        </p:nvGrpSpPr>
        <p:grpSpPr>
          <a:xfrm>
            <a:off x="685800" y="1768572"/>
            <a:ext cx="10824882" cy="2583142"/>
            <a:chOff x="2810878" y="2308621"/>
            <a:chExt cx="7868845" cy="20338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9757A0-C796-20BA-848B-B41658932CDA}"/>
                </a:ext>
              </a:extLst>
            </p:cNvPr>
            <p:cNvSpPr txBox="1"/>
            <p:nvPr/>
          </p:nvSpPr>
          <p:spPr>
            <a:xfrm>
              <a:off x="4422773" y="3113616"/>
              <a:ext cx="6256950" cy="5573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000" b="1" dirty="0">
                  <a:solidFill>
                    <a:srgbClr val="FF66CC"/>
                  </a:solidFill>
                  <a:latin typeface="Courier New"/>
                  <a:ea typeface="Calibri"/>
                  <a:cs typeface="Calibri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github.com/</a:t>
              </a:r>
              <a:r>
                <a:rPr lang="en-US" sz="4000" b="1" dirty="0" err="1">
                  <a:solidFill>
                    <a:srgbClr val="FF66CC"/>
                  </a:solidFill>
                  <a:latin typeface="Courier New"/>
                  <a:ea typeface="Calibri"/>
                  <a:cs typeface="Calibri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feldera</a:t>
              </a:r>
              <a:r>
                <a:rPr lang="en-US" sz="4000" b="1" dirty="0">
                  <a:solidFill>
                    <a:srgbClr val="FF66CC"/>
                  </a:solidFill>
                  <a:latin typeface="Courier New"/>
                  <a:ea typeface="Calibri"/>
                  <a:cs typeface="Calibri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/</a:t>
              </a:r>
              <a:r>
                <a:rPr lang="en-US" sz="4000" b="1" dirty="0" err="1">
                  <a:solidFill>
                    <a:srgbClr val="FF66CC"/>
                  </a:solidFill>
                  <a:latin typeface="Courier New"/>
                  <a:ea typeface="Calibri"/>
                  <a:cs typeface="Calibri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feldera</a:t>
              </a:r>
              <a:endParaRPr lang="en-US" sz="4000" b="1" dirty="0">
                <a:solidFill>
                  <a:srgbClr val="FF66CC"/>
                </a:solidFill>
                <a:latin typeface="Courier New"/>
                <a:ea typeface="Calibri"/>
                <a:cs typeface="Calibri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F3C218-4698-B70B-CAF9-D3D2D0A85985}"/>
                </a:ext>
              </a:extLst>
            </p:cNvPr>
            <p:cNvSpPr txBox="1"/>
            <p:nvPr/>
          </p:nvSpPr>
          <p:spPr>
            <a:xfrm>
              <a:off x="4422773" y="2451629"/>
              <a:ext cx="4075767" cy="5573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000" b="1" dirty="0">
                  <a:solidFill>
                    <a:srgbClr val="FF66CC"/>
                  </a:solidFill>
                  <a:latin typeface="Courier New"/>
                  <a:ea typeface="Calibri"/>
                  <a:cs typeface="Calibri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try.feldera.com</a:t>
              </a:r>
              <a:endParaRPr lang="en-US" sz="4000" b="1" dirty="0">
                <a:solidFill>
                  <a:srgbClr val="FF66CC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658060-F420-6913-3778-3AB0670E8E1B}"/>
                </a:ext>
              </a:extLst>
            </p:cNvPr>
            <p:cNvSpPr txBox="1"/>
            <p:nvPr/>
          </p:nvSpPr>
          <p:spPr>
            <a:xfrm>
              <a:off x="4432300" y="3785128"/>
              <a:ext cx="6110194" cy="55736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4000" b="1" dirty="0">
                  <a:solidFill>
                    <a:srgbClr val="FF66CC"/>
                  </a:solidFill>
                  <a:latin typeface="Courier New"/>
                  <a:ea typeface="+mn-lt"/>
                  <a:cs typeface="+mn-lt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www.feldera.com/community</a:t>
              </a:r>
              <a:endParaRPr lang="en-US" sz="4000" b="1" dirty="0">
                <a:solidFill>
                  <a:srgbClr val="FF66CC"/>
                </a:solidFill>
                <a:latin typeface="Courier New"/>
                <a:ea typeface="Calibri"/>
                <a:cs typeface="Calibri"/>
              </a:endParaRPr>
            </a:p>
          </p:txBody>
        </p:sp>
        <p:pic>
          <p:nvPicPr>
            <p:cNvPr id="10" name="Picture 9" descr="New Slack Logo 2019 PNG Transparent &amp; SVG Vector - Freebie Supply">
              <a:extLst>
                <a:ext uri="{FF2B5EF4-FFF2-40B4-BE49-F238E27FC236}">
                  <a16:creationId xmlns:a16="http://schemas.microsoft.com/office/drawing/2014/main" id="{91D0E32F-BCB4-3AE6-C4B3-CB60DAF6E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9012" y="3719513"/>
              <a:ext cx="709613" cy="533400"/>
            </a:xfrm>
            <a:prstGeom prst="rect">
              <a:avLst/>
            </a:prstGeom>
          </p:spPr>
        </p:pic>
        <p:pic>
          <p:nvPicPr>
            <p:cNvPr id="11" name="Picture 10" descr="Discord's Branding Guidelines">
              <a:extLst>
                <a:ext uri="{FF2B5EF4-FFF2-40B4-BE49-F238E27FC236}">
                  <a16:creationId xmlns:a16="http://schemas.microsoft.com/office/drawing/2014/main" id="{FCE152EA-6002-8906-E6B2-57B0403C6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10878" y="3767522"/>
              <a:ext cx="602832" cy="437381"/>
            </a:xfrm>
            <a:prstGeom prst="rect">
              <a:avLst/>
            </a:prstGeom>
          </p:spPr>
        </p:pic>
        <p:pic>
          <p:nvPicPr>
            <p:cNvPr id="12" name="Picture 11" descr="Github Logo - Free social media icons">
              <a:extLst>
                <a:ext uri="{FF2B5EF4-FFF2-40B4-BE49-F238E27FC236}">
                  <a16:creationId xmlns:a16="http://schemas.microsoft.com/office/drawing/2014/main" id="{82E8C3FE-C5CB-CB20-31F3-099FD540B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09975" y="3043238"/>
              <a:ext cx="542925" cy="542925"/>
            </a:xfrm>
            <a:prstGeom prst="rect">
              <a:avLst/>
            </a:prstGeom>
          </p:spPr>
        </p:pic>
        <p:pic>
          <p:nvPicPr>
            <p:cNvPr id="13" name="Picture 12" descr="Sandbox&quot; Icon - Download for free – Iconduck">
              <a:extLst>
                <a:ext uri="{FF2B5EF4-FFF2-40B4-BE49-F238E27FC236}">
                  <a16:creationId xmlns:a16="http://schemas.microsoft.com/office/drawing/2014/main" id="{46B9B045-9851-8741-717F-AAB05528B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00450" y="2308621"/>
              <a:ext cx="561975" cy="54530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39F06DE-8C05-8079-7C21-C47FA486E2A2}"/>
              </a:ext>
            </a:extLst>
          </p:cNvPr>
          <p:cNvSpPr txBox="1"/>
          <p:nvPr/>
        </p:nvSpPr>
        <p:spPr>
          <a:xfrm>
            <a:off x="3835060" y="4784645"/>
            <a:ext cx="45218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/>
              <a:t>Feldera is hiring!</a:t>
            </a:r>
          </a:p>
          <a:p>
            <a:pPr algn="ctr"/>
            <a:r>
              <a:rPr lang="en-US" sz="2400" dirty="0">
                <a:hlinkClick r:id="rId9"/>
              </a:rPr>
              <a:t>feldera.com/careers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48970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F86FF7-D9E0-3A71-D5AB-E47D53CB5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C2B3F6-6766-2058-E530-7DC691B5D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D661B9-7F57-3D9A-EF31-DC081308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05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C3584B-1601-EAAC-6059-20C06847E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669" y="365125"/>
            <a:ext cx="10529131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IVM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0D973-546D-FE8F-375A-A129A3A9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46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274A37-B70C-E6D4-776F-6DD5DD008915}"/>
              </a:ext>
            </a:extLst>
          </p:cNvPr>
          <p:cNvGrpSpPr/>
          <p:nvPr/>
        </p:nvGrpSpPr>
        <p:grpSpPr>
          <a:xfrm>
            <a:off x="1016950" y="2818891"/>
            <a:ext cx="10158100" cy="2228322"/>
            <a:chOff x="2944853" y="3516216"/>
            <a:chExt cx="6299442" cy="8735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A6B474-029C-A945-3D28-A4996CEEA932}"/>
                </a:ext>
              </a:extLst>
            </p:cNvPr>
            <p:cNvSpPr/>
            <p:nvPr/>
          </p:nvSpPr>
          <p:spPr>
            <a:xfrm>
              <a:off x="5067149" y="3516216"/>
              <a:ext cx="2057701" cy="87352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data</a:t>
              </a:r>
            </a:p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processing</a:t>
              </a:r>
            </a:p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system</a:t>
              </a:r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03955D13-3E0A-9EEE-7DEA-330661DBFA24}"/>
                </a:ext>
              </a:extLst>
            </p:cNvPr>
            <p:cNvSpPr/>
            <p:nvPr/>
          </p:nvSpPr>
          <p:spPr>
            <a:xfrm>
              <a:off x="4647356" y="3710832"/>
              <a:ext cx="405920" cy="500872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4464674D-A029-B22B-4AAD-5E5DBDE1284E}"/>
                </a:ext>
              </a:extLst>
            </p:cNvPr>
            <p:cNvSpPr/>
            <p:nvPr/>
          </p:nvSpPr>
          <p:spPr>
            <a:xfrm>
              <a:off x="7136505" y="3710832"/>
              <a:ext cx="405920" cy="500872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5533BD6-689A-E33E-9B7F-E17458D8A720}"/>
                </a:ext>
              </a:extLst>
            </p:cNvPr>
            <p:cNvSpPr/>
            <p:nvPr/>
          </p:nvSpPr>
          <p:spPr>
            <a:xfrm>
              <a:off x="2944853" y="3650695"/>
              <a:ext cx="1643269" cy="63025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Changes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879A422-5A1E-A6B7-9EAB-A0B3E8E7652F}"/>
                </a:ext>
              </a:extLst>
            </p:cNvPr>
            <p:cNvSpPr/>
            <p:nvPr/>
          </p:nvSpPr>
          <p:spPr>
            <a:xfrm>
              <a:off x="7601026" y="3664095"/>
              <a:ext cx="1643269" cy="60345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Changes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94976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, funnel chart&#10;&#10;Description automatically generated">
            <a:extLst>
              <a:ext uri="{FF2B5EF4-FFF2-40B4-BE49-F238E27FC236}">
                <a16:creationId xmlns:a16="http://schemas.microsoft.com/office/drawing/2014/main" id="{DAD5F169-10DE-172C-5414-3F4D96033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83129" y="786088"/>
            <a:ext cx="5285821" cy="528582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2C6123C-4588-ABBE-7FAD-11AAF7A7F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655" y="129574"/>
            <a:ext cx="4128880" cy="94511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This talk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0CD11-E6BE-1EC5-E850-325ED129C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47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408B9-E938-40BF-F08D-3B18CA40F9BF}"/>
              </a:ext>
            </a:extLst>
          </p:cNvPr>
          <p:cNvSpPr txBox="1"/>
          <p:nvPr/>
        </p:nvSpPr>
        <p:spPr>
          <a:xfrm>
            <a:off x="218597" y="2028616"/>
            <a:ext cx="571837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/>
              <a:t>Changes in database table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/>
              <a:t>We don't consider schema changes</a:t>
            </a:r>
          </a:p>
        </p:txBody>
      </p:sp>
    </p:spTree>
    <p:extLst>
      <p:ext uri="{BB962C8B-B14F-4D97-AF65-F5344CB8AC3E}">
        <p14:creationId xmlns:p14="http://schemas.microsoft.com/office/powerpoint/2010/main" val="20841777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book cover with text on it&#10;&#10;AI-generated content may be incorrect.">
            <a:extLst>
              <a:ext uri="{FF2B5EF4-FFF2-40B4-BE49-F238E27FC236}">
                <a16:creationId xmlns:a16="http://schemas.microsoft.com/office/drawing/2014/main" id="{8576EB0B-24F1-CA1C-F6BE-A1D96C59B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24" y="1"/>
            <a:ext cx="6079047" cy="6859192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0B9140-C3BC-7553-3A07-AB9419E31576}"/>
              </a:ext>
            </a:extLst>
          </p:cNvPr>
          <p:cNvSpPr txBox="1"/>
          <p:nvPr/>
        </p:nvSpPr>
        <p:spPr>
          <a:xfrm>
            <a:off x="123686" y="2182192"/>
            <a:ext cx="574458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A database </a:t>
            </a:r>
            <a:r>
              <a:rPr lang="en-US" sz="4000" dirty="0">
                <a:solidFill>
                  <a:srgbClr val="FF0000"/>
                </a:solidFill>
              </a:rPr>
              <a:t>transaction</a:t>
            </a:r>
          </a:p>
          <a:p>
            <a:pPr algn="ctr"/>
            <a:r>
              <a:rPr lang="en-US" sz="4000" dirty="0"/>
              <a:t>is a change that</a:t>
            </a:r>
            <a:br>
              <a:rPr lang="en-US" sz="4000" dirty="0"/>
            </a:br>
            <a:r>
              <a:rPr lang="en-US" sz="4000" dirty="0"/>
              <a:t>may span multiple tables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04BB86-4A6D-4A67-5A97-C9024CE13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174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ED842-CA5D-495A-98CB-012D07F87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Z-sets could be everywhere!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EF090-BCB7-4D08-AAF8-499EEDB69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27" y="1853009"/>
            <a:ext cx="8077620" cy="4104038"/>
          </a:xfrm>
        </p:spPr>
        <p:txBody>
          <a:bodyPr>
            <a:normAutofit/>
          </a:bodyPr>
          <a:lstStyle/>
          <a:p>
            <a:r>
              <a:rPr lang="en-US" sz="4000" dirty="0"/>
              <a:t>Tables and views</a:t>
            </a:r>
          </a:p>
          <a:p>
            <a:r>
              <a:rPr lang="en-US" sz="4000" dirty="0"/>
              <a:t>Table and view changes</a:t>
            </a:r>
          </a:p>
          <a:p>
            <a:r>
              <a:rPr lang="en-US" sz="4000" dirty="0"/>
              <a:t>Change Data Capture streams</a:t>
            </a:r>
          </a:p>
          <a:p>
            <a:r>
              <a:rPr lang="en-US" sz="4000" dirty="0"/>
              <a:t>Database logs</a:t>
            </a:r>
          </a:p>
          <a:p>
            <a:r>
              <a:rPr lang="en-US" sz="4000" dirty="0"/>
              <a:t>INSERT and DELETE statements</a:t>
            </a:r>
          </a:p>
          <a:p>
            <a:r>
              <a:rPr lang="en-US" sz="4000" dirty="0"/>
              <a:t>Transactions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BA6E4-B552-4893-876C-019BB2375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4" descr="A close up of a cylinder&#10;&#10;Description automatically generated">
            <a:extLst>
              <a:ext uri="{FF2B5EF4-FFF2-40B4-BE49-F238E27FC236}">
                <a16:creationId xmlns:a16="http://schemas.microsoft.com/office/drawing/2014/main" id="{9A377DB2-4406-045E-CC0E-9130AA2B2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64103" y="4174738"/>
            <a:ext cx="417834" cy="594253"/>
          </a:xfrm>
          <a:prstGeom prst="rect">
            <a:avLst/>
          </a:prstGeom>
        </p:spPr>
      </p:pic>
      <p:pic>
        <p:nvPicPr>
          <p:cNvPr id="6" name="Picture 5" descr="A close up of a cylinder&#10;&#10;Description automatically generated">
            <a:extLst>
              <a:ext uri="{FF2B5EF4-FFF2-40B4-BE49-F238E27FC236}">
                <a16:creationId xmlns:a16="http://schemas.microsoft.com/office/drawing/2014/main" id="{167F9DAB-109B-BFDB-F2A7-667905311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262792" y="417473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Arrow: Up 6">
                <a:extLst>
                  <a:ext uri="{FF2B5EF4-FFF2-40B4-BE49-F238E27FC236}">
                    <a16:creationId xmlns:a16="http://schemas.microsoft.com/office/drawing/2014/main" id="{11A65DFA-F071-C64D-4D13-6AC76F652439}"/>
                  </a:ext>
                </a:extLst>
              </p:cNvPr>
              <p:cNvSpPr/>
              <p:nvPr/>
            </p:nvSpPr>
            <p:spPr>
              <a:xfrm>
                <a:off x="9164103" y="264507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Arrow: Up 6">
                <a:extLst>
                  <a:ext uri="{FF2B5EF4-FFF2-40B4-BE49-F238E27FC236}">
                    <a16:creationId xmlns:a16="http://schemas.microsoft.com/office/drawing/2014/main" id="{11A65DFA-F071-C64D-4D13-6AC76F6524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103" y="264507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Table with solid fill">
            <a:extLst>
              <a:ext uri="{FF2B5EF4-FFF2-40B4-BE49-F238E27FC236}">
                <a16:creationId xmlns:a16="http://schemas.microsoft.com/office/drawing/2014/main" id="{F66EE6FB-4390-2D90-12D1-8AEF38BDEA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5820" y="1696253"/>
            <a:ext cx="914400" cy="914400"/>
          </a:xfrm>
          <a:prstGeom prst="rect">
            <a:avLst/>
          </a:prstGeom>
        </p:spPr>
      </p:pic>
      <p:pic>
        <p:nvPicPr>
          <p:cNvPr id="9" name="Graphic 8" descr="Table with solid fill">
            <a:extLst>
              <a:ext uri="{FF2B5EF4-FFF2-40B4-BE49-F238E27FC236}">
                <a16:creationId xmlns:a16="http://schemas.microsoft.com/office/drawing/2014/main" id="{CD187ED7-2C17-70BB-44D5-2881DA7201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4086" y="169625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Arrow: Up 9">
                <a:extLst>
                  <a:ext uri="{FF2B5EF4-FFF2-40B4-BE49-F238E27FC236}">
                    <a16:creationId xmlns:a16="http://schemas.microsoft.com/office/drawing/2014/main" id="{2A42D8C0-786F-FCB2-AA9C-410801129DBB}"/>
                  </a:ext>
                </a:extLst>
              </p:cNvPr>
              <p:cNvSpPr/>
              <p:nvPr/>
            </p:nvSpPr>
            <p:spPr>
              <a:xfrm>
                <a:off x="10183237" y="2645078"/>
                <a:ext cx="417834" cy="1397783"/>
              </a:xfrm>
              <a:prstGeom prst="upArrow">
                <a:avLst/>
              </a:prstGeom>
              <a:solidFill>
                <a:srgbClr val="00B0F0"/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Arrow: Up 9">
                <a:extLst>
                  <a:ext uri="{FF2B5EF4-FFF2-40B4-BE49-F238E27FC236}">
                    <a16:creationId xmlns:a16="http://schemas.microsoft.com/office/drawing/2014/main" id="{2A42D8C0-786F-FCB2-AA9C-410801129D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3237" y="2645078"/>
                <a:ext cx="417834" cy="1397783"/>
              </a:xfrm>
              <a:prstGeom prst="upArrow">
                <a:avLst/>
              </a:prstGeom>
              <a:blipFill>
                <a:blip r:embed="rId7"/>
                <a:stretch>
                  <a:fillRect l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1CC3743-59DF-5136-7533-8D34C957283C}"/>
              </a:ext>
            </a:extLst>
          </p:cNvPr>
          <p:cNvSpPr txBox="1"/>
          <p:nvPr/>
        </p:nvSpPr>
        <p:spPr>
          <a:xfrm>
            <a:off x="9217585" y="151960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C8BA5C-F25B-6BDA-9452-F2A458E1716D}"/>
              </a:ext>
            </a:extLst>
          </p:cNvPr>
          <p:cNvSpPr txBox="1"/>
          <p:nvPr/>
        </p:nvSpPr>
        <p:spPr>
          <a:xfrm>
            <a:off x="11261775" y="151960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9F948560-0392-ACF8-100C-4E70EE1900E8}"/>
                  </a:ext>
                </a:extLst>
              </p:cNvPr>
              <p:cNvSpPr/>
              <p:nvPr/>
            </p:nvSpPr>
            <p:spPr>
              <a:xfrm>
                <a:off x="9787257" y="417473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9F948560-0392-ACF8-100C-4E70EE1900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7257" y="4174736"/>
                <a:ext cx="1362745" cy="594256"/>
              </a:xfrm>
              <a:prstGeom prst="rightArrow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039C0273-5DC8-3D80-73BA-37455B6CBBAC}"/>
                  </a:ext>
                </a:extLst>
              </p:cNvPr>
              <p:cNvSpPr/>
              <p:nvPr/>
            </p:nvSpPr>
            <p:spPr>
              <a:xfrm>
                <a:off x="9860426" y="1853009"/>
                <a:ext cx="1144756" cy="594256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039C0273-5DC8-3D80-73BA-37455B6CBB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0426" y="1853009"/>
                <a:ext cx="1144756" cy="594256"/>
              </a:xfrm>
              <a:prstGeom prst="rightArrow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9514E065-85C0-B3EE-7607-194FCE2D24E0}"/>
              </a:ext>
            </a:extLst>
          </p:cNvPr>
          <p:cNvSpPr txBox="1"/>
          <p:nvPr/>
        </p:nvSpPr>
        <p:spPr>
          <a:xfrm>
            <a:off x="621324" y="6130924"/>
            <a:ext cx="11529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Z-sets should be </a:t>
            </a:r>
            <a:r>
              <a:rPr lang="en-US" sz="3600" b="1" dirty="0">
                <a:solidFill>
                  <a:srgbClr val="FF0000"/>
                </a:solidFill>
              </a:rPr>
              <a:t>the</a:t>
            </a:r>
            <a:r>
              <a:rPr lang="en-US" sz="3600" dirty="0">
                <a:solidFill>
                  <a:srgbClr val="FF0000"/>
                </a:solidFill>
              </a:rPr>
              <a:t> standard data exchange format</a:t>
            </a:r>
            <a:endParaRPr lang="en-US" sz="3600" b="1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A334A4E-8E7B-33DF-6D24-2FD85847DE9D}"/>
              </a:ext>
            </a:extLst>
          </p:cNvPr>
          <p:cNvCxnSpPr/>
          <p:nvPr/>
        </p:nvCxnSpPr>
        <p:spPr>
          <a:xfrm>
            <a:off x="5638800" y="2157046"/>
            <a:ext cx="3525303" cy="21922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9129AB3-698F-F971-7C91-053C30EB7F40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638800" y="2151481"/>
            <a:ext cx="3277020" cy="19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FA0F7C6-315C-07F7-F089-8BFDA7B6FD64}"/>
              </a:ext>
            </a:extLst>
          </p:cNvPr>
          <p:cNvCxnSpPr>
            <a:cxnSpLocks/>
          </p:cNvCxnSpPr>
          <p:nvPr/>
        </p:nvCxnSpPr>
        <p:spPr>
          <a:xfrm>
            <a:off x="5844120" y="2776567"/>
            <a:ext cx="4339117" cy="15316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F20D969-CBE5-570D-8B73-F4EB678C6252}"/>
              </a:ext>
            </a:extLst>
          </p:cNvPr>
          <p:cNvCxnSpPr>
            <a:cxnSpLocks/>
          </p:cNvCxnSpPr>
          <p:nvPr/>
        </p:nvCxnSpPr>
        <p:spPr>
          <a:xfrm flipV="1">
            <a:off x="5844120" y="2293804"/>
            <a:ext cx="4016306" cy="4771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47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E4B9F-902E-8D10-2FB8-B62E751AD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920"/>
            <a:ext cx="10515600" cy="6096043"/>
          </a:xfrm>
        </p:spPr>
        <p:txBody>
          <a:bodyPr/>
          <a:lstStyle/>
          <a:p>
            <a:pPr marL="285750" indent="-285750"/>
            <a:r>
              <a:rPr lang="en-US" sz="3200" dirty="0">
                <a:solidFill/>
                <a:latin typeface="DM Sans 14pt Light"/>
              </a:rPr>
              <a:t>250M records, 200 GB of data</a:t>
            </a:r>
          </a:p>
          <a:p>
            <a:pPr marL="285750" indent="-285750"/>
            <a:r>
              <a:rPr lang="en-US" sz="3200" dirty="0">
                <a:solidFill/>
                <a:latin typeface="DM Sans 14pt Light"/>
              </a:rPr>
              <a:t>Spark</a:t>
            </a:r>
          </a:p>
          <a:p>
            <a:pPr marL="742950" lvl="1" indent="-285750"/>
            <a:r>
              <a:rPr lang="en-US" sz="2800" dirty="0">
                <a:solidFill/>
                <a:latin typeface="DM Sans 14pt Light"/>
              </a:rPr>
              <a:t>60 machines</a:t>
            </a:r>
          </a:p>
          <a:p>
            <a:pPr marL="742950" lvl="1" indent="-285750"/>
            <a:r>
              <a:rPr lang="en-US" sz="2800" dirty="0">
                <a:solidFill/>
                <a:latin typeface="DM Sans 14pt Light"/>
              </a:rPr>
              <a:t>20 minutes refresh time</a:t>
            </a:r>
          </a:p>
          <a:p>
            <a:pPr marL="285750" indent="-285750"/>
            <a:r>
              <a:rPr lang="en-US" sz="3200" dirty="0">
                <a:solidFill/>
                <a:latin typeface="DM Sans 14pt Light"/>
              </a:rPr>
              <a:t>Feldera</a:t>
            </a:r>
          </a:p>
          <a:p>
            <a:pPr marL="742950" lvl="1" indent="-285750"/>
            <a:r>
              <a:rPr lang="en-US" sz="2800" dirty="0">
                <a:solidFill/>
                <a:latin typeface="DM Sans 14pt Light"/>
              </a:rPr>
              <a:t>1 machine, using 15GB RAM </a:t>
            </a:r>
          </a:p>
          <a:p>
            <a:pPr marL="742950" lvl="1" indent="-285750"/>
            <a:r>
              <a:rPr lang="en-US" sz="3200" dirty="0">
                <a:solidFill/>
                <a:latin typeface="DM Sans 14pt Light"/>
              </a:rPr>
              <a:t>200 milliseconds mean update latency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EE799-C906-F969-2EE1-CF6DFF71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5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8C5033A-EAE7-8F53-2339-7F875604A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1" y="3527560"/>
            <a:ext cx="12104338" cy="32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181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4DEB2-646A-ECBF-D844-772ABB03E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Z-set Addition is very nice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0846F2-14B1-E1F1-1EEC-CFA3EBD0C9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1426"/>
                <a:ext cx="10515600" cy="523460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Generalizes database multiset union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Commutative</a:t>
                </a:r>
              </a:p>
              <a:p>
                <a:r>
                  <a:rPr lang="en-US" dirty="0"/>
                  <a:t>Associative</a:t>
                </a:r>
              </a:p>
              <a:p>
                <a:r>
                  <a:rPr lang="en-US" dirty="0"/>
                  <a:t>There is a zero = Z-set with no rows</a:t>
                </a:r>
              </a:p>
              <a:p>
                <a:endParaRPr lang="en-US" dirty="0"/>
              </a:p>
              <a:p>
                <a:r>
                  <a:rPr lang="en-US" dirty="0"/>
                  <a:t>Commutative group</a:t>
                </a:r>
              </a:p>
              <a:p>
                <a:endParaRPr lang="en-US" dirty="0"/>
              </a:p>
              <a:p>
                <a:r>
                  <a:rPr lang="en-US" dirty="0"/>
                  <a:t>Great for concurrency</a:t>
                </a:r>
              </a:p>
              <a:p>
                <a:r>
                  <a:rPr lang="en-US" dirty="0"/>
                  <a:t>(Contrast with tombstones)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0846F2-14B1-E1F1-1EEC-CFA3EBD0C9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1426"/>
                <a:ext cx="10515600" cy="5234609"/>
              </a:xfrm>
              <a:blipFill>
                <a:blip r:embed="rId2"/>
                <a:stretch>
                  <a:fillRect l="-1043" t="-1979" b="-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31AD1-0433-8218-5D7D-36665802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50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73F0D3E-6838-8CDE-DF47-F5C38C59EEC1}"/>
              </a:ext>
            </a:extLst>
          </p:cNvPr>
          <p:cNvCxnSpPr/>
          <p:nvPr/>
        </p:nvCxnSpPr>
        <p:spPr>
          <a:xfrm>
            <a:off x="936487" y="4342296"/>
            <a:ext cx="5875130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 close up of a diamond&#10;&#10;Description automatically generated">
            <a:extLst>
              <a:ext uri="{FF2B5EF4-FFF2-40B4-BE49-F238E27FC236}">
                <a16:creationId xmlns:a16="http://schemas.microsoft.com/office/drawing/2014/main" id="{C087E8FB-D75E-B295-C389-F7C0AA250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810" y="2521889"/>
            <a:ext cx="4883652" cy="275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859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diagram of a data storage&#10;&#10;AI-generated content may be incorrect.">
            <a:extLst>
              <a:ext uri="{FF2B5EF4-FFF2-40B4-BE49-F238E27FC236}">
                <a16:creationId xmlns:a16="http://schemas.microsoft.com/office/drawing/2014/main" id="{FFF33461-FE87-0186-0F8C-CB5CB7300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086" y="-1"/>
            <a:ext cx="7226913" cy="681329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6206AC-45A4-B3A5-1A2F-E561CD036D67}"/>
              </a:ext>
            </a:extLst>
          </p:cNvPr>
          <p:cNvSpPr txBox="1"/>
          <p:nvPr/>
        </p:nvSpPr>
        <p:spPr>
          <a:xfrm>
            <a:off x="7045739" y="6550223"/>
            <a:ext cx="51462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https://delta.io/blog/2023-04-19-faster-aggregations-metadata/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21F851-5FA8-BA83-8154-F3B6607C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51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EA5709-037E-ED4B-02F4-F627E8A2DE91}"/>
              </a:ext>
            </a:extLst>
          </p:cNvPr>
          <p:cNvSpPr txBox="1"/>
          <p:nvPr/>
        </p:nvSpPr>
        <p:spPr>
          <a:xfrm>
            <a:off x="273878" y="2367722"/>
            <a:ext cx="1240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Data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C653BD5-1497-B3BD-2287-311981714A50}"/>
              </a:ext>
            </a:extLst>
          </p:cNvPr>
          <p:cNvSpPr/>
          <p:nvPr/>
        </p:nvSpPr>
        <p:spPr>
          <a:xfrm>
            <a:off x="1514346" y="2544417"/>
            <a:ext cx="671443" cy="4196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CB96FD-4E79-CA72-AD8B-647B18982C16}"/>
              </a:ext>
            </a:extLst>
          </p:cNvPr>
          <p:cNvSpPr txBox="1"/>
          <p:nvPr/>
        </p:nvSpPr>
        <p:spPr>
          <a:xfrm>
            <a:off x="9891296" y="2367722"/>
            <a:ext cx="2141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Changes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D4A8AA3-538F-79FA-B9F8-52E5ECBE673F}"/>
              </a:ext>
            </a:extLst>
          </p:cNvPr>
          <p:cNvSpPr/>
          <p:nvPr/>
        </p:nvSpPr>
        <p:spPr>
          <a:xfrm rot="10800000">
            <a:off x="9160013" y="2544417"/>
            <a:ext cx="671443" cy="4196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434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F85D4-A775-D722-E0AE-27C88AA96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CA8E-E01D-DF26-277D-5B852FAF2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Data lakes should use Z-sets!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16FCB-E7DA-E92C-BDFD-FD81D0ED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52</a:t>
            </a:fld>
            <a:endParaRPr lang="en-US"/>
          </a:p>
        </p:txBody>
      </p:sp>
      <p:pic>
        <p:nvPicPr>
          <p:cNvPr id="5" name="Content Placeholder 4" descr="A diagram of a diagram of a data storage&#10;&#10;AI-generated content may be incorrect.">
            <a:extLst>
              <a:ext uri="{FF2B5EF4-FFF2-40B4-BE49-F238E27FC236}">
                <a16:creationId xmlns:a16="http://schemas.microsoft.com/office/drawing/2014/main" id="{570C85C7-64D0-DED7-C5C6-0264F0880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31705"/>
            <a:ext cx="3501308" cy="330091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B70BBE-2E5A-8FAD-7321-1E781677AC17}"/>
              </a:ext>
            </a:extLst>
          </p:cNvPr>
          <p:cNvSpPr txBox="1"/>
          <p:nvPr/>
        </p:nvSpPr>
        <p:spPr>
          <a:xfrm>
            <a:off x="2026833" y="5771575"/>
            <a:ext cx="1209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Today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80C13C-AE7B-DCB9-C1D6-DF420B54F723}"/>
              </a:ext>
            </a:extLst>
          </p:cNvPr>
          <p:cNvSpPr txBox="1"/>
          <p:nvPr/>
        </p:nvSpPr>
        <p:spPr>
          <a:xfrm>
            <a:off x="7990312" y="5896895"/>
            <a:ext cx="1939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Tomorrow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B3A9785-B93B-A9DD-7C04-AB893078A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274" y="2327965"/>
            <a:ext cx="4853607" cy="32357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FE42F1-47FB-A789-94B9-B91F2DF52DEC}"/>
              </a:ext>
            </a:extLst>
          </p:cNvPr>
          <p:cNvSpPr txBox="1"/>
          <p:nvPr/>
        </p:nvSpPr>
        <p:spPr>
          <a:xfrm>
            <a:off x="6296922" y="2944901"/>
            <a:ext cx="1140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Z-sets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36C084-CCDB-BEC9-A6BB-A09EC7C86717}"/>
              </a:ext>
            </a:extLst>
          </p:cNvPr>
          <p:cNvSpPr txBox="1"/>
          <p:nvPr/>
        </p:nvSpPr>
        <p:spPr>
          <a:xfrm>
            <a:off x="9891376" y="2944901"/>
            <a:ext cx="1140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Z-sets</a:t>
            </a:r>
          </a:p>
        </p:txBody>
      </p:sp>
      <p:pic>
        <p:nvPicPr>
          <p:cNvPr id="26" name="Picture 25" descr="A logo of a tile floor&#10;&#10;AI-generated content may be incorrect.">
            <a:extLst>
              <a:ext uri="{FF2B5EF4-FFF2-40B4-BE49-F238E27FC236}">
                <a16:creationId xmlns:a16="http://schemas.microsoft.com/office/drawing/2014/main" id="{793A0E57-EAD5-1542-1B8D-0A9B83B8F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8" t="8726" r="21148" b="10563"/>
          <a:stretch>
            <a:fillRect/>
          </a:stretch>
        </p:blipFill>
        <p:spPr>
          <a:xfrm>
            <a:off x="9891376" y="4205867"/>
            <a:ext cx="507163" cy="55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3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2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03F9ECDF-5EEB-E738-93FE-DF452D9C4616}"/>
              </a:ext>
            </a:extLst>
          </p:cNvPr>
          <p:cNvSpPr/>
          <p:nvPr/>
        </p:nvSpPr>
        <p:spPr>
          <a:xfrm>
            <a:off x="4307080" y="2358639"/>
            <a:ext cx="3882346" cy="4499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3B8EBC-94C3-649B-E503-E46746D9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08" y="1468276"/>
            <a:ext cx="10515600" cy="1034256"/>
          </a:xfrm>
        </p:spPr>
        <p:txBody>
          <a:bodyPr>
            <a:normAutofit/>
          </a:bodyPr>
          <a:lstStyle/>
          <a:p>
            <a:r>
              <a:rPr lang="en-US" sz="5400" dirty="0"/>
              <a:t>Uniform access to data and deltas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27FBE-3237-BE86-95ED-BFF062382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53</a:t>
            </a:fld>
            <a:endParaRPr lang="en-US"/>
          </a:p>
        </p:txBody>
      </p:sp>
      <p:pic>
        <p:nvPicPr>
          <p:cNvPr id="8" name="Picture 7" descr="A blue and black logo&#10;&#10;Description automatically generated">
            <a:extLst>
              <a:ext uri="{FF2B5EF4-FFF2-40B4-BE49-F238E27FC236}">
                <a16:creationId xmlns:a16="http://schemas.microsoft.com/office/drawing/2014/main" id="{5ED515A5-BC9E-DE47-327C-75DF9980F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262" y="232356"/>
            <a:ext cx="2539682" cy="761905"/>
          </a:xfrm>
          <a:prstGeom prst="rect">
            <a:avLst/>
          </a:prstGeom>
        </p:spPr>
      </p:pic>
      <p:pic>
        <p:nvPicPr>
          <p:cNvPr id="12" name="Picture 11" descr="A blue triangle with a wave in the middle&#10;&#10;Description automatically generated">
            <a:extLst>
              <a:ext uri="{FF2B5EF4-FFF2-40B4-BE49-F238E27FC236}">
                <a16:creationId xmlns:a16="http://schemas.microsoft.com/office/drawing/2014/main" id="{08BB82C5-51FB-879E-7CAC-16F05C116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910"/>
          <a:stretch>
            <a:fillRect/>
          </a:stretch>
        </p:blipFill>
        <p:spPr>
          <a:xfrm>
            <a:off x="5054228" y="-71621"/>
            <a:ext cx="2228821" cy="1892861"/>
          </a:xfrm>
          <a:prstGeom prst="rect">
            <a:avLst/>
          </a:prstGeom>
        </p:spPr>
      </p:pic>
      <p:pic>
        <p:nvPicPr>
          <p:cNvPr id="14" name="Picture 13" descr="A logo of a face in a circle with blue text&#10;&#10;Description automatically generated">
            <a:extLst>
              <a:ext uri="{FF2B5EF4-FFF2-40B4-BE49-F238E27FC236}">
                <a16:creationId xmlns:a16="http://schemas.microsoft.com/office/drawing/2014/main" id="{B6E96DEF-0486-30B1-F33C-0C096A9FBE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982" y="104252"/>
            <a:ext cx="1472610" cy="1460637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544C2B0F-31AD-CDE2-C9F6-B67C79A3DFFF}"/>
              </a:ext>
            </a:extLst>
          </p:cNvPr>
          <p:cNvGrpSpPr/>
          <p:nvPr/>
        </p:nvGrpSpPr>
        <p:grpSpPr>
          <a:xfrm>
            <a:off x="92766" y="3162852"/>
            <a:ext cx="4105963" cy="3417869"/>
            <a:chOff x="92766" y="3162852"/>
            <a:chExt cx="4105963" cy="3417869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BB35F79-4508-0705-79A3-E87DE7BC5228}"/>
                </a:ext>
              </a:extLst>
            </p:cNvPr>
            <p:cNvSpPr/>
            <p:nvPr/>
          </p:nvSpPr>
          <p:spPr>
            <a:xfrm>
              <a:off x="265045" y="4160515"/>
              <a:ext cx="750956" cy="94532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8373458-F687-27F9-17E5-276E0219522E}"/>
                </a:ext>
              </a:extLst>
            </p:cNvPr>
            <p:cNvSpPr txBox="1"/>
            <p:nvPr/>
          </p:nvSpPr>
          <p:spPr>
            <a:xfrm>
              <a:off x="1320052" y="5995946"/>
              <a:ext cx="20185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Write path</a:t>
              </a:r>
            </a:p>
          </p:txBody>
        </p:sp>
        <p:pic>
          <p:nvPicPr>
            <p:cNvPr id="20" name="Picture 19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5DD31753-AC13-EEB5-A9D1-5B1BF574C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385151" y="4368643"/>
              <a:ext cx="507163" cy="550634"/>
            </a:xfrm>
            <a:prstGeom prst="rect">
              <a:avLst/>
            </a:prstGeom>
          </p:spPr>
        </p:pic>
        <p:pic>
          <p:nvPicPr>
            <p:cNvPr id="21" name="Picture 20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1BCE0918-DD29-336E-5DBE-7897792C6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1215620" y="4368643"/>
              <a:ext cx="507163" cy="550634"/>
            </a:xfrm>
            <a:prstGeom prst="rect">
              <a:avLst/>
            </a:prstGeom>
          </p:spPr>
        </p:pic>
        <p:pic>
          <p:nvPicPr>
            <p:cNvPr id="22" name="Picture 21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23672B71-7134-A501-F4AA-A00CEB379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2010751" y="4368643"/>
              <a:ext cx="507163" cy="550634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BBEE280-EA73-B964-A14B-56C26A20E5ED}"/>
                </a:ext>
              </a:extLst>
            </p:cNvPr>
            <p:cNvSpPr/>
            <p:nvPr/>
          </p:nvSpPr>
          <p:spPr>
            <a:xfrm>
              <a:off x="1093723" y="3806433"/>
              <a:ext cx="750956" cy="12994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A4F79343-178C-EB01-C648-423B67F3BA11}"/>
                </a:ext>
              </a:extLst>
            </p:cNvPr>
            <p:cNvSpPr/>
            <p:nvPr/>
          </p:nvSpPr>
          <p:spPr>
            <a:xfrm>
              <a:off x="1888854" y="3281454"/>
              <a:ext cx="750956" cy="18243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8369D2F0-AC46-8567-FDEE-D0D62922C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3373517" y="4555203"/>
              <a:ext cx="507163" cy="550634"/>
            </a:xfrm>
            <a:prstGeom prst="rect">
              <a:avLst/>
            </a:prstGeom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5E045A4-D1D7-3DBB-CCAE-A02B2C3B4A8C}"/>
                </a:ext>
              </a:extLst>
            </p:cNvPr>
            <p:cNvSpPr/>
            <p:nvPr/>
          </p:nvSpPr>
          <p:spPr>
            <a:xfrm>
              <a:off x="3251620" y="4160515"/>
              <a:ext cx="750956" cy="94532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7999DA0-85A1-69DD-DDEC-A6B8F28A4DB3}"/>
                    </a:ext>
                  </a:extLst>
                </p:cNvPr>
                <p:cNvSpPr txBox="1"/>
                <p:nvPr/>
              </p:nvSpPr>
              <p:spPr>
                <a:xfrm>
                  <a:off x="3055467" y="5315859"/>
                  <a:ext cx="11432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Append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Δ</m:t>
                      </m:r>
                    </m:oMath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7999DA0-85A1-69DD-DDEC-A6B8F28A4D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5467" y="5315859"/>
                  <a:ext cx="114326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4255" t="-6557" b="-262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0B1BC0A-8332-9E6F-C363-7A883CD9126D}"/>
                </a:ext>
              </a:extLst>
            </p:cNvPr>
            <p:cNvSpPr/>
            <p:nvPr/>
          </p:nvSpPr>
          <p:spPr>
            <a:xfrm>
              <a:off x="92766" y="3162852"/>
              <a:ext cx="2734366" cy="199666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39F3F50-8BF3-73D6-AEC5-F6819BC714A0}"/>
                </a:ext>
              </a:extLst>
            </p:cNvPr>
            <p:cNvSpPr txBox="1"/>
            <p:nvPr/>
          </p:nvSpPr>
          <p:spPr>
            <a:xfrm>
              <a:off x="828231" y="5315859"/>
              <a:ext cx="14451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Existing data</a:t>
              </a:r>
              <a:endParaRPr lang="en-US" b="0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BE2FB61-02E6-4242-EE5E-C6FB5EA4BC05}"/>
              </a:ext>
            </a:extLst>
          </p:cNvPr>
          <p:cNvGrpSpPr/>
          <p:nvPr/>
        </p:nvGrpSpPr>
        <p:grpSpPr>
          <a:xfrm>
            <a:off x="4541079" y="2976547"/>
            <a:ext cx="3379721" cy="3576546"/>
            <a:chOff x="4541079" y="2976547"/>
            <a:chExt cx="3379721" cy="357654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0467896-58A1-8F44-021A-556CFA050A16}"/>
                </a:ext>
              </a:extLst>
            </p:cNvPr>
            <p:cNvSpPr/>
            <p:nvPr/>
          </p:nvSpPr>
          <p:spPr>
            <a:xfrm>
              <a:off x="5369757" y="3501526"/>
              <a:ext cx="750956" cy="129940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8E6B889C-5166-A0BE-D37E-13C4C1C89B2E}"/>
                </a:ext>
              </a:extLst>
            </p:cNvPr>
            <p:cNvSpPr/>
            <p:nvPr/>
          </p:nvSpPr>
          <p:spPr>
            <a:xfrm>
              <a:off x="7169844" y="3855608"/>
              <a:ext cx="750956" cy="94532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2E0FFCB4-2A42-A380-EC69-681FC4B1830F}"/>
                </a:ext>
              </a:extLst>
            </p:cNvPr>
            <p:cNvSpPr/>
            <p:nvPr/>
          </p:nvSpPr>
          <p:spPr>
            <a:xfrm>
              <a:off x="6164888" y="2976547"/>
              <a:ext cx="750956" cy="182438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FB2765E-4EE7-DEEE-AC35-A646627C133D}"/>
                </a:ext>
              </a:extLst>
            </p:cNvPr>
            <p:cNvSpPr txBox="1"/>
            <p:nvPr/>
          </p:nvSpPr>
          <p:spPr>
            <a:xfrm>
              <a:off x="5663494" y="5968318"/>
              <a:ext cx="19860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Read path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30AE34D-9CEF-30BF-0814-C331F59D5C16}"/>
                </a:ext>
              </a:extLst>
            </p:cNvPr>
            <p:cNvSpPr/>
            <p:nvPr/>
          </p:nvSpPr>
          <p:spPr>
            <a:xfrm>
              <a:off x="4541079" y="3855608"/>
              <a:ext cx="750956" cy="945322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3" name="Picture 32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9661FAEA-0676-E466-4480-3ACB3A660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4661185" y="4063736"/>
              <a:ext cx="507163" cy="550634"/>
            </a:xfrm>
            <a:prstGeom prst="rect">
              <a:avLst/>
            </a:prstGeom>
          </p:spPr>
        </p:pic>
        <p:pic>
          <p:nvPicPr>
            <p:cNvPr id="34" name="Picture 33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2DCBEFE1-C40F-901E-B469-CFCDEC57E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5491654" y="4063736"/>
              <a:ext cx="507163" cy="550634"/>
            </a:xfrm>
            <a:prstGeom prst="rect">
              <a:avLst/>
            </a:prstGeom>
          </p:spPr>
        </p:pic>
        <p:pic>
          <p:nvPicPr>
            <p:cNvPr id="35" name="Picture 34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EA24E98B-52E6-296E-F3FF-78F7286CA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6286785" y="4063736"/>
              <a:ext cx="507163" cy="550634"/>
            </a:xfrm>
            <a:prstGeom prst="rect">
              <a:avLst/>
            </a:prstGeom>
          </p:spPr>
        </p:pic>
        <p:pic>
          <p:nvPicPr>
            <p:cNvPr id="38" name="Picture 37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853354DF-5252-3A31-3638-7941A04A2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7291741" y="4194747"/>
              <a:ext cx="507163" cy="550634"/>
            </a:xfrm>
            <a:prstGeom prst="rect">
              <a:avLst/>
            </a:prstGeom>
          </p:spPr>
        </p:pic>
        <p:sp>
          <p:nvSpPr>
            <p:cNvPr id="40" name="Arrow: Down 39">
              <a:extLst>
                <a:ext uri="{FF2B5EF4-FFF2-40B4-BE49-F238E27FC236}">
                  <a16:creationId xmlns:a16="http://schemas.microsoft.com/office/drawing/2014/main" id="{7E6A5605-7319-BC4B-A3E4-DA82C89FDBF9}"/>
                </a:ext>
              </a:extLst>
            </p:cNvPr>
            <p:cNvSpPr/>
            <p:nvPr/>
          </p:nvSpPr>
          <p:spPr>
            <a:xfrm>
              <a:off x="4775200" y="4854606"/>
              <a:ext cx="362226" cy="322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row: Down 40">
              <a:extLst>
                <a:ext uri="{FF2B5EF4-FFF2-40B4-BE49-F238E27FC236}">
                  <a16:creationId xmlns:a16="http://schemas.microsoft.com/office/drawing/2014/main" id="{31536EDE-F113-4AA4-48D1-9B933ED25F47}"/>
                </a:ext>
              </a:extLst>
            </p:cNvPr>
            <p:cNvSpPr/>
            <p:nvPr/>
          </p:nvSpPr>
          <p:spPr>
            <a:xfrm>
              <a:off x="5596085" y="4854606"/>
              <a:ext cx="362226" cy="322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row: Down 41">
              <a:extLst>
                <a:ext uri="{FF2B5EF4-FFF2-40B4-BE49-F238E27FC236}">
                  <a16:creationId xmlns:a16="http://schemas.microsoft.com/office/drawing/2014/main" id="{AD713918-007A-4930-333D-882785A8425A}"/>
                </a:ext>
              </a:extLst>
            </p:cNvPr>
            <p:cNvSpPr/>
            <p:nvPr/>
          </p:nvSpPr>
          <p:spPr>
            <a:xfrm>
              <a:off x="6359253" y="4854606"/>
              <a:ext cx="362226" cy="322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659944A4-B13C-7DBD-E272-1D980AC7BBAB}"/>
                </a:ext>
              </a:extLst>
            </p:cNvPr>
            <p:cNvSpPr/>
            <p:nvPr/>
          </p:nvSpPr>
          <p:spPr>
            <a:xfrm>
              <a:off x="7364209" y="4854606"/>
              <a:ext cx="362226" cy="322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Top Corners Snipped 44">
              <a:extLst>
                <a:ext uri="{FF2B5EF4-FFF2-40B4-BE49-F238E27FC236}">
                  <a16:creationId xmlns:a16="http://schemas.microsoft.com/office/drawing/2014/main" id="{637D6640-4108-99CB-FD35-1958E344F865}"/>
                </a:ext>
              </a:extLst>
            </p:cNvPr>
            <p:cNvSpPr/>
            <p:nvPr/>
          </p:nvSpPr>
          <p:spPr>
            <a:xfrm flipV="1">
              <a:off x="4795495" y="5221446"/>
              <a:ext cx="2854056" cy="409482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row: Down 45">
              <a:extLst>
                <a:ext uri="{FF2B5EF4-FFF2-40B4-BE49-F238E27FC236}">
                  <a16:creationId xmlns:a16="http://schemas.microsoft.com/office/drawing/2014/main" id="{C172717F-6697-A6EC-D967-EFFED4B60F8A}"/>
                </a:ext>
              </a:extLst>
            </p:cNvPr>
            <p:cNvSpPr/>
            <p:nvPr/>
          </p:nvSpPr>
          <p:spPr>
            <a:xfrm>
              <a:off x="6116713" y="5638388"/>
              <a:ext cx="362226" cy="322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E9FB8FA-85E7-D572-C85D-F05D153E5690}"/>
              </a:ext>
            </a:extLst>
          </p:cNvPr>
          <p:cNvGrpSpPr/>
          <p:nvPr/>
        </p:nvGrpSpPr>
        <p:grpSpPr>
          <a:xfrm>
            <a:off x="8289042" y="2920092"/>
            <a:ext cx="3909810" cy="3604035"/>
            <a:chOff x="8282190" y="2894964"/>
            <a:chExt cx="3909810" cy="360403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C009F5A-ADC9-6B46-DA54-73AF1D07E5F4}"/>
                </a:ext>
              </a:extLst>
            </p:cNvPr>
            <p:cNvSpPr txBox="1"/>
            <p:nvPr/>
          </p:nvSpPr>
          <p:spPr>
            <a:xfrm>
              <a:off x="9419339" y="5914224"/>
              <a:ext cx="239039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Compaction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FF90DFB1-8F2A-A20D-B287-C1A6EA85195A}"/>
                </a:ext>
              </a:extLst>
            </p:cNvPr>
            <p:cNvSpPr/>
            <p:nvPr/>
          </p:nvSpPr>
          <p:spPr>
            <a:xfrm>
              <a:off x="8454469" y="4503920"/>
              <a:ext cx="750956" cy="94532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9D63D119-6D8A-EE4E-4FA1-8529D208C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8574575" y="4712048"/>
              <a:ext cx="507163" cy="550634"/>
            </a:xfrm>
            <a:prstGeom prst="rect">
              <a:avLst/>
            </a:prstGeom>
          </p:spPr>
        </p:pic>
        <p:pic>
          <p:nvPicPr>
            <p:cNvPr id="52" name="Picture 51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A41CC1BB-FBD5-F59A-5B52-59A60DF7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9405044" y="4712048"/>
              <a:ext cx="507163" cy="550634"/>
            </a:xfrm>
            <a:prstGeom prst="rect">
              <a:avLst/>
            </a:prstGeom>
          </p:spPr>
        </p:pic>
        <p:pic>
          <p:nvPicPr>
            <p:cNvPr id="53" name="Picture 52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F91ABB7D-1A04-F2F8-2A63-36F36DD30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10200175" y="4712048"/>
              <a:ext cx="507163" cy="550634"/>
            </a:xfrm>
            <a:prstGeom prst="rect">
              <a:avLst/>
            </a:prstGeom>
          </p:spPr>
        </p:pic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77E94011-475C-3C79-6508-3F4E06F7EB46}"/>
                </a:ext>
              </a:extLst>
            </p:cNvPr>
            <p:cNvSpPr/>
            <p:nvPr/>
          </p:nvSpPr>
          <p:spPr>
            <a:xfrm>
              <a:off x="9283147" y="4149838"/>
              <a:ext cx="750956" cy="12994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870AA62-8201-E647-55FC-3E4D131A1D82}"/>
                </a:ext>
              </a:extLst>
            </p:cNvPr>
            <p:cNvSpPr/>
            <p:nvPr/>
          </p:nvSpPr>
          <p:spPr>
            <a:xfrm>
              <a:off x="10078278" y="3624859"/>
              <a:ext cx="750956" cy="18243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6" name="Picture 55" descr="A logo of a tile floor&#10;&#10;AI-generated content may be incorrect.">
              <a:extLst>
                <a:ext uri="{FF2B5EF4-FFF2-40B4-BE49-F238E27FC236}">
                  <a16:creationId xmlns:a16="http://schemas.microsoft.com/office/drawing/2014/main" id="{587BEE75-6165-01A3-2B4B-88A9484C1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8" t="8726" r="21148" b="10563"/>
            <a:stretch>
              <a:fillRect/>
            </a:stretch>
          </p:blipFill>
          <p:spPr>
            <a:xfrm>
              <a:off x="11562941" y="4855878"/>
              <a:ext cx="507163" cy="550634"/>
            </a:xfrm>
            <a:prstGeom prst="rect">
              <a:avLst/>
            </a:prstGeom>
          </p:spPr>
        </p:pic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AB7A8067-6009-5512-F695-77EF1A121FDB}"/>
                </a:ext>
              </a:extLst>
            </p:cNvPr>
            <p:cNvSpPr/>
            <p:nvPr/>
          </p:nvSpPr>
          <p:spPr>
            <a:xfrm>
              <a:off x="11441044" y="4503920"/>
              <a:ext cx="750956" cy="94532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AD98022-319E-50B3-AA56-A8FBE70C5EE2}"/>
                </a:ext>
              </a:extLst>
            </p:cNvPr>
            <p:cNvSpPr/>
            <p:nvPr/>
          </p:nvSpPr>
          <p:spPr>
            <a:xfrm>
              <a:off x="8282190" y="3506257"/>
              <a:ext cx="2734366" cy="199666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Arrow: U-Turn 58">
              <a:extLst>
                <a:ext uri="{FF2B5EF4-FFF2-40B4-BE49-F238E27FC236}">
                  <a16:creationId xmlns:a16="http://schemas.microsoft.com/office/drawing/2014/main" id="{E9F88D97-4275-8573-BBB7-9495D63AD69F}"/>
                </a:ext>
              </a:extLst>
            </p:cNvPr>
            <p:cNvSpPr/>
            <p:nvPr/>
          </p:nvSpPr>
          <p:spPr>
            <a:xfrm flipH="1">
              <a:off x="9159185" y="2894964"/>
              <a:ext cx="2734366" cy="1607062"/>
            </a:xfrm>
            <a:prstGeom prst="uturnArrow">
              <a:avLst>
                <a:gd name="adj1" fmla="val 11283"/>
                <a:gd name="adj2" fmla="val 12710"/>
                <a:gd name="adj3" fmla="val 13717"/>
                <a:gd name="adj4" fmla="val 24779"/>
                <a:gd name="adj5" fmla="val 3702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323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Icon, funnel chart&#10;&#10;Description automatically generated">
            <a:extLst>
              <a:ext uri="{FF2B5EF4-FFF2-40B4-BE49-F238E27FC236}">
                <a16:creationId xmlns:a16="http://schemas.microsoft.com/office/drawing/2014/main" id="{D5675EE2-A6FE-B1C4-7332-423F16C0A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23185" y="2341248"/>
            <a:ext cx="462190" cy="462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D1AF21-92A2-7FD9-F984-666D13BCEE13}"/>
              </a:ext>
            </a:extLst>
          </p:cNvPr>
          <p:cNvSpPr/>
          <p:nvPr/>
        </p:nvSpPr>
        <p:spPr>
          <a:xfrm>
            <a:off x="5364659" y="2098533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streaming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engine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904765-F7F6-BDF8-8856-5CA174407186}"/>
              </a:ext>
            </a:extLst>
          </p:cNvPr>
          <p:cNvSpPr txBox="1"/>
          <p:nvPr/>
        </p:nvSpPr>
        <p:spPr>
          <a:xfrm rot="17195010">
            <a:off x="4802482" y="1720237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C1AE74-1E0F-D986-1534-6F56E1243463}"/>
              </a:ext>
            </a:extLst>
          </p:cNvPr>
          <p:cNvSpPr txBox="1"/>
          <p:nvPr/>
        </p:nvSpPr>
        <p:spPr>
          <a:xfrm rot="17195010">
            <a:off x="7296201" y="1720237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35E030-21D5-1AC9-77A0-32D2F801EE9B}"/>
              </a:ext>
            </a:extLst>
          </p:cNvPr>
          <p:cNvSpPr/>
          <p:nvPr/>
        </p:nvSpPr>
        <p:spPr>
          <a:xfrm>
            <a:off x="7864177" y="2106825"/>
            <a:ext cx="1392821" cy="873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91031FF-1E6D-97B2-4121-3C8254CE1888}"/>
              </a:ext>
            </a:extLst>
          </p:cNvPr>
          <p:cNvSpPr/>
          <p:nvPr/>
        </p:nvSpPr>
        <p:spPr>
          <a:xfrm>
            <a:off x="3552364" y="2106825"/>
            <a:ext cx="1392821" cy="873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97BA66-8BB7-C457-072C-99DCF10411B0}"/>
              </a:ext>
            </a:extLst>
          </p:cNvPr>
          <p:cNvSpPr txBox="1"/>
          <p:nvPr/>
        </p:nvSpPr>
        <p:spPr>
          <a:xfrm>
            <a:off x="3617968" y="2211843"/>
            <a:ext cx="1180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input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D0AD9DCC-7E2B-D4CE-D335-7E7B3B42A954}"/>
              </a:ext>
            </a:extLst>
          </p:cNvPr>
          <p:cNvSpPr/>
          <p:nvPr/>
        </p:nvSpPr>
        <p:spPr>
          <a:xfrm>
            <a:off x="4944866" y="2293149"/>
            <a:ext cx="405920" cy="50087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6478E2C4-AF48-9988-B78D-7A96C96F7F83}"/>
              </a:ext>
            </a:extLst>
          </p:cNvPr>
          <p:cNvSpPr/>
          <p:nvPr/>
        </p:nvSpPr>
        <p:spPr>
          <a:xfrm>
            <a:off x="7434015" y="2293149"/>
            <a:ext cx="405920" cy="50087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56B73B55-38FC-CA96-5F95-25F4EE390E14}"/>
              </a:ext>
            </a:extLst>
          </p:cNvPr>
          <p:cNvSpPr/>
          <p:nvPr/>
        </p:nvSpPr>
        <p:spPr>
          <a:xfrm>
            <a:off x="2958792" y="2301218"/>
            <a:ext cx="574181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37720057-387C-A1EA-B520-DB4C1A390291}"/>
              </a:ext>
            </a:extLst>
          </p:cNvPr>
          <p:cNvSpPr/>
          <p:nvPr/>
        </p:nvSpPr>
        <p:spPr>
          <a:xfrm>
            <a:off x="9270234" y="2280788"/>
            <a:ext cx="550612" cy="5008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D24321C-7E2B-1567-9144-1F561D06068D}"/>
              </a:ext>
            </a:extLst>
          </p:cNvPr>
          <p:cNvSpPr/>
          <p:nvPr/>
        </p:nvSpPr>
        <p:spPr>
          <a:xfrm>
            <a:off x="2099162" y="2208058"/>
            <a:ext cx="870924" cy="65011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F1B5A42-0E2F-600C-0926-C43FDAAA245D}"/>
              </a:ext>
            </a:extLst>
          </p:cNvPr>
          <p:cNvSpPr/>
          <p:nvPr/>
        </p:nvSpPr>
        <p:spPr>
          <a:xfrm>
            <a:off x="9839760" y="2208058"/>
            <a:ext cx="799534" cy="64633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sink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D8B385E-8BE3-67FF-AD67-69E8A80D7410}"/>
              </a:ext>
            </a:extLst>
          </p:cNvPr>
          <p:cNvSpPr/>
          <p:nvPr/>
        </p:nvSpPr>
        <p:spPr>
          <a:xfrm>
            <a:off x="3132837" y="1363054"/>
            <a:ext cx="6353421" cy="1985329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D12ADE-4D1F-BB8E-BAE1-1D7034D60E25}"/>
              </a:ext>
            </a:extLst>
          </p:cNvPr>
          <p:cNvSpPr txBox="1"/>
          <p:nvPr/>
        </p:nvSpPr>
        <p:spPr>
          <a:xfrm>
            <a:off x="7938179" y="2217221"/>
            <a:ext cx="1180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output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adapter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39ED00-F250-A42C-47D7-45B58BEEBCC0}"/>
              </a:ext>
            </a:extLst>
          </p:cNvPr>
          <p:cNvSpPr txBox="1"/>
          <p:nvPr/>
        </p:nvSpPr>
        <p:spPr>
          <a:xfrm rot="17195010">
            <a:off x="3025020" y="1809485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44026B7-4FFF-17E1-8A10-243FC9F0E2A9}"/>
              </a:ext>
            </a:extLst>
          </p:cNvPr>
          <p:cNvSpPr txBox="1"/>
          <p:nvPr/>
        </p:nvSpPr>
        <p:spPr>
          <a:xfrm rot="17195010">
            <a:off x="9382906" y="1809485"/>
            <a:ext cx="614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data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DDF38-BE00-17A2-D978-8D7760A91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Composable data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7DC9C8-EB4D-4F08-7DDF-1910076DF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54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C1AC82-EADB-BD61-740C-28854A3672B2}"/>
              </a:ext>
            </a:extLst>
          </p:cNvPr>
          <p:cNvSpPr txBox="1"/>
          <p:nvPr/>
        </p:nvSpPr>
        <p:spPr>
          <a:xfrm>
            <a:off x="401233" y="2166442"/>
            <a:ext cx="1326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Today: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E4DBEE-052D-256D-AC98-475484CCDCF9}"/>
              </a:ext>
            </a:extLst>
          </p:cNvPr>
          <p:cNvSpPr txBox="1"/>
          <p:nvPr/>
        </p:nvSpPr>
        <p:spPr>
          <a:xfrm>
            <a:off x="401233" y="4953815"/>
            <a:ext cx="2056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Tomorrow: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6442CB-0DEA-336C-3303-9CE1C3FED9C8}"/>
              </a:ext>
            </a:extLst>
          </p:cNvPr>
          <p:cNvSpPr/>
          <p:nvPr/>
        </p:nvSpPr>
        <p:spPr>
          <a:xfrm>
            <a:off x="6323234" y="4762220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streaming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engine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135A20-6BD2-AEFE-E2AC-A7DDC5FFB5ED}"/>
              </a:ext>
            </a:extLst>
          </p:cNvPr>
          <p:cNvSpPr txBox="1"/>
          <p:nvPr/>
        </p:nvSpPr>
        <p:spPr>
          <a:xfrm rot="17195010">
            <a:off x="5761057" y="4383924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EF89A-EAA0-172D-45F1-5E2FF8FAAE91}"/>
              </a:ext>
            </a:extLst>
          </p:cNvPr>
          <p:cNvSpPr txBox="1"/>
          <p:nvPr/>
        </p:nvSpPr>
        <p:spPr>
          <a:xfrm rot="17195010">
            <a:off x="8254776" y="4383924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8AC3E0C-9BA4-EC5B-641C-104070227A6D}"/>
              </a:ext>
            </a:extLst>
          </p:cNvPr>
          <p:cNvSpPr/>
          <p:nvPr/>
        </p:nvSpPr>
        <p:spPr>
          <a:xfrm>
            <a:off x="5903441" y="4956836"/>
            <a:ext cx="405920" cy="50087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1C91410-9369-22E4-65A0-C92E84EBA421}"/>
              </a:ext>
            </a:extLst>
          </p:cNvPr>
          <p:cNvSpPr/>
          <p:nvPr/>
        </p:nvSpPr>
        <p:spPr>
          <a:xfrm>
            <a:off x="8392590" y="4956836"/>
            <a:ext cx="405920" cy="50087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0C2714-FE60-59DF-29D6-FF5CE79A3824}"/>
              </a:ext>
            </a:extLst>
          </p:cNvPr>
          <p:cNvSpPr/>
          <p:nvPr/>
        </p:nvSpPr>
        <p:spPr>
          <a:xfrm>
            <a:off x="8822752" y="4762220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streaming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engine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79A8-D69C-B9FA-9332-3C1AADB5F47E}"/>
              </a:ext>
            </a:extLst>
          </p:cNvPr>
          <p:cNvSpPr/>
          <p:nvPr/>
        </p:nvSpPr>
        <p:spPr>
          <a:xfrm>
            <a:off x="3849582" y="4762220"/>
            <a:ext cx="2057701" cy="873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streaming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engine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66286C-37EB-1ABA-56DE-B7BB4FD80824}"/>
              </a:ext>
            </a:extLst>
          </p:cNvPr>
          <p:cNvSpPr txBox="1"/>
          <p:nvPr/>
        </p:nvSpPr>
        <p:spPr>
          <a:xfrm rot="17195010">
            <a:off x="10738069" y="4383924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68A77E6-60C2-581D-6C3C-9323DACBF4E2}"/>
              </a:ext>
            </a:extLst>
          </p:cNvPr>
          <p:cNvSpPr/>
          <p:nvPr/>
        </p:nvSpPr>
        <p:spPr>
          <a:xfrm>
            <a:off x="10880453" y="4956836"/>
            <a:ext cx="405920" cy="50087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350614-5A3E-21E4-ECAB-D7840270134A}"/>
              </a:ext>
            </a:extLst>
          </p:cNvPr>
          <p:cNvSpPr txBox="1"/>
          <p:nvPr/>
        </p:nvSpPr>
        <p:spPr>
          <a:xfrm rot="17195010">
            <a:off x="3283531" y="4383924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Z-sets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9BE189F-07B7-9677-DBDB-65C83440C054}"/>
              </a:ext>
            </a:extLst>
          </p:cNvPr>
          <p:cNvSpPr/>
          <p:nvPr/>
        </p:nvSpPr>
        <p:spPr>
          <a:xfrm>
            <a:off x="3425915" y="4956836"/>
            <a:ext cx="405920" cy="50087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560301-ED11-1BD8-F9F6-C77104F20F9D}"/>
              </a:ext>
            </a:extLst>
          </p:cNvPr>
          <p:cNvSpPr txBox="1"/>
          <p:nvPr/>
        </p:nvSpPr>
        <p:spPr>
          <a:xfrm>
            <a:off x="2279374" y="3375544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SQL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4FDF9-BAE6-4DA4-8183-2E227D222D4B}"/>
              </a:ext>
            </a:extLst>
          </p:cNvPr>
          <p:cNvSpPr txBox="1"/>
          <p:nvPr/>
        </p:nvSpPr>
        <p:spPr>
          <a:xfrm>
            <a:off x="3949653" y="3375544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CDC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93537E-2F09-282B-AF7B-1806B1CFCAD8}"/>
              </a:ext>
            </a:extLst>
          </p:cNvPr>
          <p:cNvSpPr txBox="1"/>
          <p:nvPr/>
        </p:nvSpPr>
        <p:spPr>
          <a:xfrm>
            <a:off x="6074252" y="337554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Flink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6F282E-F054-C698-5E9A-8B699CF89BBC}"/>
              </a:ext>
            </a:extLst>
          </p:cNvPr>
          <p:cNvSpPr txBox="1"/>
          <p:nvPr/>
        </p:nvSpPr>
        <p:spPr>
          <a:xfrm>
            <a:off x="8265972" y="3375544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9212B9-4535-DABF-2F35-D582F2D77900}"/>
              </a:ext>
            </a:extLst>
          </p:cNvPr>
          <p:cNvSpPr txBox="1"/>
          <p:nvPr/>
        </p:nvSpPr>
        <p:spPr>
          <a:xfrm>
            <a:off x="9760338" y="3387031"/>
            <a:ext cx="1120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lake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88C588-A0B3-5668-82AF-85A7FF349105}"/>
              </a:ext>
            </a:extLst>
          </p:cNvPr>
          <p:cNvSpPr txBox="1"/>
          <p:nvPr/>
        </p:nvSpPr>
        <p:spPr>
          <a:xfrm>
            <a:off x="574260" y="3375544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</a:t>
            </a:r>
          </a:p>
        </p:txBody>
      </p:sp>
      <p:pic>
        <p:nvPicPr>
          <p:cNvPr id="32" name="Picture 31" descr="Icon, funnel chart&#10;&#10;Description automatically generated">
            <a:extLst>
              <a:ext uri="{FF2B5EF4-FFF2-40B4-BE49-F238E27FC236}">
                <a16:creationId xmlns:a16="http://schemas.microsoft.com/office/drawing/2014/main" id="{88B7B111-A24C-95DB-9DCF-7936CE16F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58251" y="5123793"/>
            <a:ext cx="462190" cy="462190"/>
          </a:xfrm>
          <a:prstGeom prst="rect">
            <a:avLst/>
          </a:prstGeom>
        </p:spPr>
      </p:pic>
      <p:pic>
        <p:nvPicPr>
          <p:cNvPr id="34" name="Picture 33" descr="Icon, funnel chart&#10;&#10;Description automatically generated">
            <a:extLst>
              <a:ext uri="{FF2B5EF4-FFF2-40B4-BE49-F238E27FC236}">
                <a16:creationId xmlns:a16="http://schemas.microsoft.com/office/drawing/2014/main" id="{A0C058FD-D8F0-F49F-9995-FE0780C50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41074" y="5123793"/>
            <a:ext cx="462190" cy="462190"/>
          </a:xfrm>
          <a:prstGeom prst="rect">
            <a:avLst/>
          </a:prstGeom>
        </p:spPr>
      </p:pic>
      <p:pic>
        <p:nvPicPr>
          <p:cNvPr id="36" name="Picture 35" descr="Icon, funnel chart&#10;&#10;Description automatically generated">
            <a:extLst>
              <a:ext uri="{FF2B5EF4-FFF2-40B4-BE49-F238E27FC236}">
                <a16:creationId xmlns:a16="http://schemas.microsoft.com/office/drawing/2014/main" id="{0FEE6B6A-5CFB-298A-CDFD-DA086184F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320395" y="5123793"/>
            <a:ext cx="462190" cy="46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6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/>
      <p:bldP spid="18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program&#10;&#10;AI-generated content may be incorrect.">
            <a:extLst>
              <a:ext uri="{FF2B5EF4-FFF2-40B4-BE49-F238E27FC236}">
                <a16:creationId xmlns:a16="http://schemas.microsoft.com/office/drawing/2014/main" id="{D661B3C7-39EB-6B18-997A-10E856689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846"/>
            <a:ext cx="12181628" cy="5203687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22350F6-0232-1A0A-0D75-6F9525BD0A88}"/>
              </a:ext>
            </a:extLst>
          </p:cNvPr>
          <p:cNvCxnSpPr>
            <a:cxnSpLocks/>
          </p:cNvCxnSpPr>
          <p:nvPr/>
        </p:nvCxnSpPr>
        <p:spPr>
          <a:xfrm>
            <a:off x="2279374" y="609600"/>
            <a:ext cx="1842052" cy="31672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DC1A95-18CE-72D8-1277-D3B4F07BD3D9}"/>
              </a:ext>
            </a:extLst>
          </p:cNvPr>
          <p:cNvCxnSpPr>
            <a:cxnSpLocks/>
          </p:cNvCxnSpPr>
          <p:nvPr/>
        </p:nvCxnSpPr>
        <p:spPr>
          <a:xfrm flipH="1">
            <a:off x="1387061" y="1550504"/>
            <a:ext cx="212035" cy="18784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5F535F6-3372-656C-0FFD-E79AA046247C}"/>
              </a:ext>
            </a:extLst>
          </p:cNvPr>
          <p:cNvCxnSpPr>
            <a:cxnSpLocks/>
          </p:cNvCxnSpPr>
          <p:nvPr/>
        </p:nvCxnSpPr>
        <p:spPr>
          <a:xfrm>
            <a:off x="1599096" y="1550504"/>
            <a:ext cx="4563165" cy="19436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D0559517-B842-AAFD-492C-8A7F8386F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55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93F66D-B3C5-B0DA-99AF-FA755E81A730}"/>
              </a:ext>
            </a:extLst>
          </p:cNvPr>
          <p:cNvSpPr txBox="1"/>
          <p:nvPr/>
        </p:nvSpPr>
        <p:spPr>
          <a:xfrm>
            <a:off x="977543" y="69186"/>
            <a:ext cx="90897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This box should not exist</a:t>
            </a:r>
          </a:p>
          <a:p>
            <a:r>
              <a:rPr lang="en-US" sz="3200" dirty="0"/>
              <a:t>It should be a service provided by the DB</a:t>
            </a:r>
          </a:p>
          <a:p>
            <a:r>
              <a:rPr lang="en-US" sz="3200" dirty="0"/>
              <a:t>These should use the same format</a:t>
            </a:r>
          </a:p>
        </p:txBody>
      </p:sp>
    </p:spTree>
    <p:extLst>
      <p:ext uri="{BB962C8B-B14F-4D97-AF65-F5344CB8AC3E}">
        <p14:creationId xmlns:p14="http://schemas.microsoft.com/office/powerpoint/2010/main" val="163925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eat and chair in a plane">
            <a:extLst>
              <a:ext uri="{FF2B5EF4-FFF2-40B4-BE49-F238E27FC236}">
                <a16:creationId xmlns:a16="http://schemas.microsoft.com/office/drawing/2014/main" id="{7BE21EDF-4D43-0C3F-4EBB-E27D97360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6" t="18596" b="6404"/>
          <a:stretch/>
        </p:blipFill>
        <p:spPr>
          <a:xfrm>
            <a:off x="-94593" y="0"/>
            <a:ext cx="12286593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FD77500-FF9B-6B2A-6525-0D5420E8F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48" y="45044"/>
            <a:ext cx="11937436" cy="110296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Changes should be first class-objects!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05230-3A79-93D4-4B4F-879DBB1C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202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DB5C0-9672-A97B-EACD-88DDA68A3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profile of a person&#10;&#10;Description automatically generated">
            <a:extLst>
              <a:ext uri="{FF2B5EF4-FFF2-40B4-BE49-F238E27FC236}">
                <a16:creationId xmlns:a16="http://schemas.microsoft.com/office/drawing/2014/main" id="{4AA8C6D6-3BAC-864A-2166-20ABB36AE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7" r="29826"/>
          <a:stretch/>
        </p:blipFill>
        <p:spPr>
          <a:xfrm flipH="1">
            <a:off x="6629398" y="312205"/>
            <a:ext cx="4121525" cy="614691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80F14-E374-1D87-4BCB-9426E2E0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D1FF8F21-45A9-C48E-F4FC-EF9F6056B4B5}"/>
                  </a:ext>
                </a:extLst>
              </p:cNvPr>
              <p:cNvSpPr/>
              <p:nvPr/>
            </p:nvSpPr>
            <p:spPr>
              <a:xfrm flipH="1">
                <a:off x="1381541" y="2783570"/>
                <a:ext cx="1428254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[2]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Arrow: Right 12">
                <a:extLst>
                  <a:ext uri="{FF2B5EF4-FFF2-40B4-BE49-F238E27FC236}">
                    <a16:creationId xmlns:a16="http://schemas.microsoft.com/office/drawing/2014/main" id="{D1FF8F21-45A9-C48E-F4FC-EF9F6056B4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381541" y="2783570"/>
                <a:ext cx="1428254" cy="594256"/>
              </a:xfrm>
              <a:prstGeom prst="rightArrow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1B56166F-A743-E4FC-4CAC-61D6FB8E6B70}"/>
                  </a:ext>
                </a:extLst>
              </p:cNvPr>
              <p:cNvSpPr/>
              <p:nvPr/>
            </p:nvSpPr>
            <p:spPr>
              <a:xfrm flipH="1">
                <a:off x="3406715" y="2783570"/>
                <a:ext cx="1428254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[1]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1B56166F-A743-E4FC-4CAC-61D6FB8E6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406715" y="2783570"/>
                <a:ext cx="1428254" cy="594256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D89537E4-1CD3-5E1B-621C-BC00A386E446}"/>
                  </a:ext>
                </a:extLst>
              </p:cNvPr>
              <p:cNvSpPr/>
              <p:nvPr/>
            </p:nvSpPr>
            <p:spPr>
              <a:xfrm flipH="1">
                <a:off x="5480051" y="2783570"/>
                <a:ext cx="1428254" cy="594256"/>
              </a:xfrm>
              <a:prstGeom prst="rightArrow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[0]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D89537E4-1CD3-5E1B-621C-BC00A386E4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480051" y="2783570"/>
                <a:ext cx="1428254" cy="594256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7A63392-E6F6-B890-44C6-C2E102D2EE7B}"/>
              </a:ext>
            </a:extLst>
          </p:cNvPr>
          <p:cNvSpPr txBox="1"/>
          <p:nvPr/>
        </p:nvSpPr>
        <p:spPr>
          <a:xfrm flipH="1">
            <a:off x="2331556" y="3377803"/>
            <a:ext cx="4400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Communication Stream (ideas, words, sounds)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A5DB5-E7EA-73A8-B89F-81ECACEC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380812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What is new?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2193BF-5E5D-E8A2-4E50-187BC420B5D5}"/>
              </a:ext>
            </a:extLst>
          </p:cNvPr>
          <p:cNvSpPr/>
          <p:nvPr/>
        </p:nvSpPr>
        <p:spPr>
          <a:xfrm>
            <a:off x="7613650" y="1181876"/>
            <a:ext cx="2197100" cy="88187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DB-</a:t>
            </a:r>
            <a:r>
              <a:rPr lang="en-US" sz="2800" dirty="0" err="1">
                <a:solidFill>
                  <a:schemeClr val="bg1"/>
                </a:solidFill>
              </a:rPr>
              <a:t>prev</a:t>
            </a:r>
            <a:r>
              <a:rPr lang="en-US" sz="2800" dirty="0">
                <a:solidFill>
                  <a:schemeClr val="bg1"/>
                </a:solidFill>
              </a:rPr>
              <a:t> (DB)</a:t>
            </a:r>
          </a:p>
        </p:txBody>
      </p:sp>
    </p:spTree>
    <p:extLst>
      <p:ext uri="{BB962C8B-B14F-4D97-AF65-F5344CB8AC3E}">
        <p14:creationId xmlns:p14="http://schemas.microsoft.com/office/powerpoint/2010/main" val="201623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D6323FEC-DBB9-7273-4F03-480A01700954}"/>
              </a:ext>
            </a:extLst>
          </p:cNvPr>
          <p:cNvSpPr/>
          <p:nvPr/>
        </p:nvSpPr>
        <p:spPr>
          <a:xfrm>
            <a:off x="4921392" y="120650"/>
            <a:ext cx="1918905" cy="636905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1CA85-8A6A-6363-6731-55325948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58</a:t>
            </a:fld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3105C88-86D1-60C0-48D7-FD7F9162516D}"/>
              </a:ext>
            </a:extLst>
          </p:cNvPr>
          <p:cNvSpPr/>
          <p:nvPr/>
        </p:nvSpPr>
        <p:spPr>
          <a:xfrm>
            <a:off x="1130300" y="1971054"/>
            <a:ext cx="3909448" cy="101979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E44AE1D-D93F-7463-909E-1E0199B326D5}"/>
              </a:ext>
            </a:extLst>
          </p:cNvPr>
          <p:cNvSpPr/>
          <p:nvPr/>
        </p:nvSpPr>
        <p:spPr>
          <a:xfrm>
            <a:off x="6697380" y="1971054"/>
            <a:ext cx="3909448" cy="101979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D4536D-91D9-E3FF-135E-DCCE6E99A366}"/>
              </a:ext>
            </a:extLst>
          </p:cNvPr>
          <p:cNvGrpSpPr/>
          <p:nvPr/>
        </p:nvGrpSpPr>
        <p:grpSpPr>
          <a:xfrm>
            <a:off x="1389933" y="2291188"/>
            <a:ext cx="3539977" cy="353750"/>
            <a:chOff x="2203422" y="5087606"/>
            <a:chExt cx="7447154" cy="5942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Arrow: Right 7">
                  <a:extLst>
                    <a:ext uri="{FF2B5EF4-FFF2-40B4-BE49-F238E27FC236}">
                      <a16:creationId xmlns:a16="http://schemas.microsoft.com/office/drawing/2014/main" id="{C8359804-F612-12F3-9CF3-957B77B810C3}"/>
                    </a:ext>
                  </a:extLst>
                </p:cNvPr>
                <p:cNvSpPr/>
                <p:nvPr/>
              </p:nvSpPr>
              <p:spPr>
                <a:xfrm>
                  <a:off x="2203422" y="5087606"/>
                  <a:ext cx="1362745" cy="594256"/>
                </a:xfrm>
                <a:prstGeom prst="rightArrow">
                  <a:avLst/>
                </a:prstGeom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ΔDB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Arrow: Right 55">
                  <a:extLst>
                    <a:ext uri="{FF2B5EF4-FFF2-40B4-BE49-F238E27FC236}">
                      <a16:creationId xmlns:a16="http://schemas.microsoft.com/office/drawing/2014/main" id="{70A7A18F-13CE-FBFA-7159-AB14BF7C338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3422" y="5087606"/>
                  <a:ext cx="1362745" cy="594256"/>
                </a:xfrm>
                <a:prstGeom prst="rightArrow">
                  <a:avLst/>
                </a:prstGeom>
                <a:blipFill>
                  <a:blip r:embed="rId2"/>
                  <a:stretch>
                    <a:fillRect l="-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Arrow: Right 8">
                  <a:extLst>
                    <a:ext uri="{FF2B5EF4-FFF2-40B4-BE49-F238E27FC236}">
                      <a16:creationId xmlns:a16="http://schemas.microsoft.com/office/drawing/2014/main" id="{AEFA837C-AA18-CD1B-6EFF-16F4CA0E411E}"/>
                    </a:ext>
                  </a:extLst>
                </p:cNvPr>
                <p:cNvSpPr/>
                <p:nvPr/>
              </p:nvSpPr>
              <p:spPr>
                <a:xfrm>
                  <a:off x="4228596" y="5087606"/>
                  <a:ext cx="1362745" cy="594256"/>
                </a:xfrm>
                <a:prstGeom prst="rightArrow">
                  <a:avLst/>
                </a:prstGeom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DB</m:t>
                        </m:r>
                      </m:oMath>
                    </m:oMathPara>
                  </a14:m>
                  <a:endParaRPr lang="en-US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Arrow: Right 56">
                  <a:extLst>
                    <a:ext uri="{FF2B5EF4-FFF2-40B4-BE49-F238E27FC236}">
                      <a16:creationId xmlns:a16="http://schemas.microsoft.com/office/drawing/2014/main" id="{5BD36BC7-5857-E3B2-FAF6-46CFCE6BE94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8596" y="5087606"/>
                  <a:ext cx="1362745" cy="594256"/>
                </a:xfrm>
                <a:prstGeom prst="rightArrow">
                  <a:avLst/>
                </a:prstGeom>
                <a:blipFill>
                  <a:blip r:embed="rId3"/>
                  <a:stretch>
                    <a:fillRect l="-54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Arrow: Right 9">
                  <a:extLst>
                    <a:ext uri="{FF2B5EF4-FFF2-40B4-BE49-F238E27FC236}">
                      <a16:creationId xmlns:a16="http://schemas.microsoft.com/office/drawing/2014/main" id="{46C9AD9C-A36D-4468-ABF0-89FBA430732B}"/>
                    </a:ext>
                  </a:extLst>
                </p:cNvPr>
                <p:cNvSpPr/>
                <p:nvPr/>
              </p:nvSpPr>
              <p:spPr>
                <a:xfrm>
                  <a:off x="6301932" y="5087606"/>
                  <a:ext cx="1362745" cy="594256"/>
                </a:xfrm>
                <a:prstGeom prst="rightArrow">
                  <a:avLst/>
                </a:prstGeom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DB</m:t>
                        </m:r>
                      </m:oMath>
                    </m:oMathPara>
                  </a14:m>
                  <a:endParaRPr lang="en-US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Arrow: Right 57">
                  <a:extLst>
                    <a:ext uri="{FF2B5EF4-FFF2-40B4-BE49-F238E27FC236}">
                      <a16:creationId xmlns:a16="http://schemas.microsoft.com/office/drawing/2014/main" id="{B58C75F1-C45F-CA43-4563-870B0DB9BA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1932" y="5087606"/>
                  <a:ext cx="1362745" cy="594256"/>
                </a:xfrm>
                <a:prstGeom prst="rightArrow">
                  <a:avLst/>
                </a:prstGeom>
                <a:blipFill>
                  <a:blip r:embed="rId4"/>
                  <a:stretch>
                    <a:fillRect l="-55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Arrow: Right 10">
                  <a:extLst>
                    <a:ext uri="{FF2B5EF4-FFF2-40B4-BE49-F238E27FC236}">
                      <a16:creationId xmlns:a16="http://schemas.microsoft.com/office/drawing/2014/main" id="{7AAD1DFC-8BC1-C935-4B5C-7FE506E262C3}"/>
                    </a:ext>
                  </a:extLst>
                </p:cNvPr>
                <p:cNvSpPr/>
                <p:nvPr/>
              </p:nvSpPr>
              <p:spPr>
                <a:xfrm>
                  <a:off x="8287831" y="5087606"/>
                  <a:ext cx="1362745" cy="594256"/>
                </a:xfrm>
                <a:prstGeom prst="rightArrow">
                  <a:avLst/>
                </a:prstGeom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DB</m:t>
                        </m:r>
                      </m:oMath>
                    </m:oMathPara>
                  </a14:m>
                  <a:endParaRPr lang="en-US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Arrow: Right 58">
                  <a:extLst>
                    <a:ext uri="{FF2B5EF4-FFF2-40B4-BE49-F238E27FC236}">
                      <a16:creationId xmlns:a16="http://schemas.microsoft.com/office/drawing/2014/main" id="{4050792D-EDD9-E827-7FD6-B37889349C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7831" y="5087606"/>
                  <a:ext cx="1362745" cy="594256"/>
                </a:xfrm>
                <a:prstGeom prst="rightArrow">
                  <a:avLst/>
                </a:prstGeom>
                <a:blipFill>
                  <a:blip r:embed="rId5"/>
                  <a:stretch>
                    <a:fillRect l="-55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FEBAC0-7C28-BD11-C592-B3EC1D2FCC34}"/>
              </a:ext>
            </a:extLst>
          </p:cNvPr>
          <p:cNvSpPr/>
          <p:nvPr/>
        </p:nvSpPr>
        <p:spPr>
          <a:xfrm>
            <a:off x="5039748" y="2011354"/>
            <a:ext cx="1657632" cy="806293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Integrate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441E88-0BA4-2BD9-F325-F00F8D816F78}"/>
              </a:ext>
            </a:extLst>
          </p:cNvPr>
          <p:cNvGrpSpPr/>
          <p:nvPr/>
        </p:nvGrpSpPr>
        <p:grpSpPr>
          <a:xfrm>
            <a:off x="7035842" y="2117373"/>
            <a:ext cx="2486481" cy="594253"/>
            <a:chOff x="3713906" y="2131195"/>
            <a:chExt cx="2486481" cy="594253"/>
          </a:xfrm>
        </p:grpSpPr>
        <p:pic>
          <p:nvPicPr>
            <p:cNvPr id="14" name="Picture 13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5F17AFB8-0CF4-7966-03F4-DDA74319F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4403455" y="2131195"/>
              <a:ext cx="417834" cy="594253"/>
            </a:xfrm>
            <a:prstGeom prst="rect">
              <a:avLst/>
            </a:prstGeom>
          </p:spPr>
        </p:pic>
        <p:pic>
          <p:nvPicPr>
            <p:cNvPr id="15" name="Picture 14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BA447553-12B8-26C5-8BD9-37BC1C934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3713906" y="2131195"/>
              <a:ext cx="417834" cy="594253"/>
            </a:xfrm>
            <a:prstGeom prst="rect">
              <a:avLst/>
            </a:prstGeom>
          </p:spPr>
        </p:pic>
        <p:pic>
          <p:nvPicPr>
            <p:cNvPr id="16" name="Picture 15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C35F7611-9C5A-0C76-A94C-62A483D71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782553" y="2131195"/>
              <a:ext cx="417834" cy="594253"/>
            </a:xfrm>
            <a:prstGeom prst="rect">
              <a:avLst/>
            </a:prstGeom>
          </p:spPr>
        </p:pic>
        <p:pic>
          <p:nvPicPr>
            <p:cNvPr id="17" name="Picture 16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4741963F-62CB-9459-D164-CB6F88EAC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093004" y="2131195"/>
              <a:ext cx="417834" cy="594253"/>
            </a:xfrm>
            <a:prstGeom prst="rect">
              <a:avLst/>
            </a:prstGeom>
          </p:spPr>
        </p:pic>
      </p:grp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E529BA15-6919-A312-58F7-117E4CD00A9A}"/>
              </a:ext>
            </a:extLst>
          </p:cNvPr>
          <p:cNvSpPr/>
          <p:nvPr/>
        </p:nvSpPr>
        <p:spPr>
          <a:xfrm>
            <a:off x="6703730" y="3710954"/>
            <a:ext cx="3909448" cy="101979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1DBED86-3F67-7475-803E-990D72A70067}"/>
              </a:ext>
            </a:extLst>
          </p:cNvPr>
          <p:cNvSpPr/>
          <p:nvPr/>
        </p:nvSpPr>
        <p:spPr>
          <a:xfrm>
            <a:off x="5046098" y="3751254"/>
            <a:ext cx="1657632" cy="806293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View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75AE691-A506-2EE0-0F0F-853E33F0D7E6}"/>
              </a:ext>
            </a:extLst>
          </p:cNvPr>
          <p:cNvGrpSpPr/>
          <p:nvPr/>
        </p:nvGrpSpPr>
        <p:grpSpPr>
          <a:xfrm>
            <a:off x="6840298" y="3831269"/>
            <a:ext cx="3268902" cy="777078"/>
            <a:chOff x="6440248" y="2131847"/>
            <a:chExt cx="3846570" cy="914400"/>
          </a:xfrm>
        </p:grpSpPr>
        <p:pic>
          <p:nvPicPr>
            <p:cNvPr id="35" name="Graphic 34" descr="Table with solid fill">
              <a:extLst>
                <a:ext uri="{FF2B5EF4-FFF2-40B4-BE49-F238E27FC236}">
                  <a16:creationId xmlns:a16="http://schemas.microsoft.com/office/drawing/2014/main" id="{A26C6656-2E65-9999-8C91-BE39C3C058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40248" y="2131847"/>
              <a:ext cx="914400" cy="914400"/>
            </a:xfrm>
            <a:prstGeom prst="rect">
              <a:avLst/>
            </a:prstGeom>
          </p:spPr>
        </p:pic>
        <p:pic>
          <p:nvPicPr>
            <p:cNvPr id="36" name="Graphic 35" descr="Table with solid fill">
              <a:extLst>
                <a:ext uri="{FF2B5EF4-FFF2-40B4-BE49-F238E27FC236}">
                  <a16:creationId xmlns:a16="http://schemas.microsoft.com/office/drawing/2014/main" id="{DB86B82B-B165-A912-8DB5-6A7CCD612E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417638" y="2131847"/>
              <a:ext cx="914400" cy="914400"/>
            </a:xfrm>
            <a:prstGeom prst="rect">
              <a:avLst/>
            </a:prstGeom>
          </p:spPr>
        </p:pic>
        <p:pic>
          <p:nvPicPr>
            <p:cNvPr id="37" name="Graphic 36" descr="Table with solid fill">
              <a:extLst>
                <a:ext uri="{FF2B5EF4-FFF2-40B4-BE49-F238E27FC236}">
                  <a16:creationId xmlns:a16="http://schemas.microsoft.com/office/drawing/2014/main" id="{737A7F35-9CC3-2FC3-84DF-9931175F27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95028" y="2131847"/>
              <a:ext cx="914400" cy="914400"/>
            </a:xfrm>
            <a:prstGeom prst="rect">
              <a:avLst/>
            </a:prstGeom>
          </p:spPr>
        </p:pic>
        <p:pic>
          <p:nvPicPr>
            <p:cNvPr id="38" name="Graphic 37" descr="Table with solid fill">
              <a:extLst>
                <a:ext uri="{FF2B5EF4-FFF2-40B4-BE49-F238E27FC236}">
                  <a16:creationId xmlns:a16="http://schemas.microsoft.com/office/drawing/2014/main" id="{EB1D1892-03F5-69EA-6C85-0F302BA8AB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372418" y="2131847"/>
              <a:ext cx="914400" cy="914400"/>
            </a:xfrm>
            <a:prstGeom prst="rect">
              <a:avLst/>
            </a:prstGeom>
          </p:spPr>
        </p:pic>
      </p:grp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835191F0-5AD5-1567-66D2-ABB2AA95CC3F}"/>
              </a:ext>
            </a:extLst>
          </p:cNvPr>
          <p:cNvSpPr/>
          <p:nvPr/>
        </p:nvSpPr>
        <p:spPr>
          <a:xfrm>
            <a:off x="1144933" y="5336554"/>
            <a:ext cx="3909448" cy="101979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86E2754-1E9A-7C78-4AF4-BE4EA8A6C258}"/>
              </a:ext>
            </a:extLst>
          </p:cNvPr>
          <p:cNvSpPr/>
          <p:nvPr/>
        </p:nvSpPr>
        <p:spPr>
          <a:xfrm>
            <a:off x="5054381" y="5376854"/>
            <a:ext cx="1657632" cy="806293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Changes</a:t>
            </a:r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EBF5D659-BCE5-E81B-0F6E-02596E786788}"/>
              </a:ext>
            </a:extLst>
          </p:cNvPr>
          <p:cNvSpPr/>
          <p:nvPr/>
        </p:nvSpPr>
        <p:spPr>
          <a:xfrm>
            <a:off x="1136650" y="3625850"/>
            <a:ext cx="3909448" cy="101979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F8FBEF0-68DD-7BB1-D050-ED9F35318561}"/>
              </a:ext>
            </a:extLst>
          </p:cNvPr>
          <p:cNvGrpSpPr/>
          <p:nvPr/>
        </p:nvGrpSpPr>
        <p:grpSpPr>
          <a:xfrm>
            <a:off x="1475112" y="3772169"/>
            <a:ext cx="2486481" cy="594253"/>
            <a:chOff x="3713906" y="2131195"/>
            <a:chExt cx="2486481" cy="594253"/>
          </a:xfrm>
        </p:grpSpPr>
        <p:pic>
          <p:nvPicPr>
            <p:cNvPr id="59" name="Picture 58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ADE4EBB5-8397-FC6E-9DAD-81BC56C25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4403455" y="2131195"/>
              <a:ext cx="417834" cy="594253"/>
            </a:xfrm>
            <a:prstGeom prst="rect">
              <a:avLst/>
            </a:prstGeom>
          </p:spPr>
        </p:pic>
        <p:pic>
          <p:nvPicPr>
            <p:cNvPr id="60" name="Picture 59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F204AB0B-F048-B902-CB1F-0EA10A563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3713906" y="2131195"/>
              <a:ext cx="417834" cy="594253"/>
            </a:xfrm>
            <a:prstGeom prst="rect">
              <a:avLst/>
            </a:prstGeom>
          </p:spPr>
        </p:pic>
        <p:pic>
          <p:nvPicPr>
            <p:cNvPr id="61" name="Picture 60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BA23C566-272A-3637-5FCD-FC8795104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782553" y="2131195"/>
              <a:ext cx="417834" cy="594253"/>
            </a:xfrm>
            <a:prstGeom prst="rect">
              <a:avLst/>
            </a:prstGeom>
          </p:spPr>
        </p:pic>
        <p:pic>
          <p:nvPicPr>
            <p:cNvPr id="62" name="Picture 61" descr="A close up of a cylinder&#10;&#10;Description automatically generated">
              <a:extLst>
                <a:ext uri="{FF2B5EF4-FFF2-40B4-BE49-F238E27FC236}">
                  <a16:creationId xmlns:a16="http://schemas.microsoft.com/office/drawing/2014/main" id="{391784E1-6127-CABF-9463-6C0F69399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093004" y="2131195"/>
              <a:ext cx="417834" cy="594253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7C273D1-0670-15D4-E61D-7C9F1CED1F82}"/>
              </a:ext>
            </a:extLst>
          </p:cNvPr>
          <p:cNvGrpSpPr/>
          <p:nvPr/>
        </p:nvGrpSpPr>
        <p:grpSpPr>
          <a:xfrm>
            <a:off x="1151283" y="5457913"/>
            <a:ext cx="3268902" cy="777078"/>
            <a:chOff x="6440248" y="2131847"/>
            <a:chExt cx="3846570" cy="914400"/>
          </a:xfrm>
        </p:grpSpPr>
        <p:pic>
          <p:nvPicPr>
            <p:cNvPr id="64" name="Graphic 63" descr="Table with solid fill">
              <a:extLst>
                <a:ext uri="{FF2B5EF4-FFF2-40B4-BE49-F238E27FC236}">
                  <a16:creationId xmlns:a16="http://schemas.microsoft.com/office/drawing/2014/main" id="{C58FCDC3-26EC-69A0-67F2-81C6B259325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40248" y="2131847"/>
              <a:ext cx="914400" cy="914400"/>
            </a:xfrm>
            <a:prstGeom prst="rect">
              <a:avLst/>
            </a:prstGeom>
          </p:spPr>
        </p:pic>
        <p:pic>
          <p:nvPicPr>
            <p:cNvPr id="65" name="Graphic 64" descr="Table with solid fill">
              <a:extLst>
                <a:ext uri="{FF2B5EF4-FFF2-40B4-BE49-F238E27FC236}">
                  <a16:creationId xmlns:a16="http://schemas.microsoft.com/office/drawing/2014/main" id="{6901A66E-F911-5915-C9E0-6199F09CEA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417638" y="2131847"/>
              <a:ext cx="914400" cy="914400"/>
            </a:xfrm>
            <a:prstGeom prst="rect">
              <a:avLst/>
            </a:prstGeom>
          </p:spPr>
        </p:pic>
        <p:pic>
          <p:nvPicPr>
            <p:cNvPr id="66" name="Graphic 65" descr="Table with solid fill">
              <a:extLst>
                <a:ext uri="{FF2B5EF4-FFF2-40B4-BE49-F238E27FC236}">
                  <a16:creationId xmlns:a16="http://schemas.microsoft.com/office/drawing/2014/main" id="{A74E2890-43CD-4662-69A0-152120EA5A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95028" y="2131847"/>
              <a:ext cx="914400" cy="914400"/>
            </a:xfrm>
            <a:prstGeom prst="rect">
              <a:avLst/>
            </a:prstGeom>
          </p:spPr>
        </p:pic>
        <p:pic>
          <p:nvPicPr>
            <p:cNvPr id="67" name="Graphic 66" descr="Table with solid fill">
              <a:extLst>
                <a:ext uri="{FF2B5EF4-FFF2-40B4-BE49-F238E27FC236}">
                  <a16:creationId xmlns:a16="http://schemas.microsoft.com/office/drawing/2014/main" id="{A25771A4-15C5-A11C-3D48-90CDFB1EAE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372418" y="2131847"/>
              <a:ext cx="914400" cy="914400"/>
            </a:xfrm>
            <a:prstGeom prst="rect">
              <a:avLst/>
            </a:prstGeom>
          </p:spPr>
        </p:pic>
      </p:grp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9E4302F6-D335-115C-330E-D3043DAFD79E}"/>
              </a:ext>
            </a:extLst>
          </p:cNvPr>
          <p:cNvSpPr/>
          <p:nvPr/>
        </p:nvSpPr>
        <p:spPr>
          <a:xfrm>
            <a:off x="6703730" y="5308265"/>
            <a:ext cx="3909448" cy="101979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B9A0E8F-EE7D-CF05-3087-B3D3EAD10888}"/>
              </a:ext>
            </a:extLst>
          </p:cNvPr>
          <p:cNvGrpSpPr/>
          <p:nvPr/>
        </p:nvGrpSpPr>
        <p:grpSpPr>
          <a:xfrm>
            <a:off x="6736178" y="5595240"/>
            <a:ext cx="3747376" cy="445846"/>
            <a:chOff x="3737103" y="1538298"/>
            <a:chExt cx="5082865" cy="6047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Arrow: Right 69">
                  <a:extLst>
                    <a:ext uri="{FF2B5EF4-FFF2-40B4-BE49-F238E27FC236}">
                      <a16:creationId xmlns:a16="http://schemas.microsoft.com/office/drawing/2014/main" id="{D7A4300E-7FD0-334B-5749-D7FB887E2C46}"/>
                    </a:ext>
                  </a:extLst>
                </p:cNvPr>
                <p:cNvSpPr/>
                <p:nvPr/>
              </p:nvSpPr>
              <p:spPr>
                <a:xfrm>
                  <a:off x="3737103" y="1548777"/>
                  <a:ext cx="1144756" cy="594256"/>
                </a:xfrm>
                <a:prstGeom prst="rightArrow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ΔV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</a:rPr>
                    <a:t>[0]</a:t>
                  </a:r>
                </a:p>
              </p:txBody>
            </p:sp>
          </mc:Choice>
          <mc:Fallback xmlns="">
            <p:sp>
              <p:nvSpPr>
                <p:cNvPr id="70" name="Arrow: Right 69">
                  <a:extLst>
                    <a:ext uri="{FF2B5EF4-FFF2-40B4-BE49-F238E27FC236}">
                      <a16:creationId xmlns:a16="http://schemas.microsoft.com/office/drawing/2014/main" id="{D7A4300E-7FD0-334B-5749-D7FB887E2C4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37103" y="1548777"/>
                  <a:ext cx="1144756" cy="594256"/>
                </a:xfrm>
                <a:prstGeom prst="rightArrow">
                  <a:avLst/>
                </a:prstGeom>
                <a:blipFill>
                  <a:blip r:embed="rId10"/>
                  <a:stretch>
                    <a:fillRect b="-25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Arrow: Right 70">
                  <a:extLst>
                    <a:ext uri="{FF2B5EF4-FFF2-40B4-BE49-F238E27FC236}">
                      <a16:creationId xmlns:a16="http://schemas.microsoft.com/office/drawing/2014/main" id="{080810C2-985A-E7F8-2457-5C89F4106421}"/>
                    </a:ext>
                  </a:extLst>
                </p:cNvPr>
                <p:cNvSpPr/>
                <p:nvPr/>
              </p:nvSpPr>
              <p:spPr>
                <a:xfrm>
                  <a:off x="5071498" y="1548777"/>
                  <a:ext cx="1144756" cy="594256"/>
                </a:xfrm>
                <a:prstGeom prst="rightArrow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16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</a:rPr>
                    <a:t>[1]</a:t>
                  </a:r>
                </a:p>
              </p:txBody>
            </p:sp>
          </mc:Choice>
          <mc:Fallback xmlns="">
            <p:sp>
              <p:nvSpPr>
                <p:cNvPr id="71" name="Arrow: Right 70">
                  <a:extLst>
                    <a:ext uri="{FF2B5EF4-FFF2-40B4-BE49-F238E27FC236}">
                      <a16:creationId xmlns:a16="http://schemas.microsoft.com/office/drawing/2014/main" id="{080810C2-985A-E7F8-2457-5C89F410642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1498" y="1548777"/>
                  <a:ext cx="1144756" cy="594256"/>
                </a:xfrm>
                <a:prstGeom prst="rightArrow">
                  <a:avLst/>
                </a:prstGeom>
                <a:blipFill>
                  <a:blip r:embed="rId11"/>
                  <a:stretch>
                    <a:fillRect b="-25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Arrow: Right 71">
                  <a:extLst>
                    <a:ext uri="{FF2B5EF4-FFF2-40B4-BE49-F238E27FC236}">
                      <a16:creationId xmlns:a16="http://schemas.microsoft.com/office/drawing/2014/main" id="{BAC5088D-45EC-FBF3-C88F-891B73FCC2A6}"/>
                    </a:ext>
                  </a:extLst>
                </p:cNvPr>
                <p:cNvSpPr/>
                <p:nvPr/>
              </p:nvSpPr>
              <p:spPr>
                <a:xfrm>
                  <a:off x="6405893" y="1538298"/>
                  <a:ext cx="1144756" cy="594256"/>
                </a:xfrm>
                <a:prstGeom prst="rightArrow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160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16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[2]</m:t>
                        </m:r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Arrow: Right 71">
                  <a:extLst>
                    <a:ext uri="{FF2B5EF4-FFF2-40B4-BE49-F238E27FC236}">
                      <a16:creationId xmlns:a16="http://schemas.microsoft.com/office/drawing/2014/main" id="{BAC5088D-45EC-FBF3-C88F-891B73FCC2A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5893" y="1538298"/>
                  <a:ext cx="1144756" cy="594256"/>
                </a:xfrm>
                <a:prstGeom prst="rightArrow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Arrow: Right 72">
                  <a:extLst>
                    <a:ext uri="{FF2B5EF4-FFF2-40B4-BE49-F238E27FC236}">
                      <a16:creationId xmlns:a16="http://schemas.microsoft.com/office/drawing/2014/main" id="{D0075783-48CD-3B81-B1D1-27F43569210A}"/>
                    </a:ext>
                  </a:extLst>
                </p:cNvPr>
                <p:cNvSpPr/>
                <p:nvPr/>
              </p:nvSpPr>
              <p:spPr>
                <a:xfrm>
                  <a:off x="7675212" y="1548777"/>
                  <a:ext cx="1144756" cy="594256"/>
                </a:xfrm>
                <a:prstGeom prst="rightArrow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160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sz="16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[3]</m:t>
                        </m:r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Arrow: Right 72">
                  <a:extLst>
                    <a:ext uri="{FF2B5EF4-FFF2-40B4-BE49-F238E27FC236}">
                      <a16:creationId xmlns:a16="http://schemas.microsoft.com/office/drawing/2014/main" id="{D0075783-48CD-3B81-B1D1-27F43569210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5212" y="1548777"/>
                  <a:ext cx="1144756" cy="594256"/>
                </a:xfrm>
                <a:prstGeom prst="rightArrow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366E3D62-49B9-2AA2-EE44-19E9EC88C9C2}"/>
              </a:ext>
            </a:extLst>
          </p:cNvPr>
          <p:cNvCxnSpPr>
            <a:stCxn id="6" idx="3"/>
            <a:endCxn id="57" idx="1"/>
          </p:cNvCxnSpPr>
          <p:nvPr/>
        </p:nvCxnSpPr>
        <p:spPr>
          <a:xfrm flipH="1">
            <a:off x="1136650" y="2480952"/>
            <a:ext cx="9470178" cy="1654796"/>
          </a:xfrm>
          <a:prstGeom prst="bentConnector5">
            <a:avLst>
              <a:gd name="adj1" fmla="val -2414"/>
              <a:gd name="adj2" fmla="val 50000"/>
              <a:gd name="adj3" fmla="val 104493"/>
            </a:avLst>
          </a:prstGeom>
          <a:ln w="762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8F1E6BD2-523C-6F99-30B5-E506804DDF69}"/>
              </a:ext>
            </a:extLst>
          </p:cNvPr>
          <p:cNvCxnSpPr>
            <a:cxnSpLocks/>
            <a:stCxn id="32" idx="3"/>
            <a:endCxn id="45" idx="1"/>
          </p:cNvCxnSpPr>
          <p:nvPr/>
        </p:nvCxnSpPr>
        <p:spPr>
          <a:xfrm flipH="1">
            <a:off x="1144933" y="4220852"/>
            <a:ext cx="9468245" cy="1625600"/>
          </a:xfrm>
          <a:prstGeom prst="bentConnector5">
            <a:avLst>
              <a:gd name="adj1" fmla="val -2414"/>
              <a:gd name="adj2" fmla="val 50000"/>
              <a:gd name="adj3" fmla="val 104761"/>
            </a:avLst>
          </a:prstGeom>
          <a:ln w="762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CDC42AE-E682-8060-605B-8598EDE4848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77800" y="209108"/>
                <a:ext cx="11175999" cy="1113565"/>
              </a:xfrm>
            </p:spPr>
            <p:txBody>
              <a:bodyPr>
                <a:normAutofit/>
              </a:bodyPr>
              <a:lstStyle/>
              <a:p>
                <a:r>
                  <a:rPr lang="en-US" sz="5400" dirty="0"/>
                  <a:t>How to compute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5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sup>
                    </m:sSup>
                  </m:oMath>
                </a14:m>
                <a:r>
                  <a:rPr lang="en-US" sz="5400" dirty="0"/>
                  <a:t>      in 3 easy steps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CDC42AE-E682-8060-605B-8598EDE484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7800" y="209108"/>
                <a:ext cx="11175999" cy="1113565"/>
              </a:xfrm>
              <a:blipFill>
                <a:blip r:embed="rId14"/>
                <a:stretch>
                  <a:fillRect l="-2891" t="-7650" r="-2728" b="-2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5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32" grpId="0" animBg="1"/>
      <p:bldP spid="33" grpId="0" animBg="1"/>
      <p:bldP spid="45" grpId="0" animBg="1"/>
      <p:bldP spid="51" grpId="0" animBg="1"/>
      <p:bldP spid="57" grpId="0" animBg="1"/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person laying a brick walkway&#10;&#10;AI-generated content may be incorrect.">
            <a:extLst>
              <a:ext uri="{FF2B5EF4-FFF2-40B4-BE49-F238E27FC236}">
                <a16:creationId xmlns:a16="http://schemas.microsoft.com/office/drawing/2014/main" id="{D3EBE20A-DD67-8950-F282-2F40B6888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D56C653-1BF0-70E4-B74D-AF4208363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759" y="4619065"/>
            <a:ext cx="8982635" cy="2176935"/>
          </a:xfrm>
        </p:spPr>
        <p:txBody>
          <a:bodyPr>
            <a:normAutofit/>
          </a:bodyPr>
          <a:lstStyle/>
          <a:p>
            <a:pPr algn="r"/>
            <a:r>
              <a:rPr lang="en-US" sz="6600" b="1" dirty="0"/>
              <a:t>1. Incremental </a:t>
            </a:r>
            <a:br>
              <a:rPr lang="en-US" sz="6600" b="1" dirty="0"/>
            </a:br>
            <a:r>
              <a:rPr lang="en-US" sz="6600" b="1" dirty="0"/>
              <a:t>computation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E5AB8-F97F-35C9-0283-063AD74C2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64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9427F1-F7A9-AF59-3A88-079AC1F80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CREATE TABLE </a:t>
            </a:r>
            <a:r>
              <a:rPr lang="en-US" dirty="0">
                <a:latin typeface="Consolas" panose="020B0609020204030204" pitchFamily="49" charset="0"/>
              </a:rPr>
              <a:t>transactions(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customer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UUID</a:t>
            </a:r>
            <a:r>
              <a:rPr lang="en-US" dirty="0">
                <a:latin typeface="Consolas" panose="020B0609020204030204" pitchFamily="49" charset="0"/>
              </a:rPr>
              <a:t>, 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ts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TIMESTAMP</a:t>
            </a:r>
            <a:r>
              <a:rPr lang="en-US" dirty="0">
                <a:latin typeface="Consolas" panose="020B0609020204030204" pitchFamily="49" charset="0"/>
              </a:rPr>
              <a:t>,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-- amount may be negative for a withdrawal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  amount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DECIMAL(10, 2)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SELECT</a:t>
            </a:r>
            <a:r>
              <a:rPr lang="en-US" dirty="0">
                <a:latin typeface="Consolas" panose="020B0609020204030204" pitchFamily="49" charset="0"/>
              </a:rPr>
              <a:t> customer, </a:t>
            </a: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SUM</a:t>
            </a:r>
            <a:r>
              <a:rPr lang="en-US" dirty="0">
                <a:latin typeface="Consolas" panose="020B0609020204030204" pitchFamily="49" charset="0"/>
              </a:rPr>
              <a:t>(amount) </a:t>
            </a: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FROM</a:t>
            </a:r>
            <a:r>
              <a:rPr lang="en-US" dirty="0">
                <a:latin typeface="Consolas" panose="020B0609020204030204" pitchFamily="49" charset="0"/>
              </a:rPr>
              <a:t> transaction</a:t>
            </a: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onsolas" panose="020B0609020204030204" pitchFamily="49" charset="0"/>
              </a:rPr>
              <a:t>GROUP BY </a:t>
            </a:r>
            <a:r>
              <a:rPr lang="en-US" dirty="0">
                <a:latin typeface="Consolas" panose="020B0609020204030204" pitchFamily="49" charset="0"/>
              </a:rPr>
              <a:t>customer;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F43F9-4088-9109-DE10-F0D33889D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D0EC-E0BA-482A-A77D-05396BCAE5D3}" type="slidenum">
              <a:rPr lang="en-US" smtClean="0"/>
              <a:t>7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264773D-48C6-FB24-B9C6-D1408B82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97" y="361079"/>
            <a:ext cx="11196005" cy="1325563"/>
          </a:xfrm>
        </p:spPr>
        <p:txBody>
          <a:bodyPr>
            <a:normAutofit/>
          </a:bodyPr>
          <a:lstStyle/>
          <a:p>
            <a:r>
              <a:rPr lang="en-US" sz="6000" dirty="0"/>
              <a:t>Example: a query from your bank</a:t>
            </a:r>
          </a:p>
        </p:txBody>
      </p:sp>
    </p:spTree>
    <p:extLst>
      <p:ext uri="{BB962C8B-B14F-4D97-AF65-F5344CB8AC3E}">
        <p14:creationId xmlns:p14="http://schemas.microsoft.com/office/powerpoint/2010/main" val="2657306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37E264B-F67C-166D-FF03-13FAABEB0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Setting: A database and a query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FD5C6-6001-B72C-9A96-4991E9376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A close up of a cylinder&#10;&#10;Description automatically generated">
            <a:extLst>
              <a:ext uri="{FF2B5EF4-FFF2-40B4-BE49-F238E27FC236}">
                <a16:creationId xmlns:a16="http://schemas.microsoft.com/office/drawing/2014/main" id="{175FA488-B9B6-4F4C-5F90-224C9602B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1C5BA556-A387-447E-4AAF-F1F2DC863444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Arrow: Up 5">
                <a:extLst>
                  <a:ext uri="{FF2B5EF4-FFF2-40B4-BE49-F238E27FC236}">
                    <a16:creationId xmlns:a16="http://schemas.microsoft.com/office/drawing/2014/main" id="{1C5BA556-A387-447E-4AAF-F1F2DC8634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Table with solid fill">
            <a:extLst>
              <a:ext uri="{FF2B5EF4-FFF2-40B4-BE49-F238E27FC236}">
                <a16:creationId xmlns:a16="http://schemas.microsoft.com/office/drawing/2014/main" id="{EC4A0666-317E-AA89-FBAD-1C7108D5D2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23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5D9ED-585C-1B5C-A7F8-310483188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Keep the result up-to-date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BCC3-4FE2-D046-80F4-AFA87E11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E16C-6F57-447F-9868-CA3471E9A7DC}" type="slidenum">
              <a:rPr lang="en-US" smtClean="0"/>
              <a:t>9</a:t>
            </a:fld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D6E3C61-3E23-EB3E-12AF-1943AE9E0757}"/>
              </a:ext>
            </a:extLst>
          </p:cNvPr>
          <p:cNvSpPr/>
          <p:nvPr/>
        </p:nvSpPr>
        <p:spPr>
          <a:xfrm>
            <a:off x="1494460" y="5945614"/>
            <a:ext cx="9293043" cy="2054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A02DC-7BCA-9AA4-2A79-9AE462BE9F1F}"/>
              </a:ext>
            </a:extLst>
          </p:cNvPr>
          <p:cNvSpPr txBox="1"/>
          <p:nvPr/>
        </p:nvSpPr>
        <p:spPr>
          <a:xfrm>
            <a:off x="6096000" y="61194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Time</a:t>
            </a:r>
          </a:p>
        </p:txBody>
      </p:sp>
      <p:pic>
        <p:nvPicPr>
          <p:cNvPr id="9" name="Picture 8" descr="A close up of a cylinder&#10;&#10;Description automatically generated">
            <a:extLst>
              <a:ext uri="{FF2B5EF4-FFF2-40B4-BE49-F238E27FC236}">
                <a16:creationId xmlns:a16="http://schemas.microsoft.com/office/drawing/2014/main" id="{2987EDFA-A4EC-87DC-2A4D-C1E08D279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80268" y="5087608"/>
            <a:ext cx="417834" cy="594253"/>
          </a:xfrm>
          <a:prstGeom prst="rect">
            <a:avLst/>
          </a:prstGeom>
        </p:spPr>
      </p:pic>
      <p:pic>
        <p:nvPicPr>
          <p:cNvPr id="10" name="Picture 9" descr="A close up of a cylinder&#10;&#10;Description automatically generated">
            <a:extLst>
              <a:ext uri="{FF2B5EF4-FFF2-40B4-BE49-F238E27FC236}">
                <a16:creationId xmlns:a16="http://schemas.microsoft.com/office/drawing/2014/main" id="{74639115-B5AE-C607-4D00-A0EA9A9E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78957" y="5087608"/>
            <a:ext cx="417834" cy="594253"/>
          </a:xfrm>
          <a:prstGeom prst="rect">
            <a:avLst/>
          </a:prstGeom>
        </p:spPr>
      </p:pic>
      <p:pic>
        <p:nvPicPr>
          <p:cNvPr id="11" name="Picture 10" descr="A close up of a cylinder&#10;&#10;Description automatically generated">
            <a:extLst>
              <a:ext uri="{FF2B5EF4-FFF2-40B4-BE49-F238E27FC236}">
                <a16:creationId xmlns:a16="http://schemas.microsoft.com/office/drawing/2014/main" id="{4BC68764-6EFD-D529-5CB1-4C01A3DA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3147" y="5087608"/>
            <a:ext cx="417834" cy="594253"/>
          </a:xfrm>
          <a:prstGeom prst="rect">
            <a:avLst/>
          </a:prstGeom>
        </p:spPr>
      </p:pic>
      <p:pic>
        <p:nvPicPr>
          <p:cNvPr id="12" name="Picture 11" descr="A close up of a cylinder&#10;&#10;Description automatically generated">
            <a:extLst>
              <a:ext uri="{FF2B5EF4-FFF2-40B4-BE49-F238E27FC236}">
                <a16:creationId xmlns:a16="http://schemas.microsoft.com/office/drawing/2014/main" id="{2A1307EF-2305-9724-AC6B-6F549B7B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767337" y="5087608"/>
            <a:ext cx="417834" cy="594253"/>
          </a:xfrm>
          <a:prstGeom prst="rect">
            <a:avLst/>
          </a:prstGeom>
        </p:spPr>
      </p:pic>
      <p:pic>
        <p:nvPicPr>
          <p:cNvPr id="13" name="Picture 12" descr="A close up of a cylinder&#10;&#10;Description automatically generated">
            <a:extLst>
              <a:ext uri="{FF2B5EF4-FFF2-40B4-BE49-F238E27FC236}">
                <a16:creationId xmlns:a16="http://schemas.microsoft.com/office/drawing/2014/main" id="{004F068D-FF4C-C0CF-8DEE-A127E68B5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3236" y="5087608"/>
            <a:ext cx="417834" cy="594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5CE217A5-BBC8-900C-5D52-B292B3982A11}"/>
                  </a:ext>
                </a:extLst>
              </p:cNvPr>
              <p:cNvSpPr/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DB</a:t>
                </a:r>
              </a:p>
            </p:txBody>
          </p:sp>
        </mc:Choice>
        <mc:Fallback xmlns=""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5CE217A5-BBC8-900C-5D52-B292B3982A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422" y="5087606"/>
                <a:ext cx="1362745" cy="594256"/>
              </a:xfrm>
              <a:prstGeom prst="rightArrow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8BBC1363-1E12-72BE-238B-85E12F9D273C}"/>
                  </a:ext>
                </a:extLst>
              </p:cNvPr>
              <p:cNvSpPr/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8BBC1363-1E12-72BE-238B-85E12F9D27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596" y="5087606"/>
                <a:ext cx="1362745" cy="594256"/>
              </a:xfrm>
              <a:prstGeom prst="rightArrow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FE896BAE-3384-BED0-757C-61F600742562}"/>
                  </a:ext>
                </a:extLst>
              </p:cNvPr>
              <p:cNvSpPr/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FE896BAE-3384-BED0-757C-61F6007425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932" y="5087606"/>
                <a:ext cx="1362745" cy="594256"/>
              </a:xfrm>
              <a:prstGeom prst="rightArrow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C64A5FBE-7D69-1C1A-3D8D-B7A4AC152DB8}"/>
                  </a:ext>
                </a:extLst>
              </p:cNvPr>
              <p:cNvSpPr/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C64A5FBE-7D69-1C1A-3D8D-B7A4AC152D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7831" y="5087606"/>
                <a:ext cx="1362745" cy="594256"/>
              </a:xfrm>
              <a:prstGeom prst="rightArrow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/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Arrow: Up 17">
                <a:extLst>
                  <a:ext uri="{FF2B5EF4-FFF2-40B4-BE49-F238E27FC236}">
                    <a16:creationId xmlns:a16="http://schemas.microsoft.com/office/drawing/2014/main" id="{BF7F3C93-A2FE-60EB-50AC-20FD86076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268" y="3557948"/>
                <a:ext cx="417834" cy="1397783"/>
              </a:xfrm>
              <a:prstGeom prst="upArrow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raphic 19" descr="Table with solid fill">
            <a:extLst>
              <a:ext uri="{FF2B5EF4-FFF2-40B4-BE49-F238E27FC236}">
                <a16:creationId xmlns:a16="http://schemas.microsoft.com/office/drawing/2014/main" id="{13285FA4-37CF-EAD2-11FB-3F9155F15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1985" y="2609123"/>
            <a:ext cx="914400" cy="914400"/>
          </a:xfrm>
          <a:prstGeom prst="rect">
            <a:avLst/>
          </a:prstGeom>
        </p:spPr>
      </p:pic>
      <p:pic>
        <p:nvPicPr>
          <p:cNvPr id="21" name="Graphic 20" descr="Table with solid fill">
            <a:extLst>
              <a:ext uri="{FF2B5EF4-FFF2-40B4-BE49-F238E27FC236}">
                <a16:creationId xmlns:a16="http://schemas.microsoft.com/office/drawing/2014/main" id="{1A132752-03E3-5C98-46F3-823027FC0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70251" y="2609123"/>
            <a:ext cx="914400" cy="914400"/>
          </a:xfrm>
          <a:prstGeom prst="rect">
            <a:avLst/>
          </a:prstGeom>
        </p:spPr>
      </p:pic>
      <p:pic>
        <p:nvPicPr>
          <p:cNvPr id="22" name="Graphic 21" descr="Table with solid fill">
            <a:extLst>
              <a:ext uri="{FF2B5EF4-FFF2-40B4-BE49-F238E27FC236}">
                <a16:creationId xmlns:a16="http://schemas.microsoft.com/office/drawing/2014/main" id="{87C9B5BE-2745-C3A9-A441-CBE20AC88F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74864" y="2609123"/>
            <a:ext cx="914400" cy="914400"/>
          </a:xfrm>
          <a:prstGeom prst="rect">
            <a:avLst/>
          </a:prstGeom>
        </p:spPr>
      </p:pic>
      <p:pic>
        <p:nvPicPr>
          <p:cNvPr id="23" name="Graphic 22" descr="Table with solid fill">
            <a:extLst>
              <a:ext uri="{FF2B5EF4-FFF2-40B4-BE49-F238E27FC236}">
                <a16:creationId xmlns:a16="http://schemas.microsoft.com/office/drawing/2014/main" id="{3DBCABDB-2B98-EE15-31C8-721749562A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19054" y="2609123"/>
            <a:ext cx="914400" cy="914400"/>
          </a:xfrm>
          <a:prstGeom prst="rect">
            <a:avLst/>
          </a:prstGeom>
        </p:spPr>
      </p:pic>
      <p:pic>
        <p:nvPicPr>
          <p:cNvPr id="24" name="Graphic 23" descr="Table with solid fill">
            <a:extLst>
              <a:ext uri="{FF2B5EF4-FFF2-40B4-BE49-F238E27FC236}">
                <a16:creationId xmlns:a16="http://schemas.microsoft.com/office/drawing/2014/main" id="{772A05FA-17F1-71E3-B7D7-F36F79C11C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6756" y="2609123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/>
              <p:nvPr/>
            </p:nvSpPr>
            <p:spPr>
              <a:xfrm>
                <a:off x="3678957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Arrow: Up 24">
                <a:extLst>
                  <a:ext uri="{FF2B5EF4-FFF2-40B4-BE49-F238E27FC236}">
                    <a16:creationId xmlns:a16="http://schemas.microsoft.com/office/drawing/2014/main" id="{9B8CD638-F793-13A5-DA74-7137A14E47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957" y="3557948"/>
                <a:ext cx="417834" cy="1397783"/>
              </a:xfrm>
              <a:prstGeom prst="upArrow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Arrow: Up 25">
                <a:extLst>
                  <a:ext uri="{FF2B5EF4-FFF2-40B4-BE49-F238E27FC236}">
                    <a16:creationId xmlns:a16="http://schemas.microsoft.com/office/drawing/2014/main" id="{BA97E5FA-3855-6EC7-C464-8970A29CC105}"/>
                  </a:ext>
                </a:extLst>
              </p:cNvPr>
              <p:cNvSpPr/>
              <p:nvPr/>
            </p:nvSpPr>
            <p:spPr>
              <a:xfrm>
                <a:off x="5723147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Arrow: Up 25">
                <a:extLst>
                  <a:ext uri="{FF2B5EF4-FFF2-40B4-BE49-F238E27FC236}">
                    <a16:creationId xmlns:a16="http://schemas.microsoft.com/office/drawing/2014/main" id="{BA97E5FA-3855-6EC7-C464-8970A29CC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147" y="3557948"/>
                <a:ext cx="417834" cy="1397783"/>
              </a:xfrm>
              <a:prstGeom prst="upArrow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Arrow: Up 26">
                <a:extLst>
                  <a:ext uri="{FF2B5EF4-FFF2-40B4-BE49-F238E27FC236}">
                    <a16:creationId xmlns:a16="http://schemas.microsoft.com/office/drawing/2014/main" id="{58DAEC6E-09F4-D533-2765-CF670FC759C8}"/>
                  </a:ext>
                </a:extLst>
              </p:cNvPr>
              <p:cNvSpPr/>
              <p:nvPr/>
            </p:nvSpPr>
            <p:spPr>
              <a:xfrm>
                <a:off x="7767337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Arrow: Up 26">
                <a:extLst>
                  <a:ext uri="{FF2B5EF4-FFF2-40B4-BE49-F238E27FC236}">
                    <a16:creationId xmlns:a16="http://schemas.microsoft.com/office/drawing/2014/main" id="{58DAEC6E-09F4-D533-2765-CF670FC75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337" y="3557948"/>
                <a:ext cx="417834" cy="1397783"/>
              </a:xfrm>
              <a:prstGeom prst="upArrow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Arrow: Up 27">
                <a:extLst>
                  <a:ext uri="{FF2B5EF4-FFF2-40B4-BE49-F238E27FC236}">
                    <a16:creationId xmlns:a16="http://schemas.microsoft.com/office/drawing/2014/main" id="{ED151B22-5343-1291-639D-4698EC51A021}"/>
                  </a:ext>
                </a:extLst>
              </p:cNvPr>
              <p:cNvSpPr/>
              <p:nvPr/>
            </p:nvSpPr>
            <p:spPr>
              <a:xfrm>
                <a:off x="9753236" y="3557948"/>
                <a:ext cx="417834" cy="1397783"/>
              </a:xfrm>
              <a:prstGeom prst="up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Arrow: Up 27">
                <a:extLst>
                  <a:ext uri="{FF2B5EF4-FFF2-40B4-BE49-F238E27FC236}">
                    <a16:creationId xmlns:a16="http://schemas.microsoft.com/office/drawing/2014/main" id="{ED151B22-5343-1291-639D-4698EC51A0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3236" y="3557948"/>
                <a:ext cx="417834" cy="1397783"/>
              </a:xfrm>
              <a:prstGeom prst="upArrow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Arrow: Right 28">
                <a:extLst>
                  <a:ext uri="{FF2B5EF4-FFF2-40B4-BE49-F238E27FC236}">
                    <a16:creationId xmlns:a16="http://schemas.microsoft.com/office/drawing/2014/main" id="{5DEE2680-C6E7-F3AB-39FB-2A2C21EE902F}"/>
                  </a:ext>
                </a:extLst>
              </p:cNvPr>
              <p:cNvSpPr/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</m:oMath>
                  </m:oMathPara>
                </a14:m>
                <a:endParaRPr lang="en-US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Arrow: Right 28">
                <a:extLst>
                  <a:ext uri="{FF2B5EF4-FFF2-40B4-BE49-F238E27FC236}">
                    <a16:creationId xmlns:a16="http://schemas.microsoft.com/office/drawing/2014/main" id="{5DEE2680-C6E7-F3AB-39FB-2A2C21EE9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153" y="5087606"/>
                <a:ext cx="1362745" cy="594256"/>
              </a:xfrm>
              <a:prstGeom prst="rightArrow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6282FEAC-3B8F-08D1-2196-D3E4E76D7BC9}"/>
              </a:ext>
            </a:extLst>
          </p:cNvPr>
          <p:cNvSpPr txBox="1"/>
          <p:nvPr/>
        </p:nvSpPr>
        <p:spPr>
          <a:xfrm>
            <a:off x="1257503" y="6169580"/>
            <a:ext cx="104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~1B rows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067D9F-5920-3CA3-F203-2C128E311435}"/>
              </a:ext>
            </a:extLst>
          </p:cNvPr>
          <p:cNvSpPr txBox="1"/>
          <p:nvPr/>
        </p:nvSpPr>
        <p:spPr>
          <a:xfrm>
            <a:off x="2276591" y="5504242"/>
            <a:ext cx="1154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~100 rows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4E0E2F-81DD-7807-EB0C-AA8BF08C8E81}"/>
              </a:ext>
            </a:extLst>
          </p:cNvPr>
          <p:cNvSpPr txBox="1"/>
          <p:nvPr/>
        </p:nvSpPr>
        <p:spPr>
          <a:xfrm>
            <a:off x="163375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7E167-2771-45AD-761F-D5382DFE2CAF}"/>
              </a:ext>
            </a:extLst>
          </p:cNvPr>
          <p:cNvSpPr txBox="1"/>
          <p:nvPr/>
        </p:nvSpPr>
        <p:spPr>
          <a:xfrm>
            <a:off x="3677940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675F9C-193A-04F9-289B-FCE35D5044B1}"/>
              </a:ext>
            </a:extLst>
          </p:cNvPr>
          <p:cNvSpPr txBox="1"/>
          <p:nvPr/>
        </p:nvSpPr>
        <p:spPr>
          <a:xfrm>
            <a:off x="578255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71F417-C811-5E53-49A5-6D42F276EB46}"/>
              </a:ext>
            </a:extLst>
          </p:cNvPr>
          <p:cNvSpPr txBox="1"/>
          <p:nvPr/>
        </p:nvSpPr>
        <p:spPr>
          <a:xfrm>
            <a:off x="7826743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CC93859-6081-0DCB-616A-E24A90B861E7}"/>
              </a:ext>
            </a:extLst>
          </p:cNvPr>
          <p:cNvSpPr txBox="1"/>
          <p:nvPr/>
        </p:nvSpPr>
        <p:spPr>
          <a:xfrm>
            <a:off x="9784445" y="243247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C49124-EB2A-E303-3CF7-B7EF56D37AA3}"/>
              </a:ext>
            </a:extLst>
          </p:cNvPr>
          <p:cNvSpPr txBox="1"/>
          <p:nvPr/>
        </p:nvSpPr>
        <p:spPr>
          <a:xfrm>
            <a:off x="1366628" y="1524934"/>
            <a:ext cx="3733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CREATE VIEW </a:t>
            </a:r>
            <a:r>
              <a:rPr lang="en-US" sz="2800" dirty="0">
                <a:latin typeface="Consolas" panose="020B0609020204030204" pitchFamily="49" charset="0"/>
              </a:rPr>
              <a:t>V </a:t>
            </a:r>
            <a:r>
              <a:rPr lang="en-US" sz="2800" dirty="0">
                <a:solidFill>
                  <a:schemeClr val="accent1"/>
                </a:solidFill>
                <a:latin typeface="Consolas" panose="020B0609020204030204" pitchFamily="49" charset="0"/>
              </a:rPr>
              <a:t>AS </a:t>
            </a:r>
            <a:r>
              <a:rPr lang="en-US" sz="2800" dirty="0">
                <a:latin typeface="Consolas" panose="020B0609020204030204" pitchFamily="49" charset="0"/>
              </a:rPr>
              <a:t>…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ED19B2-50A1-14DD-CCF8-4BDA6866FCF7}"/>
              </a:ext>
            </a:extLst>
          </p:cNvPr>
          <p:cNvSpPr txBox="1"/>
          <p:nvPr/>
        </p:nvSpPr>
        <p:spPr>
          <a:xfrm>
            <a:off x="3443921" y="633478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transactions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F80C3ED-5AC2-DDD3-786A-89C248D14424}"/>
              </a:ext>
            </a:extLst>
          </p:cNvPr>
          <p:cNvCxnSpPr>
            <a:cxnSpLocks/>
            <a:stCxn id="30" idx="0"/>
            <a:endCxn id="32" idx="3"/>
          </p:cNvCxnSpPr>
          <p:nvPr/>
        </p:nvCxnSpPr>
        <p:spPr>
          <a:xfrm flipH="1" flipV="1">
            <a:off x="3430818" y="5688908"/>
            <a:ext cx="1003118" cy="6458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E9BBAB8-AB0C-74CD-34BF-2462CAC6765D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4433936" y="5606713"/>
            <a:ext cx="515693" cy="7280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2721989-FD54-32A4-8CBF-DC7796387192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4433936" y="5588185"/>
            <a:ext cx="1942271" cy="746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DCEDDA7-A3C9-7795-A9AE-C8CC4EF39966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4433936" y="5606713"/>
            <a:ext cx="4346993" cy="7280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02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  <p:bldP spid="14" grpId="0" animBg="1"/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/>
      <p:bldP spid="32" grpId="0"/>
      <p:bldP spid="3" grpId="0"/>
      <p:bldP spid="5" grpId="0"/>
      <p:bldP spid="8" grpId="0"/>
      <p:bldP spid="19" grpId="0"/>
      <p:bldP spid="37" grpId="0"/>
      <p:bldP spid="38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6015</TotalTime>
  <Words>1751</Words>
  <Application>Microsoft Office PowerPoint</Application>
  <PresentationFormat>Widescreen</PresentationFormat>
  <Paragraphs>714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Aptos</vt:lpstr>
      <vt:lpstr>Aptos Display</vt:lpstr>
      <vt:lpstr>Arial</vt:lpstr>
      <vt:lpstr>Cambria Math</vt:lpstr>
      <vt:lpstr>Consolas</vt:lpstr>
      <vt:lpstr>Courier New</vt:lpstr>
      <vt:lpstr>DM Sans 14pt Light</vt:lpstr>
      <vt:lpstr>Office Theme</vt:lpstr>
      <vt:lpstr>Incremental Computation</vt:lpstr>
      <vt:lpstr>Mihai Budiu - Short bio</vt:lpstr>
      <vt:lpstr>Roadmap</vt:lpstr>
      <vt:lpstr>It works!</vt:lpstr>
      <vt:lpstr>PowerPoint Presentation</vt:lpstr>
      <vt:lpstr>1. Incremental  computation</vt:lpstr>
      <vt:lpstr>Example: a query from your bank</vt:lpstr>
      <vt:lpstr>Setting: A database and a query</vt:lpstr>
      <vt:lpstr>Keep the result up-to-date</vt:lpstr>
      <vt:lpstr>Incremental computation</vt:lpstr>
      <vt:lpstr>Incremental View Maintenance</vt:lpstr>
      <vt:lpstr>We need to understand…</vt:lpstr>
      <vt:lpstr>2.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changes</vt:lpstr>
      <vt:lpstr>Z-sets = tables + weights</vt:lpstr>
      <vt:lpstr>Z-set union (addition)</vt:lpstr>
      <vt:lpstr>Z-sets are magic</vt:lpstr>
      <vt:lpstr>A standard table is a Z-set too!</vt:lpstr>
      <vt:lpstr>Z-sets are expressive</vt:lpstr>
      <vt:lpstr>3. Streams</vt:lpstr>
      <vt:lpstr>Streams</vt:lpstr>
      <vt:lpstr>Some interesting streams</vt:lpstr>
      <vt:lpstr>Stream computations</vt:lpstr>
      <vt:lpstr>Lifting a function f</vt:lpstr>
      <vt:lpstr>The Delay Stream Operator (z^(-1))</vt:lpstr>
      <vt:lpstr>Computing changes (deltas) Differentiation</vt:lpstr>
      <vt:lpstr>Integration</vt:lpstr>
      <vt:lpstr>All databases are streaming databases!</vt:lpstr>
      <vt:lpstr>You are an integrator!</vt:lpstr>
      <vt:lpstr>Putting the pieces together</vt:lpstr>
      <vt:lpstr>Any query is a composition of primitives</vt:lpstr>
      <vt:lpstr>The chain rule</vt:lpstr>
      <vt:lpstr>Algorithm for Q^Δ</vt:lpstr>
      <vt:lpstr>How to build Q^Δ for a primitive operator Q?</vt:lpstr>
      <vt:lpstr>Incremental Cartesian Product (Join)</vt:lpstr>
      <vt:lpstr>General incrementalization recipe</vt:lpstr>
      <vt:lpstr>Core ideas</vt:lpstr>
      <vt:lpstr>Incremental queries are streaming systems</vt:lpstr>
      <vt:lpstr>PowerPoint Presentation</vt:lpstr>
      <vt:lpstr>Extra slides</vt:lpstr>
      <vt:lpstr>IVM</vt:lpstr>
      <vt:lpstr>This talk</vt:lpstr>
      <vt:lpstr>PowerPoint Presentation</vt:lpstr>
      <vt:lpstr>Z-sets could be everywhere!</vt:lpstr>
      <vt:lpstr>Z-set Addition is very nice</vt:lpstr>
      <vt:lpstr>PowerPoint Presentation</vt:lpstr>
      <vt:lpstr>Data lakes should use Z-sets!</vt:lpstr>
      <vt:lpstr>Uniform access to data and deltas</vt:lpstr>
      <vt:lpstr>Composable data systems</vt:lpstr>
      <vt:lpstr>PowerPoint Presentation</vt:lpstr>
      <vt:lpstr>Changes should be first class-objects!</vt:lpstr>
      <vt:lpstr>What is new?</vt:lpstr>
      <vt:lpstr>How to compute   〖 Q〗^Δ      in 3 easy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Mihai Budiu</dc:creator>
  <cp:lastModifiedBy>Mihai Budiu</cp:lastModifiedBy>
  <cp:revision>2</cp:revision>
  <dcterms:created xsi:type="dcterms:W3CDTF">2025-09-02T22:09:49Z</dcterms:created>
  <dcterms:modified xsi:type="dcterms:W3CDTF">2026-06-13T03:50:14Z</dcterms:modified>
</cp:coreProperties>
</file>