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307" r:id="rId3"/>
    <p:sldId id="297" r:id="rId4"/>
    <p:sldId id="257" r:id="rId5"/>
    <p:sldId id="299" r:id="rId6"/>
    <p:sldId id="302" r:id="rId7"/>
    <p:sldId id="301" r:id="rId8"/>
    <p:sldId id="321" r:id="rId9"/>
    <p:sldId id="312" r:id="rId10"/>
    <p:sldId id="300" r:id="rId11"/>
    <p:sldId id="304" r:id="rId12"/>
    <p:sldId id="308" r:id="rId13"/>
    <p:sldId id="306" r:id="rId14"/>
    <p:sldId id="305" r:id="rId15"/>
    <p:sldId id="310" r:id="rId16"/>
    <p:sldId id="309" r:id="rId17"/>
    <p:sldId id="323" r:id="rId18"/>
    <p:sldId id="263" r:id="rId19"/>
    <p:sldId id="259" r:id="rId20"/>
    <p:sldId id="311" r:id="rId21"/>
    <p:sldId id="260" r:id="rId22"/>
    <p:sldId id="322" r:id="rId23"/>
    <p:sldId id="318" r:id="rId24"/>
    <p:sldId id="313" r:id="rId25"/>
    <p:sldId id="314" r:id="rId26"/>
    <p:sldId id="315" r:id="rId27"/>
    <p:sldId id="268" r:id="rId28"/>
    <p:sldId id="316" r:id="rId29"/>
    <p:sldId id="317" r:id="rId30"/>
    <p:sldId id="271" r:id="rId31"/>
    <p:sldId id="346" r:id="rId32"/>
    <p:sldId id="275" r:id="rId33"/>
    <p:sldId id="319" r:id="rId34"/>
    <p:sldId id="320" r:id="rId35"/>
    <p:sldId id="327" r:id="rId36"/>
    <p:sldId id="277" r:id="rId37"/>
    <p:sldId id="279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9" r:id="rId48"/>
    <p:sldId id="337" r:id="rId49"/>
    <p:sldId id="338" r:id="rId50"/>
    <p:sldId id="345" r:id="rId51"/>
    <p:sldId id="281" r:id="rId52"/>
    <p:sldId id="340" r:id="rId53"/>
    <p:sldId id="342" r:id="rId54"/>
    <p:sldId id="341" r:id="rId55"/>
    <p:sldId id="343" r:id="rId56"/>
    <p:sldId id="344" r:id="rId57"/>
    <p:sldId id="34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13861C-C310-499B-885A-326832B8CEE5}">
          <p14:sldIdLst>
            <p14:sldId id="256"/>
            <p14:sldId id="307"/>
          </p14:sldIdLst>
        </p14:section>
        <p14:section name="Kinect and Xbox Hardware" id="{C172213F-6CCC-4585-A630-EE4C38CBE32A}">
          <p14:sldIdLst>
            <p14:sldId id="297"/>
            <p14:sldId id="257"/>
            <p14:sldId id="299"/>
            <p14:sldId id="302"/>
            <p14:sldId id="301"/>
            <p14:sldId id="321"/>
            <p14:sldId id="312"/>
            <p14:sldId id="300"/>
            <p14:sldId id="304"/>
            <p14:sldId id="308"/>
            <p14:sldId id="306"/>
            <p14:sldId id="305"/>
            <p14:sldId id="310"/>
          </p14:sldIdLst>
        </p14:section>
        <p14:section name="The Body Tracking Pipeline" id="{D4F25870-D49B-46A7-95DB-10C4FE1E76F4}">
          <p14:sldIdLst>
            <p14:sldId id="309"/>
            <p14:sldId id="323"/>
            <p14:sldId id="263"/>
            <p14:sldId id="259"/>
            <p14:sldId id="311"/>
            <p14:sldId id="260"/>
            <p14:sldId id="322"/>
            <p14:sldId id="318"/>
            <p14:sldId id="313"/>
            <p14:sldId id="314"/>
            <p14:sldId id="315"/>
            <p14:sldId id="268"/>
            <p14:sldId id="316"/>
            <p14:sldId id="317"/>
            <p14:sldId id="271"/>
            <p14:sldId id="346"/>
            <p14:sldId id="275"/>
            <p14:sldId id="319"/>
            <p14:sldId id="320"/>
          </p14:sldIdLst>
        </p14:section>
        <p14:section name="Large-Scale Machine Learning" id="{EC1D6E97-B8C4-445B-83CB-895F8D8BE821}">
          <p14:sldIdLst>
            <p14:sldId id="327"/>
            <p14:sldId id="277"/>
            <p14:sldId id="279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9"/>
            <p14:sldId id="337"/>
            <p14:sldId id="338"/>
            <p14:sldId id="345"/>
            <p14:sldId id="281"/>
          </p14:sldIdLst>
        </p14:section>
        <p14:section name="Conclusions" id="{BB856715-020A-429A-A50E-1BBD690914D0}">
          <p14:sldIdLst>
            <p14:sldId id="340"/>
            <p14:sldId id="342"/>
            <p14:sldId id="341"/>
            <p14:sldId id="343"/>
            <p14:sldId id="344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243" autoAdjust="0"/>
  </p:normalViewPr>
  <p:slideViewPr>
    <p:cSldViewPr>
      <p:cViewPr varScale="1">
        <p:scale>
          <a:sx n="100" d="100"/>
          <a:sy n="100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DE671-3AC8-401A-9C5B-591F53ED3067}" type="datetimeFigureOut">
              <a:rPr lang="en-US" smtClean="0"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2309-5A55-4018-9435-29699A34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C9E4-B0AE-4BE6-BF52-DA2656203BAD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E212E-4389-4CFC-8994-47E3B3263FBF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D265-B854-4695-A235-D5493A6A08FD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7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521A-D7AB-4A48-9F18-A208D58C3793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B7B8-1A3A-441F-BB18-4DAE99D58F4B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F545-0D09-4639-80CB-B3FCF8DBB12D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ABD0-1A0C-4B06-B0E3-6CB6197595B9}" type="datetime1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0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C796-A188-404D-B004-CD9A6B8D4CCC}" type="datetime1">
              <a:rPr lang="en-US" smtClean="0"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69BD-D27A-498E-B4D2-B77D83B25EA0}" type="datetime1">
              <a:rPr lang="en-US" smtClean="0"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AF8F-0166-487A-8335-BEF11575893C}" type="datetime1">
              <a:rPr lang="en-US" smtClean="0"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4B5C-A17C-446F-80E6-895E2BB69FB1}" type="datetime1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381B-34AD-4D4E-BAB9-990372F86CA7}" type="datetime1">
              <a:rPr lang="en-US" smtClean="0"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5EC1-FC5C-4CF4-A8A7-102FC303B425}" type="datetime1">
              <a:rPr lang="en-US" smtClean="0"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AD5-FC1A-4314-98C1-C0B7035AD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39.pn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box.com/en-US/kinec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Kinect body tracking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858000" cy="26230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Oliver Williams, Mihai Budiu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Microsoft Research, Silicon Valley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With slides contributed by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Johnny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Lee, Jamie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Shotton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NASA Ames, February 14, 2011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5" y="61118"/>
            <a:ext cx="7132109" cy="534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Prime Sense Chip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651" y="4724400"/>
            <a:ext cx="876614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Xbox Hardware Engineering dramatically improved </a:t>
            </a:r>
            <a:br>
              <a:rPr lang="en-US" sz="2800" dirty="0" smtClean="0"/>
            </a:br>
            <a:r>
              <a:rPr lang="en-US" sz="2800" dirty="0" smtClean="0"/>
              <a:t>upon Prime Sense reference design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Micron scale tolerances on large 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anufacturing process to yield ~1 device / 1.5 seconds </a:t>
            </a:r>
            <a:endParaRPr lang="en-US" sz="2800" dirty="0"/>
          </a:p>
        </p:txBody>
      </p:sp>
      <p:pic>
        <p:nvPicPr>
          <p:cNvPr id="1026" name="Picture 2" descr="C:\Users\mbudiu\AppData\Local\Microsoft\Windows\Temporary Internet Files\Content.IE5\7Q8VXV76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1524000" cy="153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Projected IR pattern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73" y="1178389"/>
            <a:ext cx="6858001" cy="51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6460555"/>
            <a:ext cx="213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www.ros.org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computation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35" y="1828801"/>
            <a:ext cx="634093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948" y="6324600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://nuit-blanche.blogspot.com/2010/11/unsing-kinect-for-compressive-sensing.html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map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7" y="1600200"/>
            <a:ext cx="74082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6324600"/>
            <a:ext cx="306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www.insidekinect.com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Kinect video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30 HZ frame rate</a:t>
            </a:r>
          </a:p>
          <a:p>
            <a:pPr marL="0" indent="0" algn="ctr">
              <a:buNone/>
            </a:pPr>
            <a:r>
              <a:rPr lang="en-US" dirty="0"/>
              <a:t>57deg field-of-view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491609"/>
            <a:ext cx="25787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8-bit VGA </a:t>
            </a:r>
            <a:r>
              <a:rPr lang="en-US" sz="3200" dirty="0" smtClean="0"/>
              <a:t>RGB</a:t>
            </a:r>
            <a:br>
              <a:rPr lang="en-US" sz="3200" dirty="0" smtClean="0"/>
            </a:br>
            <a:r>
              <a:rPr lang="en-US" sz="3200" dirty="0" smtClean="0"/>
              <a:t>640 </a:t>
            </a:r>
            <a:r>
              <a:rPr lang="en-US" sz="3200" dirty="0"/>
              <a:t>x 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5491609"/>
            <a:ext cx="352032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11-bit </a:t>
            </a:r>
            <a:r>
              <a:rPr lang="en-US" sz="3200" dirty="0" smtClean="0"/>
              <a:t>monochrome</a:t>
            </a:r>
            <a:br>
              <a:rPr lang="en-US" sz="3200" dirty="0" smtClean="0"/>
            </a:br>
            <a:r>
              <a:rPr lang="en-US" sz="3200" dirty="0" smtClean="0"/>
              <a:t>320 </a:t>
            </a:r>
            <a:r>
              <a:rPr lang="en-US" sz="3200" dirty="0"/>
              <a:t>x 240</a:t>
            </a:r>
          </a:p>
        </p:txBody>
      </p:sp>
      <p:pic>
        <p:nvPicPr>
          <p:cNvPr id="6" name="Picture 30" descr="ballet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76525"/>
            <a:ext cx="3257550" cy="2428875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76525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360 Hardware</a:t>
            </a:r>
            <a:endParaRPr lang="en-US" dirty="0"/>
          </a:p>
        </p:txBody>
      </p:sp>
      <p:pic>
        <p:nvPicPr>
          <p:cNvPr id="1026" name="Picture 2" descr="http://www.pcper.com/images/reviews/940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57150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smtClean="0"/>
              <a:t>www.pcper.com/article.php?aid=940&amp;type=expert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458054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Triple Core PowerPC 970, 3.2GHz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Hyperthreaded, 2 threads/core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500 MHz ATI graphics card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DirectX </a:t>
            </a:r>
            <a:r>
              <a:rPr lang="en-US" sz="2400" dirty="0" smtClean="0"/>
              <a:t>9.5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512 MB RAM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2005 performance envelope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handle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real-time </a:t>
            </a:r>
            <a:r>
              <a:rPr lang="en-US" sz="2400" dirty="0">
                <a:solidFill>
                  <a:srgbClr val="FF0000"/>
                </a:solidFill>
              </a:rPr>
              <a:t>vision AND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modern </a:t>
            </a:r>
            <a:r>
              <a:rPr lang="en-US" sz="2400" dirty="0" smtClean="0">
                <a:solidFill>
                  <a:srgbClr val="FF0000"/>
                </a:solidFill>
              </a:rPr>
              <a:t>game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cper.com/images/reviews/940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 tracking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C:\Users\mbudiu\AppData\Local\Microsoft\Windows\Temporary Internet Files\Content.IE5\UCYGXN3F\MC9002290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4100633" cy="25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Extensible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27961" y="3521338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9" y="3361570"/>
            <a:ext cx="1746758" cy="1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59978" y="1905000"/>
            <a:ext cx="1676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59978" y="3131191"/>
            <a:ext cx="1676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9978" y="4343400"/>
            <a:ext cx="16764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Expert 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9574414">
            <a:off x="1974178" y="2738106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831289">
            <a:off x="1918397" y="430701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8103" y="2946876"/>
            <a:ext cx="1828800" cy="1396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Arbiter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49359" y="3533538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2254371">
            <a:off x="4695576" y="2750306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9430666">
            <a:off x="4639795" y="431921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326944" y="3588391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6363" y="5562600"/>
            <a:ext cx="1469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Stateless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0231" y="5347156"/>
            <a:ext cx="829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Raw</a:t>
            </a:r>
          </a:p>
          <a:p>
            <a:r>
              <a:rPr lang="en-US" sz="2800" dirty="0" smtClean="0"/>
              <a:t>data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33430" y="556259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192075" y="5364632"/>
            <a:ext cx="1592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Skeleton</a:t>
            </a:r>
          </a:p>
          <a:p>
            <a:pPr algn="ctr"/>
            <a:r>
              <a:rPr lang="en-US" sz="2800" dirty="0" smtClean="0"/>
              <a:t>estimates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561945" y="5347155"/>
            <a:ext cx="1451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Final</a:t>
            </a:r>
          </a:p>
          <a:p>
            <a:pPr algn="ctr"/>
            <a:r>
              <a:rPr lang="en-US" sz="2800" dirty="0" smtClean="0"/>
              <a:t>estimate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603814" y="4947046"/>
            <a:ext cx="1463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probabilistic</a:t>
            </a:r>
            <a:endParaRPr lang="en-US" sz="2000" i="1" dirty="0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H="1" flipV="1">
            <a:off x="5076818" y="4777051"/>
            <a:ext cx="1258639" cy="169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6335457" y="3919632"/>
            <a:ext cx="1199973" cy="1027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94708" y="2462651"/>
            <a:ext cx="2211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fuses </a:t>
            </a:r>
            <a:r>
              <a:rPr lang="en-US" dirty="0" smtClean="0"/>
              <a:t>the hypotheses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69116" y="5584142"/>
            <a:ext cx="138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Statefull</a:t>
            </a:r>
            <a:endParaRPr lang="en-US" sz="2800" dirty="0"/>
          </a:p>
        </p:txBody>
      </p:sp>
      <p:pic>
        <p:nvPicPr>
          <p:cNvPr id="36" name="Picture 6" descr="http://nxeassets.xbox.com/shaxam/0201/07/b8/07b8b5ed-4d19-4cb3-957f-d6e367f4c8a7.PN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91016"/>
            <a:ext cx="1164383" cy="12711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  <p:bldP spid="22" grpId="0"/>
      <p:bldP spid="24" grpId="0"/>
      <p:bldP spid="25" grpId="0"/>
      <p:bldP spid="26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684572" cy="17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nxeassets.xbox.com/shaxam/0201/07/b8/07b8b5ed-4d19-4cb3-957f-d6e367f4c8a7.PNG?v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45" y="4191000"/>
            <a:ext cx="1612060" cy="175986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4800" y="1718358"/>
            <a:ext cx="1801048" cy="1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5710028" y="2325464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55600" y="1743165"/>
            <a:ext cx="1801048" cy="1465195"/>
            <a:chOff x="4756152" y="2646354"/>
            <a:chExt cx="3973506" cy="31857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6152" y="2646354"/>
              <a:ext cx="3973506" cy="318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6617369" y="4559969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828548" y="4507832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53218" y="3358747"/>
            <a:ext cx="291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Background segmentation</a:t>
            </a:r>
          </a:p>
          <a:p>
            <a:pPr algn="ctr"/>
            <a:r>
              <a:rPr lang="en-US" sz="2000" dirty="0" smtClean="0"/>
              <a:t>Player separation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394" y="5918896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Classifier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Expert: Pipeline Stages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5878911"/>
            <a:ext cx="2133600" cy="365125"/>
          </a:xfrm>
        </p:spPr>
        <p:txBody>
          <a:bodyPr/>
          <a:lstStyle/>
          <a:p>
            <a:fld id="{4926CAD5-FC1A-4314-98C1-C0B7035AD44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9322" y="3316626"/>
            <a:ext cx="134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Depth map</a:t>
            </a:r>
            <a:endParaRPr lang="en-US" sz="20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43148" t="49089" r="43277" b="23567"/>
          <a:stretch>
            <a:fillRect/>
          </a:stretch>
        </p:blipFill>
        <p:spPr bwMode="auto">
          <a:xfrm>
            <a:off x="906706" y="4199868"/>
            <a:ext cx="1742137" cy="174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8498428" y="2316957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791200" y="4877883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048000" y="2339432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4098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" y="1826624"/>
            <a:ext cx="2384003" cy="14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71600" y="3316626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937061" y="5918896"/>
            <a:ext cx="1430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Body Part </a:t>
            </a:r>
            <a:br>
              <a:rPr lang="en-US" dirty="0" smtClean="0"/>
            </a:b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4930" y="5950860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Skeleton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90" y="145941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55" y="391601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67" y="145941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test frames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Hardware overview</a:t>
            </a:r>
          </a:p>
          <a:p>
            <a:r>
              <a:rPr lang="en-US" dirty="0" smtClean="0"/>
              <a:t>The body tracking pipeline</a:t>
            </a:r>
          </a:p>
          <a:p>
            <a:r>
              <a:rPr lang="en-US" dirty="0" smtClean="0"/>
              <a:t>Learning a classifier from large data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calibration</a:t>
            </a:r>
            <a:endParaRPr lang="en-US" dirty="0"/>
          </a:p>
          <a:p>
            <a:pPr marL="685800" lvl="1">
              <a:buFontTx/>
              <a:buChar char="-"/>
            </a:pPr>
            <a:r>
              <a:rPr lang="en-US" dirty="0"/>
              <a:t>no start/recovery pose</a:t>
            </a:r>
          </a:p>
          <a:p>
            <a:pPr marL="685800" lvl="1">
              <a:buFontTx/>
              <a:buChar char="-"/>
            </a:pPr>
            <a:r>
              <a:rPr lang="en-US" dirty="0"/>
              <a:t>no background calibration</a:t>
            </a:r>
          </a:p>
          <a:p>
            <a:pPr marL="685800" lvl="1">
              <a:buFontTx/>
              <a:buChar char="-"/>
            </a:pPr>
            <a:r>
              <a:rPr lang="en-US" dirty="0"/>
              <a:t>no body calibration</a:t>
            </a:r>
          </a:p>
          <a:p>
            <a:r>
              <a:rPr lang="en-US" dirty="0" smtClean="0"/>
              <a:t>Minimal CPU usage</a:t>
            </a:r>
          </a:p>
          <a:p>
            <a:r>
              <a:rPr lang="en-US" dirty="0" smtClean="0"/>
              <a:t>Illumination-independent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20</a:t>
            </a:fld>
            <a:endParaRPr lang="en-US"/>
          </a:p>
        </p:txBody>
      </p:sp>
      <p:pic>
        <p:nvPicPr>
          <p:cNvPr id="5122" name="Picture 2" descr="C:\Users\mbudiu\AppData\Local\Microsoft\Windows\Temporary Internet Files\Content.IE5\CDSFTT08\MC9000650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59" y="1981200"/>
            <a:ext cx="23261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81100" y="1408532"/>
            <a:ext cx="1193800" cy="2781436"/>
            <a:chOff x="1181100" y="1408532"/>
            <a:chExt cx="1193800" cy="2781436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1752600" y="1764268"/>
              <a:ext cx="393700" cy="2425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81100" y="1408532"/>
              <a:ext cx="1193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  <a:r>
                <a:rPr lang="en-US" dirty="0" smtClean="0"/>
                <a:t>ody size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92300" y="2290970"/>
            <a:ext cx="965200" cy="1898998"/>
            <a:chOff x="1892300" y="2290970"/>
            <a:chExt cx="965200" cy="189899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146300" y="2589768"/>
              <a:ext cx="228600" cy="1600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892300" y="2290970"/>
              <a:ext cx="96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hair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2909669"/>
            <a:ext cx="1689100" cy="1280299"/>
            <a:chOff x="457200" y="2909669"/>
            <a:chExt cx="1689100" cy="1280299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206500" y="3186668"/>
              <a:ext cx="939800" cy="1003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7200" y="2909669"/>
              <a:ext cx="1473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</a:t>
              </a:r>
              <a:r>
                <a:rPr lang="en-US" dirty="0" smtClean="0"/>
                <a:t>ody type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4189968"/>
            <a:ext cx="1689100" cy="465782"/>
            <a:chOff x="457200" y="4189968"/>
            <a:chExt cx="1689100" cy="465782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1333500" y="4189968"/>
              <a:ext cx="812800" cy="2349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7200" y="4286418"/>
              <a:ext cx="96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clothes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03300" y="4189968"/>
            <a:ext cx="1143000" cy="2058432"/>
            <a:chOff x="1003300" y="4189968"/>
            <a:chExt cx="1143000" cy="2058432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663700" y="4189968"/>
              <a:ext cx="482600" cy="1689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3300" y="5879068"/>
              <a:ext cx="1143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furniture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46300" y="4189968"/>
            <a:ext cx="1162050" cy="1625431"/>
            <a:chOff x="2146300" y="4189968"/>
            <a:chExt cx="1162050" cy="162543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146300" y="4189968"/>
              <a:ext cx="571500" cy="1219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343150" y="5446067"/>
              <a:ext cx="96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46300" y="2541369"/>
            <a:ext cx="1943100" cy="1648599"/>
            <a:chOff x="2146300" y="2541369"/>
            <a:chExt cx="1943100" cy="164859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146300" y="2818368"/>
              <a:ext cx="146050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124200" y="2541369"/>
              <a:ext cx="96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FOV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46300" y="4189968"/>
            <a:ext cx="2349500" cy="864632"/>
            <a:chOff x="2146300" y="4189968"/>
            <a:chExt cx="2349500" cy="8646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146300" y="4189968"/>
              <a:ext cx="1930400" cy="4699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30600" y="4685268"/>
              <a:ext cx="96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angle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matrix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21</a:t>
            </a:fld>
            <a:endParaRPr lang="en-US"/>
          </a:p>
        </p:txBody>
      </p:sp>
      <p:pic>
        <p:nvPicPr>
          <p:cNvPr id="20" name="Picture 2" descr="http://centerstage2.com/images/girl_d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94003"/>
            <a:ext cx="1248340" cy="13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95785"/>
            <a:ext cx="1576360" cy="13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http://www.freewebs.com/nbagiants/s_bradley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565"/>
            <a:ext cx="1439757" cy="23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t2.gstatic.com/images?q=tbn:ANd9GcQWe-2VdTPLlnpaCl08CsHI24F3WC7gZAvMxGV41q1aY-zPh0s_8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94" y="4112930"/>
            <a:ext cx="1170968" cy="13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t0.gstatic.com/images?q=tbn:ANd9GcT-0LLypskJwqegylIM1prxzZNSpJqafW0V8udinCo4jfCWytu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24" y="4495726"/>
            <a:ext cx="1492251" cy="11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t3.gstatic.com/images?q=tbn:ANd9GcRaTBoJMRtofC5xBuXn0qlrCemqPwY01jypo8Sj4lu0z8AaKw-O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14" y="1569756"/>
            <a:ext cx="955971" cy="12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t0.gstatic.com/images?q=tbn:ANd9GcSQKNMuiuytot2Fy45F70xL6NK3E_Qhc1Pm4GrEr5N1bJTBgB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8" y="3931956"/>
            <a:ext cx="1006043" cy="15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t3.gstatic.com/images?q=tbn:ANd9GcTdvEmAGK6dXgGd3Z3nEbCTENWxAHXPBrnXY7iyqreqq3Ay4mZ_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91" y="3057009"/>
            <a:ext cx="1810418" cy="13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t2.gstatic.com/images?q=tbn:ANd9GcTbJKLxjr_qiJWDZgvHEcGKdq8dvlVrAeRJG5g_8Te1kG9JTYWVQ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22" y="2121550"/>
            <a:ext cx="1020976" cy="135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t3.gstatic.com/images?q=tbn:ANd9GcTcWR5GFn_n1jAjfbxvzRIKsx7dKV-rJ408bBPMnjcxrFJU0um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13" y="5091043"/>
            <a:ext cx="1478048" cy="124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t3.gstatic.com/images?q=tbn:ANd9GcQbiNSeJHlS8MnD-L-8qhfwIGeol2qVsEWXOIlLC8o5-OH-RoIvK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58" y="4849267"/>
            <a:ext cx="756292" cy="14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womansday.com/var/ezflow_site/storage/images/wd2/content/family-lifestyle/relationships/10-habits-of-happy-couples/218573-3-eng-US/10-Habits-of-Happy-Couples_full_article_vertica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7" y="1301231"/>
            <a:ext cx="968224" cy="11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us.123rf.com/400wm/400/400/andresr/andresr0909/andresr090900476/5519648-happy-group-of-people-sitting-on-a-couch-isolate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66" y="5547680"/>
            <a:ext cx="1299860" cy="10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t1.gstatic.com/images?q=tbn:ANd9GcRwm_4wdNEi9Y3g-3K7F8LbRKM-fdg_94PIlPossOvTH7tu9p2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21" y="3344003"/>
            <a:ext cx="892121" cy="11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t2.gstatic.com/images?q=tbn:ANd9GcT4JM52WXqQSS-NXB7JCcUwGk7XfMRIy_iaftwR-N0tteKUK5b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258446"/>
            <a:ext cx="1673901" cy="11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http://t1.gstatic.com/images?q=tbn:ANd9GcTOWb1OJ4K3BJVl0bjFvciTrVn53ZBf95qF94f60Bvap2PkQOSJD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90" y="2647050"/>
            <a:ext cx="639419" cy="11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://t0.gstatic.com/images?q=tbn:ANd9GcTZ0eJNEGJQRNddFb_wbmLA1xvqZOvA9JHEJxQDJbCXDxLRGASRoQ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050902"/>
            <a:ext cx="1414926" cy="9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://t1.gstatic.com/images?q=tbn:ANd9GcSABaN_vhMghRYStG9BlYM9kqay2Qm9IlbuEKdhBwmogB0N_n3tC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5396122"/>
            <a:ext cx="1330005" cy="133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://t0.gstatic.com/images?q=tbn:ANd9GcR3SG77zJFgQg83oQK4fVDiIMJ7P-dUueJ4BokybBn_rzIviTHI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89" y="1597600"/>
            <a:ext cx="1291566" cy="1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t1.gstatic.com/images?q=tbn:ANd9GcQRhtLLjTzugoxYVgK5Q-UB6N3-AGcs3LgA6s6afnNBhq51iqt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90" y="1588077"/>
            <a:ext cx="1297332" cy="12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ttp://t0.gstatic.com/images?q=tbn:ANd9GcSiQioa1uJ0OSembUNPaB7E9FnGJZP6oCg6JIh97g3qVoymvNXC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26" y="3735042"/>
            <a:ext cx="1204139" cy="6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Rf6EJHBFdNKijUDjfQ__8pyM0aw-_sHV3mVcfKMvYOror-oE8Puw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14" y="4745616"/>
            <a:ext cx="1510671" cy="11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" descr="http://t2.gstatic.com/images?q=tbn:ANd9GcSHollQkbnn__yq9ap8OLW6Ya6ZY12x9BcO4xpdDeAgnmoWAGYHG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89" y="4726565"/>
            <a:ext cx="1493373" cy="11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t1.gstatic.com/images?q=tbn:ANd9GcT3sU4bB67DJzP1e4Lb4jou6kOwQQy02nuJ66k4eQQf0S_XcK1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5" y="3828492"/>
            <a:ext cx="1524631" cy="12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lovesgumbo.com/wordpress/wp-content/uploads/2010/06/cluttered-bedroom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13" y="338390"/>
            <a:ext cx="1678947" cy="12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t0.gstatic.com/images?q=tbn:ANd9GcS23qf3Dkd1qy5630RQQHSmuAO2RPkLSHiR215El92SmcG-p5MwZQ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66" y="2846430"/>
            <a:ext cx="1524631" cy="10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://t0.gstatic.com/images?q=tbn:ANd9GcSPx-bJOO7LJCTX_IpKrAMOlpaL3ZbbCKLcW6NmJI4l3qepBPhMj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5" y="4986183"/>
            <a:ext cx="1028355" cy="10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1801048" cy="151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4078828" y="2283506"/>
            <a:ext cx="416972" cy="38609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24400" y="1701207"/>
            <a:ext cx="1801048" cy="1465195"/>
            <a:chOff x="4756152" y="2646354"/>
            <a:chExt cx="3973506" cy="318576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6152" y="2646354"/>
              <a:ext cx="3973506" cy="318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val 7"/>
            <p:cNvSpPr/>
            <p:nvPr/>
          </p:nvSpPr>
          <p:spPr>
            <a:xfrm>
              <a:off x="6617369" y="4559969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28548" y="4507832"/>
              <a:ext cx="144379" cy="1443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43000" y="3890665"/>
            <a:ext cx="686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Identify ground </a:t>
            </a:r>
            <a:r>
              <a:rPr lang="en-US" sz="3200" dirty="0" smtClean="0"/>
              <a:t>plane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Separate background (couch)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Identify players via </a:t>
            </a:r>
            <a:r>
              <a:rPr lang="en-US" sz="3200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7947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Hands + head tracking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Body tracking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 descr="Select Track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27369" r="2209" b="16221"/>
          <a:stretch/>
        </p:blipFill>
        <p:spPr bwMode="auto">
          <a:xfrm>
            <a:off x="4800600" y="2539999"/>
            <a:ext cx="2610339" cy="19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m.endofinternet.org/wordpress/wp-content/uploads/2010/11/kinect-tuner-review-rm-e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30722" r="979" b="21225"/>
          <a:stretch/>
        </p:blipFill>
        <p:spPr bwMode="auto">
          <a:xfrm>
            <a:off x="914400" y="2514600"/>
            <a:ext cx="2696308" cy="197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376" y="4572000"/>
            <a:ext cx="256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not exposed through SDK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218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body tracking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3148" t="49089" r="43277" b="23567"/>
          <a:stretch>
            <a:fillRect/>
          </a:stretch>
        </p:blipFill>
        <p:spPr bwMode="auto">
          <a:xfrm>
            <a:off x="6305534" y="2659443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42879" t="15755" r="43546" b="56901"/>
          <a:stretch>
            <a:fillRect/>
          </a:stretch>
        </p:blipFill>
        <p:spPr bwMode="auto">
          <a:xfrm>
            <a:off x="742936" y="2685263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9718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012" y="4876799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Input</a:t>
            </a:r>
          </a:p>
          <a:p>
            <a:pPr algn="ctr"/>
            <a:r>
              <a:rPr lang="en-US" sz="2800" dirty="0" smtClean="0"/>
              <a:t>Depth map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31068" y="4876800"/>
            <a:ext cx="1749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Output</a:t>
            </a:r>
          </a:p>
          <a:p>
            <a:pPr algn="ctr"/>
            <a:r>
              <a:rPr lang="en-US" sz="2800" dirty="0" smtClean="0"/>
              <a:t>Body parts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562600" y="3418695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1400" y="3048000"/>
            <a:ext cx="1828800" cy="1219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Classifier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960203"/>
            <a:ext cx="1875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Runs on GPU </a:t>
            </a:r>
            <a:br>
              <a:rPr lang="en-US" sz="2400" dirty="0" smtClean="0"/>
            </a:br>
            <a:r>
              <a:rPr lang="en-US" sz="2400" dirty="0" smtClean="0"/>
              <a:t>@ </a:t>
            </a:r>
            <a:r>
              <a:rPr lang="en-US" sz="2400" dirty="0"/>
              <a:t>320x240</a:t>
            </a:r>
          </a:p>
        </p:txBody>
      </p:sp>
    </p:spTree>
    <p:extLst>
      <p:ext uri="{BB962C8B-B14F-4D97-AF65-F5344CB8AC3E}">
        <p14:creationId xmlns:p14="http://schemas.microsoft.com/office/powerpoint/2010/main" val="22022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the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36938"/>
            <a:ext cx="8229600" cy="3357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Start from ground-truth data</a:t>
            </a:r>
          </a:p>
          <a:p>
            <a:pPr lvl="1"/>
            <a:r>
              <a:rPr lang="en-GB" dirty="0" smtClean="0"/>
              <a:t>depth paired with body parts</a:t>
            </a:r>
          </a:p>
          <a:p>
            <a:r>
              <a:rPr lang="en-GB" dirty="0" smtClean="0"/>
              <a:t>Train classifier to work across</a:t>
            </a:r>
          </a:p>
          <a:p>
            <a:pPr lvl="1"/>
            <a:r>
              <a:rPr lang="en-GB" dirty="0" smtClean="0"/>
              <a:t>pose</a:t>
            </a:r>
          </a:p>
          <a:p>
            <a:pPr lvl="1"/>
            <a:r>
              <a:rPr lang="en-GB" dirty="0" smtClean="0"/>
              <a:t>scene position</a:t>
            </a:r>
          </a:p>
          <a:p>
            <a:pPr lvl="1"/>
            <a:r>
              <a:rPr lang="en-GB" dirty="0" smtClean="0"/>
              <a:t>Height, body shape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735375" y="1265565"/>
            <a:ext cx="7673252" cy="2165075"/>
            <a:chOff x="470648" y="1285860"/>
            <a:chExt cx="8101880" cy="2286016"/>
          </a:xfrm>
        </p:grpSpPr>
        <p:grpSp>
          <p:nvGrpSpPr>
            <p:cNvPr id="6" name="Group 9"/>
            <p:cNvGrpSpPr/>
            <p:nvPr/>
          </p:nvGrpSpPr>
          <p:grpSpPr>
            <a:xfrm>
              <a:off x="470648" y="1285860"/>
              <a:ext cx="2958344" cy="2286016"/>
              <a:chOff x="-11001484" y="-4143428"/>
              <a:chExt cx="3143272" cy="2428916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41" t="23491" r="82265" b="54527"/>
              <a:stretch>
                <a:fillRect/>
              </a:stretch>
            </p:blipFill>
            <p:spPr bwMode="auto">
              <a:xfrm>
                <a:off x="-11001484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61" t="23491" r="48645" b="54527"/>
              <a:stretch>
                <a:fillRect/>
              </a:stretch>
            </p:blipFill>
            <p:spPr bwMode="auto">
              <a:xfrm>
                <a:off x="-9429848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6"/>
            <p:cNvGrpSpPr/>
            <p:nvPr/>
          </p:nvGrpSpPr>
          <p:grpSpPr>
            <a:xfrm>
              <a:off x="3571868" y="1285860"/>
              <a:ext cx="2571768" cy="2286016"/>
              <a:chOff x="-8286840" y="15644898"/>
              <a:chExt cx="2571768" cy="2286016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601" t="33073" r="74695" b="35676"/>
              <a:stretch>
                <a:fillRect/>
              </a:stretch>
            </p:blipFill>
            <p:spPr bwMode="auto">
              <a:xfrm>
                <a:off x="-8286840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382" t="33073" r="32914" b="35676"/>
              <a:stretch>
                <a:fillRect/>
              </a:stretch>
            </p:blipFill>
            <p:spPr bwMode="auto">
              <a:xfrm>
                <a:off x="-7000956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1"/>
            <p:cNvGrpSpPr/>
            <p:nvPr/>
          </p:nvGrpSpPr>
          <p:grpSpPr>
            <a:xfrm>
              <a:off x="6286512" y="1285860"/>
              <a:ext cx="2286016" cy="2286016"/>
              <a:chOff x="-9501286" y="1428736"/>
              <a:chExt cx="2714644" cy="271464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661" t="59051" r="82917" b="16379"/>
              <a:stretch>
                <a:fillRect/>
              </a:stretch>
            </p:blipFill>
            <p:spPr bwMode="auto">
              <a:xfrm>
                <a:off x="-9501286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3255" t="59051" r="49323" b="16379"/>
              <a:stretch>
                <a:fillRect/>
              </a:stretch>
            </p:blipFill>
            <p:spPr bwMode="auto">
              <a:xfrm>
                <a:off x="-8143964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234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Ground </a:t>
            </a:r>
            <a:r>
              <a:rPr lang="en-US" dirty="0" smtClean="0"/>
              <a:t>Truth (1)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26</a:t>
            </a:fld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>
            <a:off x="708021" y="1371600"/>
            <a:ext cx="7673252" cy="2165075"/>
            <a:chOff x="470648" y="1285860"/>
            <a:chExt cx="8101880" cy="2286016"/>
          </a:xfrm>
        </p:grpSpPr>
        <p:grpSp>
          <p:nvGrpSpPr>
            <p:cNvPr id="5" name="Group 9"/>
            <p:cNvGrpSpPr/>
            <p:nvPr/>
          </p:nvGrpSpPr>
          <p:grpSpPr>
            <a:xfrm>
              <a:off x="470648" y="1285860"/>
              <a:ext cx="2958344" cy="2286016"/>
              <a:chOff x="-11001484" y="-4143428"/>
              <a:chExt cx="3143272" cy="2428916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9141" t="23491" r="82265" b="54527"/>
              <a:stretch>
                <a:fillRect/>
              </a:stretch>
            </p:blipFill>
            <p:spPr bwMode="auto">
              <a:xfrm>
                <a:off x="-11001484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2761" t="23491" r="48645" b="54527"/>
              <a:stretch>
                <a:fillRect/>
              </a:stretch>
            </p:blipFill>
            <p:spPr bwMode="auto">
              <a:xfrm>
                <a:off x="-9429848" y="-4143428"/>
                <a:ext cx="1571636" cy="242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6"/>
            <p:cNvGrpSpPr/>
            <p:nvPr/>
          </p:nvGrpSpPr>
          <p:grpSpPr>
            <a:xfrm>
              <a:off x="3571868" y="1285860"/>
              <a:ext cx="2571768" cy="2286016"/>
              <a:chOff x="-8286840" y="15644898"/>
              <a:chExt cx="2571768" cy="228601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601" t="33073" r="74695" b="35676"/>
              <a:stretch>
                <a:fillRect/>
              </a:stretch>
            </p:blipFill>
            <p:spPr bwMode="auto">
              <a:xfrm>
                <a:off x="-8286840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8382" t="33073" r="32914" b="35676"/>
              <a:stretch>
                <a:fillRect/>
              </a:stretch>
            </p:blipFill>
            <p:spPr bwMode="auto">
              <a:xfrm>
                <a:off x="-7000956" y="15644898"/>
                <a:ext cx="1285884" cy="2286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1"/>
            <p:cNvGrpSpPr/>
            <p:nvPr/>
          </p:nvGrpSpPr>
          <p:grpSpPr>
            <a:xfrm>
              <a:off x="6286512" y="1285860"/>
              <a:ext cx="2286016" cy="2286016"/>
              <a:chOff x="-9501286" y="1428736"/>
              <a:chExt cx="2714644" cy="271464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661" t="59051" r="82917" b="16379"/>
              <a:stretch>
                <a:fillRect/>
              </a:stretch>
            </p:blipFill>
            <p:spPr bwMode="auto">
              <a:xfrm>
                <a:off x="-9501286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3255" t="59051" r="49323" b="16379"/>
              <a:stretch>
                <a:fillRect/>
              </a:stretch>
            </p:blipFill>
            <p:spPr bwMode="auto">
              <a:xfrm>
                <a:off x="-8143964" y="1428736"/>
                <a:ext cx="1357322" cy="2714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838200" y="4436368"/>
            <a:ext cx="3408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 synthetic data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(3D avatar model)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Inject noise</a:t>
            </a:r>
            <a:endParaRPr lang="en-US" sz="3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37549" t="37875" r="52197" b="41211"/>
          <a:stretch>
            <a:fillRect/>
          </a:stretch>
        </p:blipFill>
        <p:spPr bwMode="auto">
          <a:xfrm>
            <a:off x="7000892" y="3853190"/>
            <a:ext cx="1714512" cy="26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2168" t="32584" r="57324" b="25586"/>
          <a:stretch>
            <a:fillRect/>
          </a:stretch>
        </p:blipFill>
        <p:spPr bwMode="auto">
          <a:xfrm>
            <a:off x="4879244" y="3853190"/>
            <a:ext cx="1714512" cy="26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6651047" y="4978277"/>
            <a:ext cx="271061" cy="301179"/>
          </a:xfrm>
          <a:prstGeom prst="rightArrow">
            <a:avLst>
              <a:gd name="adj1" fmla="val 56667"/>
              <a:gd name="adj2" fmla="val 42449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 sz="1800" b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t1.gstatic.com/images?q=tbn:ANd9GcQtd4ntJDyYF1J6UdBtUOoK-sJaUOQ9SRGhYQG3yi5-ALZZnv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23" y="1644539"/>
            <a:ext cx="1989384" cy="42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343400"/>
            <a:ext cx="4286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Motion Capture: </a:t>
            </a:r>
            <a:endParaRPr lang="en-US" sz="3600" b="1" dirty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Unrealistic environments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Unrealistic clothing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Low throughput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477"/>
          </a:xfrm>
        </p:spPr>
        <p:txBody>
          <a:bodyPr/>
          <a:lstStyle/>
          <a:p>
            <a:r>
              <a:rPr lang="en-US" dirty="0" smtClean="0"/>
              <a:t>Getting the Ground Truth (2)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27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646" y="1752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Ground </a:t>
            </a:r>
            <a:r>
              <a:rPr lang="en-US" dirty="0" smtClean="0"/>
              <a:t>Truth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2" descr="http://www.designinglibraries.org.uk/gallery/main.php?g2_view=core.DownloadItem&amp;g2_itemId=4433&amp;g2_serialNumber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587806" cy="27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886200"/>
            <a:ext cx="60549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Manual Tagging: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Requires training many people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P</a:t>
            </a:r>
            <a:r>
              <a:rPr lang="en-US" sz="2800" dirty="0" smtClean="0"/>
              <a:t>otentially expensive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Tagging tool influences biases in data.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Quality control is an issue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1000 </a:t>
            </a:r>
            <a:r>
              <a:rPr lang="en-US" sz="2800" dirty="0" err="1" smtClean="0"/>
              <a:t>hrs</a:t>
            </a:r>
            <a:r>
              <a:rPr lang="en-US" sz="2800" dirty="0" smtClean="0"/>
              <a:t> @ 20 contractors ~= 20 years</a:t>
            </a:r>
          </a:p>
        </p:txBody>
      </p:sp>
    </p:spTree>
    <p:extLst>
      <p:ext uri="{BB962C8B-B14F-4D97-AF65-F5344CB8AC3E}">
        <p14:creationId xmlns:p14="http://schemas.microsoft.com/office/powerpoint/2010/main" val="29716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Ground </a:t>
            </a:r>
            <a:r>
              <a:rPr lang="en-US" dirty="0" smtClean="0"/>
              <a:t>Truth (4)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114800"/>
            <a:ext cx="758335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Amazon Mechanical Turk: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Build web based tool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Tagging tool </a:t>
            </a:r>
            <a:r>
              <a:rPr lang="en-US" sz="2800" dirty="0" smtClean="0"/>
              <a:t>is 2D only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Quality control can be done with redundant HITS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2000 frames/</a:t>
            </a:r>
            <a:r>
              <a:rPr lang="en-US" sz="2800" dirty="0" err="1" smtClean="0"/>
              <a:t>hr</a:t>
            </a:r>
            <a:r>
              <a:rPr lang="en-US" sz="2800" dirty="0" smtClean="0"/>
              <a:t> @ $0.04/HIT -&gt; 6 </a:t>
            </a:r>
            <a:r>
              <a:rPr lang="en-US" sz="2800" dirty="0" err="1" smtClean="0"/>
              <a:t>yrs</a:t>
            </a:r>
            <a:r>
              <a:rPr lang="en-US" sz="2800" dirty="0" smtClean="0"/>
              <a:t> @ $80/</a:t>
            </a:r>
            <a:r>
              <a:rPr lang="en-US" sz="2800" dirty="0" err="1" smtClean="0"/>
              <a:t>hr</a:t>
            </a:r>
            <a:endParaRPr lang="en-US" sz="2800" dirty="0" smtClean="0"/>
          </a:p>
        </p:txBody>
      </p:sp>
      <p:pic>
        <p:nvPicPr>
          <p:cNvPr id="7170" name="Picture 2" descr="http://cache.gawkerassets.com/assets/images/9/2010/08/mturk_co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0590"/>
            <a:ext cx="4078158" cy="29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Kinect?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mobilewhack.com/wp-content/pics/2009/06/natal-x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5459105" cy="304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133600" cy="10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Classifying pixels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382000" cy="3916363"/>
          </a:xfrm>
        </p:spPr>
        <p:txBody>
          <a:bodyPr>
            <a:normAutofit/>
          </a:bodyPr>
          <a:lstStyle/>
          <a:p>
            <a:r>
              <a:rPr lang="en-GB" dirty="0" smtClean="0"/>
              <a:t>Compute </a:t>
            </a:r>
            <a:r>
              <a:rPr lang="en-GB" dirty="0" smtClean="0">
                <a:latin typeface="Palatino Linotype" pitchFamily="18" charset="0"/>
              </a:rPr>
              <a:t>P(</a:t>
            </a:r>
            <a:r>
              <a:rPr lang="en-GB" i="1" dirty="0" err="1" smtClean="0">
                <a:latin typeface="Palatino Linotype" pitchFamily="18" charset="0"/>
              </a:rPr>
              <a:t>c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r>
              <a:rPr lang="en-GB" dirty="0" err="1" smtClean="0">
                <a:latin typeface="Palatino Linotype" pitchFamily="18" charset="0"/>
              </a:rPr>
              <a:t>|</a:t>
            </a:r>
            <a:r>
              <a:rPr lang="en-GB" i="1" dirty="0" err="1" smtClean="0">
                <a:latin typeface="Palatino Linotype" pitchFamily="18" charset="0"/>
              </a:rPr>
              <a:t>w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r>
              <a:rPr lang="en-GB" dirty="0" smtClean="0">
                <a:latin typeface="Palatino Linotype" pitchFamily="18" charset="0"/>
              </a:rPr>
              <a:t>)</a:t>
            </a:r>
          </a:p>
          <a:p>
            <a:pPr lvl="1"/>
            <a:r>
              <a:rPr lang="en-GB" dirty="0" smtClean="0"/>
              <a:t>pixels </a:t>
            </a:r>
            <a:r>
              <a:rPr lang="en-GB" i="1" dirty="0" err="1" smtClean="0">
                <a:latin typeface="Palatino Linotype" pitchFamily="18" charset="0"/>
              </a:rPr>
              <a:t>i</a:t>
            </a:r>
            <a:r>
              <a:rPr lang="en-GB" i="1" dirty="0" smtClean="0">
                <a:latin typeface="Palatino Linotype" pitchFamily="18" charset="0"/>
              </a:rPr>
              <a:t> = </a:t>
            </a:r>
            <a:r>
              <a:rPr lang="en-GB" dirty="0" smtClean="0">
                <a:latin typeface="Palatino Linotype" pitchFamily="18" charset="0"/>
              </a:rPr>
              <a:t>(</a:t>
            </a:r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, </a:t>
            </a:r>
            <a:r>
              <a:rPr lang="en-GB" i="1" dirty="0" smtClean="0">
                <a:latin typeface="Palatino Linotype" pitchFamily="18" charset="0"/>
              </a:rPr>
              <a:t>y</a:t>
            </a:r>
            <a:r>
              <a:rPr lang="en-GB" dirty="0" smtClean="0">
                <a:latin typeface="Palatino Linotype" pitchFamily="18" charset="0"/>
              </a:rPr>
              <a:t>)</a:t>
            </a:r>
          </a:p>
          <a:p>
            <a:pPr lvl="1"/>
            <a:r>
              <a:rPr lang="en-GB" dirty="0" smtClean="0"/>
              <a:t>body part </a:t>
            </a:r>
            <a:r>
              <a:rPr lang="en-GB" i="1" dirty="0" err="1" smtClean="0">
                <a:latin typeface="Palatino Linotype" pitchFamily="18" charset="0"/>
              </a:rPr>
              <a:t>c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endParaRPr lang="en-GB" dirty="0" smtClean="0">
              <a:latin typeface="Palatino Linotype" pitchFamily="18" charset="0"/>
            </a:endParaRPr>
          </a:p>
          <a:p>
            <a:pPr lvl="1"/>
            <a:r>
              <a:rPr lang="en-GB" dirty="0" smtClean="0"/>
              <a:t>image window </a:t>
            </a:r>
            <a:r>
              <a:rPr lang="en-GB" i="1" dirty="0" err="1" smtClean="0">
                <a:latin typeface="Palatino Linotype" pitchFamily="18" charset="0"/>
              </a:rPr>
              <a:t>w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endParaRPr lang="en-GB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GB" i="1" dirty="0" smtClean="0"/>
              <a:t>	</a:t>
            </a:r>
            <a:endParaRPr lang="en-GB" dirty="0" smtClean="0"/>
          </a:p>
          <a:p>
            <a:r>
              <a:rPr lang="en-GB" dirty="0" smtClean="0"/>
              <a:t>Learn classifier </a:t>
            </a:r>
            <a:r>
              <a:rPr lang="en-GB" dirty="0" smtClean="0">
                <a:latin typeface="Palatino Linotype" pitchFamily="18" charset="0"/>
              </a:rPr>
              <a:t>P(</a:t>
            </a:r>
            <a:r>
              <a:rPr lang="en-GB" i="1" dirty="0" err="1" smtClean="0">
                <a:latin typeface="Palatino Linotype" pitchFamily="18" charset="0"/>
              </a:rPr>
              <a:t>c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r>
              <a:rPr lang="en-GB" dirty="0" err="1" smtClean="0">
                <a:latin typeface="Palatino Linotype" pitchFamily="18" charset="0"/>
              </a:rPr>
              <a:t>|</a:t>
            </a:r>
            <a:r>
              <a:rPr lang="en-GB" i="1" dirty="0" err="1" smtClean="0">
                <a:latin typeface="Palatino Linotype" pitchFamily="18" charset="0"/>
              </a:rPr>
              <a:t>w</a:t>
            </a:r>
            <a:r>
              <a:rPr lang="en-GB" i="1" baseline="-25000" dirty="0" err="1" smtClean="0">
                <a:latin typeface="Palatino Linotype" pitchFamily="18" charset="0"/>
              </a:rPr>
              <a:t>i</a:t>
            </a:r>
            <a:r>
              <a:rPr lang="en-GB" dirty="0" smtClean="0">
                <a:latin typeface="Palatino Linotype" pitchFamily="18" charset="0"/>
              </a:rPr>
              <a:t>)</a:t>
            </a:r>
            <a:r>
              <a:rPr lang="en-GB" dirty="0" smtClean="0"/>
              <a:t> from training data</a:t>
            </a:r>
          </a:p>
          <a:p>
            <a:pPr lvl="1"/>
            <a:r>
              <a:rPr lang="en-GB" dirty="0" smtClean="0"/>
              <a:t>randomized decision forests</a:t>
            </a:r>
          </a:p>
        </p:txBody>
      </p:sp>
      <p:grpSp>
        <p:nvGrpSpPr>
          <p:cNvPr id="10" name="Group 13"/>
          <p:cNvGrpSpPr/>
          <p:nvPr/>
        </p:nvGrpSpPr>
        <p:grpSpPr>
          <a:xfrm>
            <a:off x="5143504" y="2955472"/>
            <a:ext cx="1000132" cy="1000132"/>
            <a:chOff x="6516078" y="1752889"/>
            <a:chExt cx="1000132" cy="100013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3225" t="10274" r="52458" b="82581"/>
            <a:stretch>
              <a:fillRect/>
            </a:stretch>
          </p:blipFill>
          <p:spPr bwMode="auto">
            <a:xfrm>
              <a:off x="6516078" y="1752889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" name="Plus 4"/>
            <p:cNvSpPr/>
            <p:nvPr/>
          </p:nvSpPr>
          <p:spPr>
            <a:xfrm>
              <a:off x="6829760" y="2060221"/>
              <a:ext cx="385460" cy="385460"/>
            </a:xfrm>
            <a:prstGeom prst="mathPlus">
              <a:avLst>
                <a:gd name="adj1" fmla="val 1238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1295" y="2955472"/>
            <a:ext cx="1000132" cy="1000132"/>
            <a:chOff x="5373070" y="1752889"/>
            <a:chExt cx="1000132" cy="100013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7721" t="9412" r="47961" b="83442"/>
            <a:stretch>
              <a:fillRect/>
            </a:stretch>
          </p:blipFill>
          <p:spPr bwMode="auto">
            <a:xfrm>
              <a:off x="5373070" y="1752889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" name="Plus 6"/>
            <p:cNvSpPr/>
            <p:nvPr/>
          </p:nvSpPr>
          <p:spPr>
            <a:xfrm>
              <a:off x="5680406" y="2060225"/>
              <a:ext cx="385460" cy="385460"/>
            </a:xfrm>
            <a:prstGeom prst="mathPlus">
              <a:avLst>
                <a:gd name="adj1" fmla="val 1238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59086" y="2955472"/>
            <a:ext cx="1000132" cy="1000132"/>
            <a:chOff x="7659086" y="1752889"/>
            <a:chExt cx="1000132" cy="100013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1114" t="17579" r="44569" b="75275"/>
            <a:stretch>
              <a:fillRect/>
            </a:stretch>
          </p:blipFill>
          <p:spPr bwMode="auto">
            <a:xfrm>
              <a:off x="7659086" y="1752889"/>
              <a:ext cx="100013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9" name="Plus 8"/>
            <p:cNvSpPr/>
            <p:nvPr/>
          </p:nvSpPr>
          <p:spPr>
            <a:xfrm>
              <a:off x="7966422" y="2060225"/>
              <a:ext cx="385460" cy="385460"/>
            </a:xfrm>
            <a:prstGeom prst="mathPlus">
              <a:avLst>
                <a:gd name="adj1" fmla="val 1238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281153" y="3977186"/>
            <a:ext cx="33169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example image windows</a:t>
            </a:r>
          </a:p>
          <a:p>
            <a:pPr algn="ctr"/>
            <a:r>
              <a:rPr lang="en-GB" sz="2000" i="1" dirty="0" smtClean="0"/>
              <a:t>window moves with classifier</a:t>
            </a:r>
            <a:endParaRPr lang="en-GB" sz="2000" i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41554" t="7371" r="41883" b="72169"/>
          <a:stretch>
            <a:fillRect/>
          </a:stretch>
        </p:blipFill>
        <p:spPr bwMode="auto">
          <a:xfrm>
            <a:off x="6143636" y="1367017"/>
            <a:ext cx="1631604" cy="121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5409222" y="1902998"/>
            <a:ext cx="1286822" cy="81812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315139" y="2262826"/>
            <a:ext cx="1278868" cy="10642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27901" y="2227467"/>
            <a:ext cx="831251" cy="72800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00200"/>
            <a:ext cx="7800974" cy="288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4800600"/>
                <a:ext cx="4826000" cy="58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00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𝑢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800600"/>
                <a:ext cx="4826000" cy="5819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33600" y="5736088"/>
                <a:ext cx="773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736088"/>
                <a:ext cx="7732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3200" y="5736088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depth of pixel x in image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62236" y="6107668"/>
                <a:ext cx="1028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en-US" i="1" dirty="0" err="1" smtClean="0">
                    <a:latin typeface="Cambria Math" pitchFamily="18" charset="0"/>
                    <a:ea typeface="Cambria Math" pitchFamily="18" charset="0"/>
                  </a:rPr>
                  <a:t>u,v</a:t>
                </a:r>
                <a:r>
                  <a:rPr lang="en-US" dirty="0" smtClean="0">
                    <a:latin typeface="Cambria Math" pitchFamily="18" charset="0"/>
                    <a:ea typeface="Cambria Math" pitchFamily="18" charset="0"/>
                  </a:rPr>
                  <a:t>)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236" y="6107668"/>
                <a:ext cx="102816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475" r="-47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48000" y="6105420"/>
            <a:ext cx="376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parameter describing </a:t>
            </a:r>
            <a:r>
              <a:rPr lang="en-US" dirty="0" err="1" smtClean="0"/>
              <a:t>offets</a:t>
            </a:r>
            <a:r>
              <a:rPr lang="en-US" dirty="0" smtClean="0"/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and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1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dirty="0" smtClean="0"/>
              <a:t>From </a:t>
            </a:r>
            <a:r>
              <a:rPr lang="en-GB" dirty="0"/>
              <a:t>b</a:t>
            </a:r>
            <a:r>
              <a:rPr lang="en-GB" dirty="0" smtClean="0"/>
              <a:t>ody parts to joint 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57600"/>
            <a:ext cx="8229600" cy="2518082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Compute 3D centroids for all parts </a:t>
            </a:r>
          </a:p>
          <a:p>
            <a:r>
              <a:rPr lang="en-US" dirty="0"/>
              <a:t>Generates </a:t>
            </a:r>
            <a:r>
              <a:rPr lang="en-US" dirty="0" smtClean="0"/>
              <a:t>(position, confidence)/part</a:t>
            </a:r>
          </a:p>
          <a:p>
            <a:r>
              <a:rPr lang="en-US" dirty="0" smtClean="0"/>
              <a:t>Multiple </a:t>
            </a:r>
            <a:r>
              <a:rPr lang="en-US" dirty="0"/>
              <a:t>proposals for each body </a:t>
            </a:r>
            <a:r>
              <a:rPr lang="en-US" dirty="0" smtClean="0"/>
              <a:t>part</a:t>
            </a:r>
            <a:endParaRPr lang="en-US" dirty="0"/>
          </a:p>
          <a:p>
            <a:r>
              <a:rPr lang="en-US" dirty="0" smtClean="0"/>
              <a:t>Done on GPU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21978" t="49089" r="64447" b="23567"/>
          <a:stretch>
            <a:fillRect/>
          </a:stretch>
        </p:blipFill>
        <p:spPr bwMode="auto">
          <a:xfrm>
            <a:off x="5391134" y="1295400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1752901" y="1327743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32</a:t>
            </a:fld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4343400" y="2061168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joints positions to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334" y="3371850"/>
            <a:ext cx="6877066" cy="3257550"/>
          </a:xfrm>
        </p:spPr>
        <p:txBody>
          <a:bodyPr>
            <a:normAutofit/>
          </a:bodyPr>
          <a:lstStyle/>
          <a:p>
            <a:r>
              <a:rPr lang="en-US" dirty="0" smtClean="0"/>
              <a:t>Tree </a:t>
            </a:r>
            <a:r>
              <a:rPr lang="en-US" dirty="0"/>
              <a:t>model of </a:t>
            </a:r>
            <a:r>
              <a:rPr lang="en-US" dirty="0" smtClean="0"/>
              <a:t>skeleton topology</a:t>
            </a:r>
            <a:endParaRPr lang="en-US" dirty="0"/>
          </a:p>
          <a:p>
            <a:r>
              <a:rPr lang="en-US" dirty="0"/>
              <a:t>Has cost terms for:</a:t>
            </a:r>
          </a:p>
          <a:p>
            <a:pPr lvl="1"/>
            <a:r>
              <a:rPr lang="en-US" dirty="0"/>
              <a:t>Distances between connected parts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relative to </a:t>
            </a:r>
            <a:r>
              <a:rPr lang="en-US" dirty="0" smtClean="0"/>
              <a:t>“</a:t>
            </a:r>
            <a:r>
              <a:rPr lang="en-US" dirty="0"/>
              <a:t>body size”)</a:t>
            </a:r>
          </a:p>
          <a:p>
            <a:pPr lvl="1"/>
            <a:r>
              <a:rPr lang="en-US" dirty="0" smtClean="0"/>
              <a:t>Bone proximity to body parts</a:t>
            </a:r>
            <a:endParaRPr lang="en-US" dirty="0"/>
          </a:p>
          <a:p>
            <a:pPr lvl="1"/>
            <a:r>
              <a:rPr lang="en-US" dirty="0"/>
              <a:t>Motion terms for smoothness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1978" t="49089" r="64447" b="23567"/>
          <a:stretch>
            <a:fillRect/>
          </a:stretch>
        </p:blipFill>
        <p:spPr bwMode="auto">
          <a:xfrm>
            <a:off x="2057400" y="1371600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343400" y="20574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78" t="49089" r="64447" b="23567"/>
          <a:stretch>
            <a:fillRect/>
          </a:stretch>
        </p:blipFill>
        <p:spPr bwMode="auto">
          <a:xfrm>
            <a:off x="5181600" y="1371600"/>
            <a:ext cx="2000266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486400" y="1752599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62600" y="2057399"/>
            <a:ext cx="358597" cy="114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181733" y="1904999"/>
            <a:ext cx="1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400800" y="2057399"/>
            <a:ext cx="304801" cy="266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05600" y="1981199"/>
            <a:ext cx="228601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81732" y="1676400"/>
            <a:ext cx="66668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21197" y="1981199"/>
            <a:ext cx="278267" cy="76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19800" y="3048001"/>
            <a:ext cx="0" cy="3238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019800" y="2819400"/>
            <a:ext cx="159136" cy="228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324600" y="3047999"/>
            <a:ext cx="0" cy="323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199464" y="2831283"/>
            <a:ext cx="125136" cy="216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199464" y="1981199"/>
            <a:ext cx="201336" cy="762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95578" l="9748" r="89794">
                        <a14:foregroundMark x1="39450" y1="15977" x2="39450" y2="15977"/>
                        <a14:foregroundMark x1="67202" y1="15977" x2="67202" y2="15977"/>
                        <a14:foregroundMark x1="39220" y1="58203" x2="39220" y2="58203"/>
                        <a14:foregroundMark x1="66858" y1="64194" x2="66858" y2="64194"/>
                        <a14:foregroundMark x1="37615" y1="76605" x2="37615" y2="76605"/>
                        <a14:foregroundMark x1="65940" y1="91298" x2="65940" y2="91298"/>
                        <a14:backgroundMark x1="4243" y1="7703" x2="4243" y2="7703"/>
                        <a14:backgroundMark x1="27867" y1="36519" x2="27867" y2="36519"/>
                        <a14:backgroundMark x1="52867" y1="64907" x2="52867" y2="64907"/>
                        <a14:backgroundMark x1="54014" y1="56919" x2="54014" y2="56919"/>
                        <a14:backgroundMark x1="52982" y1="13980" x2="52982" y2="13980"/>
                        <a14:backgroundMark x1="54472" y1="26676" x2="54472" y2="26676"/>
                        <a14:backgroundMark x1="55619" y1="34522" x2="55619" y2="34522"/>
                        <a14:backgroundMark x1="56193" y1="44936" x2="56193" y2="44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4766" r="22644" b="2133"/>
          <a:stretch/>
        </p:blipFill>
        <p:spPr bwMode="auto">
          <a:xfrm>
            <a:off x="4187797" y="430306"/>
            <a:ext cx="3972647" cy="621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Oval 86"/>
          <p:cNvSpPr/>
          <p:nvPr/>
        </p:nvSpPr>
        <p:spPr>
          <a:xfrm>
            <a:off x="7224227" y="907896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188993" y="1614345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100926" y="1826266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7130285" y="2587002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335606" y="3463304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529900" y="3862441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7048846" y="2635436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01200" y="3257891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096469" y="4705658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079895" y="6048407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718919" y="6275828"/>
            <a:ext cx="141915" cy="1419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>
            <a:stCxn id="98" idx="6"/>
            <a:endCxn id="99" idx="1"/>
          </p:cNvCxnSpPr>
          <p:nvPr/>
        </p:nvCxnSpPr>
        <p:spPr>
          <a:xfrm>
            <a:off x="7221810" y="6119365"/>
            <a:ext cx="517892" cy="177246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7" idx="4"/>
            <a:endCxn id="98" idx="0"/>
          </p:cNvCxnSpPr>
          <p:nvPr/>
        </p:nvCxnSpPr>
        <p:spPr>
          <a:xfrm flipH="1">
            <a:off x="7150853" y="4847573"/>
            <a:ext cx="16574" cy="120083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96" idx="4"/>
            <a:endCxn id="97" idx="0"/>
          </p:cNvCxnSpPr>
          <p:nvPr/>
        </p:nvCxnSpPr>
        <p:spPr>
          <a:xfrm flipH="1">
            <a:off x="7167427" y="3399806"/>
            <a:ext cx="104731" cy="1305852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5" idx="4"/>
            <a:endCxn id="96" idx="0"/>
          </p:cNvCxnSpPr>
          <p:nvPr/>
        </p:nvCxnSpPr>
        <p:spPr>
          <a:xfrm>
            <a:off x="7119804" y="2777351"/>
            <a:ext cx="152354" cy="480540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8" idx="3"/>
            <a:endCxn id="95" idx="0"/>
          </p:cNvCxnSpPr>
          <p:nvPr/>
        </p:nvCxnSpPr>
        <p:spPr>
          <a:xfrm flipH="1">
            <a:off x="7119804" y="1735477"/>
            <a:ext cx="89972" cy="899959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8" idx="2"/>
            <a:endCxn id="89" idx="2"/>
          </p:cNvCxnSpPr>
          <p:nvPr/>
        </p:nvCxnSpPr>
        <p:spPr>
          <a:xfrm flipH="1">
            <a:off x="7100926" y="1685303"/>
            <a:ext cx="88067" cy="21192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89" idx="4"/>
            <a:endCxn id="92" idx="0"/>
          </p:cNvCxnSpPr>
          <p:nvPr/>
        </p:nvCxnSpPr>
        <p:spPr>
          <a:xfrm>
            <a:off x="7171884" y="1968181"/>
            <a:ext cx="29359" cy="618821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92" idx="4"/>
            <a:endCxn id="93" idx="0"/>
          </p:cNvCxnSpPr>
          <p:nvPr/>
        </p:nvCxnSpPr>
        <p:spPr>
          <a:xfrm>
            <a:off x="7201243" y="2728917"/>
            <a:ext cx="205321" cy="734387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93" idx="4"/>
            <a:endCxn id="94" idx="1"/>
          </p:cNvCxnSpPr>
          <p:nvPr/>
        </p:nvCxnSpPr>
        <p:spPr>
          <a:xfrm>
            <a:off x="7406564" y="3605219"/>
            <a:ext cx="144119" cy="278005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7" idx="4"/>
            <a:endCxn id="88" idx="0"/>
          </p:cNvCxnSpPr>
          <p:nvPr/>
        </p:nvCxnSpPr>
        <p:spPr>
          <a:xfrm flipH="1">
            <a:off x="7259951" y="1049811"/>
            <a:ext cx="35234" cy="564534"/>
          </a:xfrm>
          <a:prstGeom prst="line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288645" y="956961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26208" y="1477657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035010" y="1690346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41259" y="2573472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111252" y="3330294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44850" y="3912681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344393" y="2587328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296156" y="3392341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004814" y="4826450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55298" y="6035156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367114" y="6296611"/>
            <a:ext cx="141915" cy="141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9" idx="6"/>
            <a:endCxn id="80" idx="1"/>
          </p:cNvCxnSpPr>
          <p:nvPr/>
        </p:nvCxnSpPr>
        <p:spPr>
          <a:xfrm>
            <a:off x="5097213" y="6106114"/>
            <a:ext cx="290684" cy="2112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4"/>
            <a:endCxn id="79" idx="0"/>
          </p:cNvCxnSpPr>
          <p:nvPr/>
        </p:nvCxnSpPr>
        <p:spPr>
          <a:xfrm flipH="1">
            <a:off x="5026256" y="4968365"/>
            <a:ext cx="49516" cy="10667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4"/>
            <a:endCxn id="77" idx="0"/>
          </p:cNvCxnSpPr>
          <p:nvPr/>
        </p:nvCxnSpPr>
        <p:spPr>
          <a:xfrm flipH="1">
            <a:off x="5075772" y="3534256"/>
            <a:ext cx="291342" cy="12921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4" idx="4"/>
            <a:endCxn id="76" idx="0"/>
          </p:cNvCxnSpPr>
          <p:nvPr/>
        </p:nvCxnSpPr>
        <p:spPr>
          <a:xfrm flipH="1">
            <a:off x="5367114" y="2729243"/>
            <a:ext cx="48237" cy="6630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7" idx="3"/>
            <a:endCxn id="74" idx="0"/>
          </p:cNvCxnSpPr>
          <p:nvPr/>
        </p:nvCxnSpPr>
        <p:spPr>
          <a:xfrm>
            <a:off x="5146991" y="1598789"/>
            <a:ext cx="268360" cy="9885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075772" y="1766745"/>
            <a:ext cx="70957" cy="794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9" idx="4"/>
            <a:endCxn id="70" idx="0"/>
          </p:cNvCxnSpPr>
          <p:nvPr/>
        </p:nvCxnSpPr>
        <p:spPr>
          <a:xfrm flipH="1">
            <a:off x="5012217" y="1832261"/>
            <a:ext cx="93751" cy="7412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0" idx="4"/>
            <a:endCxn id="71" idx="0"/>
          </p:cNvCxnSpPr>
          <p:nvPr/>
        </p:nvCxnSpPr>
        <p:spPr>
          <a:xfrm>
            <a:off x="5012217" y="2715387"/>
            <a:ext cx="169993" cy="614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71" idx="4"/>
            <a:endCxn id="73" idx="1"/>
          </p:cNvCxnSpPr>
          <p:nvPr/>
        </p:nvCxnSpPr>
        <p:spPr>
          <a:xfrm>
            <a:off x="5182210" y="3472209"/>
            <a:ext cx="183423" cy="4612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6" idx="4"/>
            <a:endCxn id="67" idx="0"/>
          </p:cNvCxnSpPr>
          <p:nvPr/>
        </p:nvCxnSpPr>
        <p:spPr>
          <a:xfrm flipH="1">
            <a:off x="5197166" y="1098876"/>
            <a:ext cx="162437" cy="3787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95237"/>
            <a:ext cx="4114800" cy="1800236"/>
          </a:xfrm>
        </p:spPr>
        <p:txBody>
          <a:bodyPr>
            <a:normAutofit/>
          </a:bodyPr>
          <a:lstStyle/>
          <a:p>
            <a:r>
              <a:rPr lang="en-US" dirty="0" smtClean="0"/>
              <a:t>Where is </a:t>
            </a:r>
            <a:br>
              <a:rPr lang="en-US" dirty="0" smtClean="0"/>
            </a:br>
            <a:r>
              <a:rPr lang="en-US" dirty="0" smtClean="0"/>
              <a:t>the skeleton?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The Body Parts Classifier from a Mountain of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35</a:t>
            </a:fld>
            <a:endParaRPr lang="en-US"/>
          </a:p>
        </p:txBody>
      </p:sp>
      <p:pic>
        <p:nvPicPr>
          <p:cNvPr id="2050" name="Picture 2" descr="C:\Users\mbudiu\AppData\Local\Microsoft\Windows\Temporary Internet Files\Content.IE5\7Q8VXV76\MP9004026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038600" cy="39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2" name="Right Arrow 121"/>
          <p:cNvSpPr/>
          <p:nvPr/>
        </p:nvSpPr>
        <p:spPr>
          <a:xfrm rot="5400000">
            <a:off x="4780675" y="4117367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40767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3542425" y="3581400"/>
            <a:ext cx="278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Training examples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691403" y="4165839"/>
            <a:ext cx="224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Machine learning</a:t>
            </a:r>
            <a:endParaRPr lang="en-US" sz="2000" dirty="0"/>
          </a:p>
        </p:txBody>
      </p:sp>
      <p:sp>
        <p:nvSpPr>
          <p:cNvPr id="133" name="Right Arrow 132"/>
          <p:cNvSpPr/>
          <p:nvPr/>
        </p:nvSpPr>
        <p:spPr>
          <a:xfrm>
            <a:off x="34290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6117859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686298" y="1508607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1752600" y="1508607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760052" y="16764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1826354" y="16764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933962" y="17526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000264" y="17526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4954921" y="19050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021223" y="19050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095880" y="1914088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162182" y="1914088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143498" y="1961093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209800" y="1961093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246614" y="2057400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312916" y="2057400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3" cstate="print"/>
          <a:srcRect l="43148" t="49089" r="43277" b="23567"/>
          <a:stretch>
            <a:fillRect/>
          </a:stretch>
        </p:blipFill>
        <p:spPr bwMode="auto">
          <a:xfrm>
            <a:off x="5295898" y="2190736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3" cstate="print"/>
          <a:srcRect l="42879" t="15755" r="43546" b="56901"/>
          <a:stretch>
            <a:fillRect/>
          </a:stretch>
        </p:blipFill>
        <p:spPr bwMode="auto">
          <a:xfrm>
            <a:off x="2362200" y="2190736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67" name="Group 9"/>
          <p:cNvGrpSpPr/>
          <p:nvPr/>
        </p:nvGrpSpPr>
        <p:grpSpPr>
          <a:xfrm>
            <a:off x="1826353" y="4565948"/>
            <a:ext cx="6356363" cy="1994029"/>
            <a:chOff x="-10495533" y="-4143428"/>
            <a:chExt cx="7315637" cy="2461460"/>
          </a:xfrm>
        </p:grpSpPr>
        <p:pic>
          <p:nvPicPr>
            <p:cNvPr id="1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141" t="23491" r="82265" b="54527"/>
            <a:stretch>
              <a:fillRect/>
            </a:stretch>
          </p:blipFill>
          <p:spPr bwMode="auto">
            <a:xfrm>
              <a:off x="-10495533" y="-4143428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2761" t="23491" r="48645" b="54527"/>
            <a:stretch>
              <a:fillRect/>
            </a:stretch>
          </p:blipFill>
          <p:spPr bwMode="auto">
            <a:xfrm>
              <a:off x="-4751532" y="-4110884"/>
              <a:ext cx="1571636" cy="242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349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" grpId="0" animBg="1"/>
      <p:bldP spid="124" grpId="0" animBg="1"/>
      <p:bldP spid="126" grpId="0"/>
      <p:bldP spid="127" grpId="0"/>
      <p:bldP spid="133" grpId="0" animBg="1"/>
      <p:bldP spid="1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0" name="Right Arrow 109"/>
          <p:cNvSpPr/>
          <p:nvPr/>
        </p:nvSpPr>
        <p:spPr>
          <a:xfrm>
            <a:off x="5566412" y="2225188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572264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21818" y="3348335"/>
            <a:ext cx="24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667264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667264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9" name="Group 127"/>
          <p:cNvGrpSpPr/>
          <p:nvPr/>
        </p:nvGrpSpPr>
        <p:grpSpPr>
          <a:xfrm>
            <a:off x="4667264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667264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2857498" y="1285868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914400" y="1285868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2931252" y="14536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988154" y="14536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105162" y="15298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162064" y="15298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126121" y="16822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183023" y="16822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267080" y="1691349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323982" y="1691349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314698" y="1738354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371600" y="1738354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417814" y="1834661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474716" y="1834661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print"/>
          <a:srcRect l="43148" t="49089" r="43277" b="23567"/>
          <a:stretch>
            <a:fillRect/>
          </a:stretch>
        </p:blipFill>
        <p:spPr bwMode="auto">
          <a:xfrm>
            <a:off x="3467098" y="1967997"/>
            <a:ext cx="1390665" cy="13906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4" cstate="print"/>
          <a:srcRect l="42879" t="15755" r="43546" b="56901"/>
          <a:stretch>
            <a:fillRect/>
          </a:stretch>
        </p:blipFill>
        <p:spPr bwMode="auto">
          <a:xfrm>
            <a:off x="1524000" y="1967997"/>
            <a:ext cx="1390664" cy="1390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" name="Rectangle 112"/>
          <p:cNvSpPr/>
          <p:nvPr/>
        </p:nvSpPr>
        <p:spPr>
          <a:xfrm>
            <a:off x="92788" y="43633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&gt; Millions of input frames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&gt; 10</a:t>
            </a:r>
            <a:r>
              <a:rPr lang="en-US" sz="2400" baseline="30000" dirty="0" smtClean="0"/>
              <a:t>20</a:t>
            </a:r>
            <a:r>
              <a:rPr lang="en-US" sz="2400" dirty="0" smtClean="0"/>
              <a:t> objects manipulated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Sparse, multi-dimensional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Complex </a:t>
            </a:r>
            <a:r>
              <a:rPr lang="en-US" sz="2400" dirty="0" err="1" smtClean="0"/>
              <a:t>datatypes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(images</a:t>
            </a:r>
            <a:r>
              <a:rPr lang="en-US" sz="2400" dirty="0"/>
              <a:t>, video, matrices, etc.)</a:t>
            </a:r>
          </a:p>
        </p:txBody>
      </p:sp>
    </p:spTree>
    <p:extLst>
      <p:ext uri="{BB962C8B-B14F-4D97-AF65-F5344CB8AC3E}">
        <p14:creationId xmlns:p14="http://schemas.microsoft.com/office/powerpoint/2010/main" val="3111351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38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20206"/>
            </a:avLst>
          </a:prstGeom>
          <a:solidFill>
            <a:srgbClr val="C0C0C0">
              <a:alpha val="50196"/>
            </a:srgb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Sawzall,FlumeJava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26999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8707" y="2362200"/>
            <a:ext cx="136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r>
              <a:rPr lang="en-US" dirty="0" smtClean="0"/>
              <a:t>,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Dryad = 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3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ts1.mm.bing.net/images/thumbnail.aspx?q=415766359632&amp;id=e96bfc440a5013b2a75297008eeaf249&amp;url=http%3a%2f%2fmissjenny.com%2fwp-content%2fuploads%2ftellme_logo_l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07259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2400" y="2995092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~</a:t>
            </a:r>
            <a:r>
              <a:rPr lang="en-US" sz="4000" dirty="0" smtClean="0"/>
              <a:t>2000 people</a:t>
            </a:r>
          </a:p>
        </p:txBody>
      </p:sp>
      <p:pic>
        <p:nvPicPr>
          <p:cNvPr id="1026" name="Picture 2" descr="http://www.latinogamers.net/wp-content/uploads/2010/06/kinect_logo_prin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29" y="457200"/>
            <a:ext cx="2173571" cy="4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4.mm.bing.net/images/thumbnail.aspx?q=486873564947&amp;id=e7918929567e49c226f2a46ea23dca3f&amp;url=http%3a%2f%2fwww.saskmodchip.com%2fImages%2fxbox-360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09" y="3731963"/>
            <a:ext cx="2328574" cy="139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acr.org/conferences/crypto2008/Research_b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2184"/>
            <a:ext cx="2390608" cy="6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mespact.com/wp-content/uploads/2010/09/GP_Xbox_Live_Horizontal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27" y="1758051"/>
            <a:ext cx="3723571" cy="7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2/27/Microsoft_Game_Studios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96" y="1717160"/>
            <a:ext cx="2316454" cy="7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157" y="5867400"/>
            <a:ext cx="854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Caveat: we only have knowledge about a small part of this process.</a:t>
            </a:r>
            <a:endParaRPr lang="en-US" sz="2400" i="1" dirty="0"/>
          </a:p>
        </p:txBody>
      </p:sp>
      <p:pic>
        <p:nvPicPr>
          <p:cNvPr id="11" name="Picture 4" descr="http://images2.fanpop.com/images/photos/6100000/Zune-logo-zune-hd-6152918-841-6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21" y="4038600"/>
            <a:ext cx="1152524" cy="93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4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6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6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4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5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5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94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769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482" name="Picture 2" descr="http://www.tecnetico.com/wp-content/gallery/kinect-antes-conocido-como-project-natal-para-el-xbox-360-de-microsoft/kinect-xbox-360-descri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" y="1238322"/>
            <a:ext cx="9060612" cy="49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0806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34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304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91000" y="563880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2364" y="350967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machine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45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Huge Commercial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53</a:t>
            </a:fld>
            <a:endParaRPr lang="en-US"/>
          </a:p>
        </p:txBody>
      </p:sp>
      <p:pic>
        <p:nvPicPr>
          <p:cNvPr id="4098" name="Picture 2" descr="Kinect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912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Tremendous Interest from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295400"/>
            <a:ext cx="5235902" cy="511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Technologies </a:t>
            </a:r>
            <a:br>
              <a:rPr lang="en-US" dirty="0" smtClean="0"/>
            </a:br>
            <a:r>
              <a:rPr lang="en-US" dirty="0" smtClean="0"/>
              <a:t>Push The Envelope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876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educatingsilicon.com/wp-content/uploads/2007/11/sicklms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8913"/>
            <a:ext cx="28098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312" y="426992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Price: 6000$</a:t>
            </a:r>
            <a:endParaRPr lang="en-US" dirty="0"/>
          </a:p>
        </p:txBody>
      </p:sp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57725"/>
            <a:ext cx="1746758" cy="1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2154" y="574944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Price: 150$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Unique Opportunity 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Technology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56</a:t>
            </a:fld>
            <a:endParaRPr lang="en-US"/>
          </a:p>
        </p:txBody>
      </p:sp>
      <p:pic>
        <p:nvPicPr>
          <p:cNvPr id="6146" name="Picture 2" descr="C:\Users\mbudiu\AppData\Local\Microsoft\Windows\Temporary Internet Files\Content.IE5\E9CM70IO\MC9000170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89126"/>
            <a:ext cx="2008022" cy="19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budiu\AppData\Local\Microsoft\Windows\Temporary Internet Files\Content.IE5\ALO6T82F\MC9002372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2126055" cy="202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43400" y="3452388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9" y="3141497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20863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ame-engine.co.uk/wp-content/uploads/2010/06/kinect_x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1" y="3521836"/>
            <a:ext cx="420878" cy="26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I can finally explain to my son</a:t>
            </a:r>
            <a:br>
              <a:rPr lang="en-US" dirty="0" smtClean="0"/>
            </a:br>
            <a:r>
              <a:rPr lang="en-US" dirty="0" smtClean="0"/>
              <a:t>what I do for a living…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57</a:t>
            </a:fld>
            <a:endParaRPr lang="en-US"/>
          </a:p>
        </p:txBody>
      </p:sp>
      <p:pic>
        <p:nvPicPr>
          <p:cNvPr id="9218" name="Picture 2" descr="F:\DCIM\100CANON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0960"/>
            <a:ext cx="7772400" cy="582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Innards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0" y="6172200"/>
            <a:ext cx="138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iFixit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 system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6172200"/>
            <a:ext cx="138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iFixit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5257524"/>
            <a:ext cx="1337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IR laser </a:t>
            </a:r>
            <a:br>
              <a:rPr lang="en-US" sz="2400" dirty="0" smtClean="0"/>
            </a:br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257800"/>
            <a:ext cx="110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IR </a:t>
            </a:r>
            <a:br>
              <a:rPr lang="en-US" sz="2400" dirty="0" smtClean="0"/>
            </a:br>
            <a:r>
              <a:rPr lang="en-US" sz="2400" dirty="0" smtClean="0"/>
              <a:t>camera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257800"/>
            <a:ext cx="110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RGB </a:t>
            </a:r>
            <a:br>
              <a:rPr lang="en-US" sz="2400" dirty="0" smtClean="0"/>
            </a:br>
            <a:r>
              <a:rPr lang="en-US" sz="2400" dirty="0" smtClean="0"/>
              <a:t>camera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1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face recognition</a:t>
            </a:r>
          </a:p>
          <a:p>
            <a:r>
              <a:rPr lang="en-US" dirty="0" smtClean="0"/>
              <a:t>Face recognition requires training </a:t>
            </a:r>
          </a:p>
          <a:p>
            <a:r>
              <a:rPr lang="en-US" dirty="0" smtClean="0"/>
              <a:t>Needs good illumination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http://support.xbox.com/en-us/PublishingImages/kinect/kinectid_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29012"/>
            <a:ext cx="528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audio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AD5-FC1A-4314-98C1-C0B7035AD44B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30280" y="1600200"/>
            <a:ext cx="7223120" cy="2590904"/>
            <a:chOff x="2308126" y="2057296"/>
            <a:chExt cx="4483100" cy="15675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126" y="2057296"/>
              <a:ext cx="4483100" cy="1338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Down Arrow 5"/>
            <p:cNvSpPr/>
            <p:nvPr/>
          </p:nvSpPr>
          <p:spPr>
            <a:xfrm flipV="1">
              <a:off x="2551568" y="2910083"/>
              <a:ext cx="304800" cy="714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 flipV="1">
              <a:off x="5002668" y="2910083"/>
              <a:ext cx="304800" cy="714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 flipV="1">
              <a:off x="5637668" y="2910083"/>
              <a:ext cx="304800" cy="714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flipV="1">
              <a:off x="6285368" y="2910083"/>
              <a:ext cx="304800" cy="71480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" y="4724400"/>
            <a:ext cx="8729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4 channel multi-array microphone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Time-locked with console to remove game audio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8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7151</TotalTime>
  <Words>994</Words>
  <Application>Microsoft Office PowerPoint</Application>
  <PresentationFormat>On-screen Show (4:3)</PresentationFormat>
  <Paragraphs>351</Paragraphs>
  <Slides>57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The Kinect body tracking pipeline</vt:lpstr>
      <vt:lpstr>Outline</vt:lpstr>
      <vt:lpstr>What is Kinect?</vt:lpstr>
      <vt:lpstr>PowerPoint Presentation</vt:lpstr>
      <vt:lpstr>Input device</vt:lpstr>
      <vt:lpstr>The Innards</vt:lpstr>
      <vt:lpstr>The vision system</vt:lpstr>
      <vt:lpstr>RGB Camera</vt:lpstr>
      <vt:lpstr>The audio sensors</vt:lpstr>
      <vt:lpstr>Prime Sense Chip</vt:lpstr>
      <vt:lpstr>Projected IR pattern</vt:lpstr>
      <vt:lpstr>Depth computation</vt:lpstr>
      <vt:lpstr>Depth map</vt:lpstr>
      <vt:lpstr>Kinect video output</vt:lpstr>
      <vt:lpstr>XBox 360 Hardware</vt:lpstr>
      <vt:lpstr>The body tracking pipeline</vt:lpstr>
      <vt:lpstr>Generic Extensible Architecture</vt:lpstr>
      <vt:lpstr>One Expert: Pipeline Stages</vt:lpstr>
      <vt:lpstr>Sample test frames</vt:lpstr>
      <vt:lpstr>Constraints</vt:lpstr>
      <vt:lpstr>The test matrix</vt:lpstr>
      <vt:lpstr>Preprocessing</vt:lpstr>
      <vt:lpstr>Two trackers</vt:lpstr>
      <vt:lpstr>The body tracking problem</vt:lpstr>
      <vt:lpstr>Training the classifier</vt:lpstr>
      <vt:lpstr>Getting the Ground Truth (1)</vt:lpstr>
      <vt:lpstr>Getting the Ground Truth (2)</vt:lpstr>
      <vt:lpstr>Getting the Ground Truth (3)</vt:lpstr>
      <vt:lpstr>Getting the Ground Truth (4)</vt:lpstr>
      <vt:lpstr>Classifying pixels</vt:lpstr>
      <vt:lpstr>Features</vt:lpstr>
      <vt:lpstr>From body parts to joint positions</vt:lpstr>
      <vt:lpstr>From joints positions to skeleton</vt:lpstr>
      <vt:lpstr>Where is  the skeleton?</vt:lpstr>
      <vt:lpstr>Learning The Body Parts Classifier from a Mountain of Data</vt:lpstr>
      <vt:lpstr>Learn from Data</vt:lpstr>
      <vt:lpstr>Cluster-based training</vt:lpstr>
      <vt:lpstr>Data-Parallel Computation</vt:lpstr>
      <vt:lpstr>Dryad = 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Fault Tolerance</vt:lpstr>
      <vt:lpstr>LINQ</vt:lpstr>
      <vt:lpstr>LINQ = .Net+ Queries</vt:lpstr>
      <vt:lpstr>DryadLINQ Data Model</vt:lpstr>
      <vt:lpstr>DryadLINQ = LINQ + Dryad</vt:lpstr>
      <vt:lpstr>Language Summary</vt:lpstr>
      <vt:lpstr>Highly efficient parallellization</vt:lpstr>
      <vt:lpstr>Conclusions</vt:lpstr>
      <vt:lpstr>Huge Commercial Success</vt:lpstr>
      <vt:lpstr>Tremendous Interest from Developers</vt:lpstr>
      <vt:lpstr>Consumer Technologies  Push The Envelope</vt:lpstr>
      <vt:lpstr>Unique Opportunity for  Technology Transfer</vt:lpstr>
      <vt:lpstr>I can finally explain to my son what I do for a living…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Budiu</dc:creator>
  <cp:lastModifiedBy>Mihai Budiu</cp:lastModifiedBy>
  <cp:revision>30</cp:revision>
  <dcterms:created xsi:type="dcterms:W3CDTF">2011-02-10T01:33:11Z</dcterms:created>
  <dcterms:modified xsi:type="dcterms:W3CDTF">2011-02-16T23:21:27Z</dcterms:modified>
</cp:coreProperties>
</file>