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4" r:id="rId4"/>
    <p:sldId id="265" r:id="rId5"/>
    <p:sldId id="284" r:id="rId6"/>
    <p:sldId id="267" r:id="rId7"/>
    <p:sldId id="295" r:id="rId8"/>
    <p:sldId id="286" r:id="rId9"/>
    <p:sldId id="287" r:id="rId10"/>
    <p:sldId id="288" r:id="rId11"/>
    <p:sldId id="297" r:id="rId12"/>
    <p:sldId id="289" r:id="rId13"/>
    <p:sldId id="261" r:id="rId14"/>
    <p:sldId id="296" r:id="rId15"/>
    <p:sldId id="293" r:id="rId16"/>
    <p:sldId id="294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Berschauer" initials="KdB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FF"/>
    <a:srgbClr val="9EFABA"/>
    <a:srgbClr val="FFFF00"/>
    <a:srgbClr val="FAA634"/>
    <a:srgbClr val="FFFFFF"/>
    <a:srgbClr val="939598"/>
    <a:srgbClr val="3B6E8F"/>
    <a:srgbClr val="9E8672"/>
    <a:srgbClr val="A78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77" autoAdjust="0"/>
  </p:normalViewPr>
  <p:slideViewPr>
    <p:cSldViewPr snapToGrid="0">
      <p:cViewPr varScale="1">
        <p:scale>
          <a:sx n="105" d="100"/>
          <a:sy n="105" d="100"/>
        </p:scale>
        <p:origin x="-750" y="-84"/>
      </p:cViewPr>
      <p:guideLst>
        <p:guide orient="horz" pos="2160"/>
        <p:guide orient="horz" pos="146"/>
        <p:guide orient="horz" pos="4177"/>
        <p:guide orient="horz" pos="908"/>
        <p:guide orient="horz" pos="1199"/>
        <p:guide orient="horz" pos="1484"/>
        <p:guide orient="horz" pos="2734"/>
        <p:guide pos="3840"/>
        <p:guide pos="323"/>
        <p:guide pos="7350"/>
        <p:guide pos="615"/>
        <p:guide pos="7065"/>
        <p:guide pos="1191"/>
        <p:guide pos="64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288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410EF-62B6-4721-B1F8-A14FEB512A61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459CF-E111-432D-94A2-130E31C3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CD43F-FCF1-4CB0-B9B7-A26C681CA199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B468-218B-40EE-BD8F-7443DA734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Wikipedia</a:t>
            </a:r>
          </a:p>
          <a:p>
            <a:r>
              <a:rPr lang="en-US" dirty="0" err="1" smtClean="0"/>
              <a:t>Tycho</a:t>
            </a:r>
            <a:r>
              <a:rPr lang="en-US" dirty="0" smtClean="0"/>
              <a:t>: Danish origin, royal</a:t>
            </a:r>
            <a:r>
              <a:rPr lang="en-US" baseline="0" dirty="0" smtClean="0"/>
              <a:t> astronomer for Rudolph II, the Holy Roman Emperor in Prague, last of the “naked eye” major astronomers</a:t>
            </a:r>
          </a:p>
          <a:p>
            <a:r>
              <a:rPr lang="en-US" baseline="0" dirty="0" smtClean="0"/>
              <a:t>Kepler: German, born prematurely, sickly, poor eyesight, excellent mathematician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DB468-218B-40EE-BD8F-7443DA7343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image from Google Books.</a:t>
            </a:r>
          </a:p>
          <a:p>
            <a:r>
              <a:rPr lang="en-US" dirty="0" smtClean="0"/>
              <a:t>Right</a:t>
            </a:r>
            <a:r>
              <a:rPr lang="en-US" baseline="0" dirty="0" smtClean="0"/>
              <a:t> image from Wikipedia.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DB468-218B-40EE-BD8F-7443DA7343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57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image from Wikipedia.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DB468-218B-40EE-BD8F-7443DA7343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2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DB468-218B-40EE-BD8F-7443DA7343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7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597574"/>
            <a:ext cx="12188825" cy="3853793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>
              <a:defRPr/>
            </a:pPr>
            <a:endParaRPr lang="en-US" dirty="0"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2" y="2308073"/>
            <a:ext cx="7166188" cy="1470025"/>
          </a:xfrm>
        </p:spPr>
        <p:txBody>
          <a:bodyPr anchor="b">
            <a:normAutofit/>
          </a:bodyPr>
          <a:lstStyle>
            <a:lvl1pPr algn="l" defTabSz="1218936" rtl="0" eaLnBrk="1" latinLnBrk="0" hangingPunct="1">
              <a:spcBef>
                <a:spcPct val="0"/>
              </a:spcBef>
              <a:buNone/>
              <a:defRPr lang="en-US" sz="6400" kern="1200" dirty="0">
                <a:solidFill>
                  <a:schemeClr val="bg1"/>
                </a:solidFill>
                <a:latin typeface="Segoe Light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026" name="Picture 2" descr="C:\Users\Owner\Downloads\Dropbox\LP\LP0173 . PBJS Msft Research\_Templates\_assets\logo_Research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662" y="6081987"/>
            <a:ext cx="1507918" cy="437276"/>
          </a:xfrm>
          <a:prstGeom prst="rect">
            <a:avLst/>
          </a:prstGeom>
          <a:noFill/>
        </p:spPr>
      </p:pic>
      <p:pic>
        <p:nvPicPr>
          <p:cNvPr id="1027" name="Picture 3" descr="C:\Users\Owner\Downloads\Dropbox\LP\LP0173 . PBJS Msft Research\_Templates\_assets\logo_Msft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6480" y="6292193"/>
            <a:ext cx="1357397" cy="256032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2" y="3581400"/>
            <a:ext cx="7166188" cy="1752600"/>
          </a:xfrm>
        </p:spPr>
        <p:txBody>
          <a:bodyPr>
            <a:normAutofit/>
          </a:bodyPr>
          <a:lstStyle>
            <a:lvl1pPr marL="0" indent="0" algn="l" defTabSz="1218936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700" i="1" kern="1200" dirty="0">
                <a:solidFill>
                  <a:schemeClr val="bg1"/>
                </a:solidFill>
                <a:latin typeface="Segoe Light" pitchFamily="34" charset="0"/>
                <a:ea typeface="+mn-ea"/>
                <a:cs typeface="+mn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4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441" y="1143000"/>
            <a:ext cx="10969943" cy="1752600"/>
          </a:xfrm>
        </p:spPr>
        <p:txBody>
          <a:bodyPr>
            <a:normAutofit/>
          </a:bodyPr>
          <a:lstStyle>
            <a:lvl1pPr marL="0" indent="0" algn="l" defTabSz="1218936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700" i="1" kern="1200" dirty="0">
                <a:solidFill>
                  <a:schemeClr val="bg1"/>
                </a:solidFill>
                <a:latin typeface="Segoe Light" pitchFamily="34" charset="0"/>
                <a:ea typeface="+mn-ea"/>
                <a:cs typeface="+mn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8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441" y="1143000"/>
            <a:ext cx="10969943" cy="914400"/>
          </a:xfrm>
        </p:spPr>
        <p:txBody>
          <a:bodyPr>
            <a:normAutofit/>
          </a:bodyPr>
          <a:lstStyle>
            <a:lvl1pPr marL="0" indent="0" algn="l" defTabSz="1218936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700" i="1" kern="1200" dirty="0">
                <a:solidFill>
                  <a:schemeClr val="bg1"/>
                </a:solidFill>
                <a:latin typeface="Segoe Light" pitchFamily="34" charset="0"/>
                <a:ea typeface="+mn-ea"/>
                <a:cs typeface="+mn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441" y="2057400"/>
            <a:ext cx="10969943" cy="3962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7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8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09441" y="1143000"/>
            <a:ext cx="10969943" cy="914400"/>
          </a:xfrm>
        </p:spPr>
        <p:txBody>
          <a:bodyPr>
            <a:normAutofit/>
          </a:bodyPr>
          <a:lstStyle>
            <a:lvl1pPr marL="0" indent="0" algn="l" defTabSz="1218936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700" i="1" kern="1200" dirty="0">
                <a:solidFill>
                  <a:schemeClr val="bg1"/>
                </a:solidFill>
                <a:latin typeface="Segoe Light" pitchFamily="34" charset="0"/>
                <a:ea typeface="+mn-ea"/>
                <a:cs typeface="+mn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441" y="2057400"/>
            <a:ext cx="10969943" cy="3962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7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4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3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4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5492" y="1447800"/>
            <a:ext cx="6813892" cy="4480571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  <a:lvl2pPr>
              <a:defRPr sz="37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700">
                <a:solidFill>
                  <a:schemeClr val="bg1"/>
                </a:solidFill>
              </a:defRPr>
            </a:lvl4pPr>
            <a:lvl5pPr>
              <a:defRPr sz="2700">
                <a:solidFill>
                  <a:schemeClr val="bg1"/>
                </a:solidFill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4"/>
            <a:ext cx="4010039" cy="4492733"/>
          </a:xfrm>
        </p:spPr>
        <p:txBody>
          <a:bodyPr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609468" indent="0">
              <a:buNone/>
              <a:defRPr sz="1600"/>
            </a:lvl2pPr>
            <a:lvl3pPr marL="1218936" indent="0">
              <a:buNone/>
              <a:defRPr sz="1300"/>
            </a:lvl3pPr>
            <a:lvl4pPr marL="1828404" indent="0">
              <a:buNone/>
              <a:defRPr sz="1200"/>
            </a:lvl4pPr>
            <a:lvl5pPr marL="2437872" indent="0">
              <a:buNone/>
              <a:defRPr sz="1200"/>
            </a:lvl5pPr>
            <a:lvl6pPr marL="3047340" indent="0">
              <a:buNone/>
              <a:defRPr sz="1200"/>
            </a:lvl6pPr>
            <a:lvl7pPr marL="3656808" indent="0">
              <a:buNone/>
              <a:defRPr sz="1200"/>
            </a:lvl7pPr>
            <a:lvl8pPr marL="4266275" indent="0">
              <a:buNone/>
              <a:defRPr sz="1200"/>
            </a:lvl8pPr>
            <a:lvl9pPr marL="487574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0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88825" cy="5507421"/>
          </a:xfrm>
        </p:spPr>
        <p:txBody>
          <a:bodyPr/>
          <a:lstStyle>
            <a:lvl1pPr marL="0" indent="0">
              <a:buNone/>
              <a:defRPr sz="4300">
                <a:solidFill>
                  <a:schemeClr val="tx1"/>
                </a:solidFill>
              </a:defRPr>
            </a:lvl1pPr>
            <a:lvl2pPr marL="609468" indent="0">
              <a:buNone/>
              <a:defRPr sz="3700"/>
            </a:lvl2pPr>
            <a:lvl3pPr marL="1218936" indent="0">
              <a:buNone/>
              <a:defRPr sz="3200"/>
            </a:lvl3pPr>
            <a:lvl4pPr marL="1828404" indent="0">
              <a:buNone/>
              <a:defRPr sz="2700"/>
            </a:lvl4pPr>
            <a:lvl5pPr marL="2437872" indent="0">
              <a:buNone/>
              <a:defRPr sz="2700"/>
            </a:lvl5pPr>
            <a:lvl6pPr marL="3047340" indent="0">
              <a:buNone/>
              <a:defRPr sz="2700"/>
            </a:lvl6pPr>
            <a:lvl7pPr marL="3656808" indent="0">
              <a:buNone/>
              <a:defRPr sz="2700"/>
            </a:lvl7pPr>
            <a:lvl8pPr marL="4266275" indent="0">
              <a:buNone/>
              <a:defRPr sz="2700"/>
            </a:lvl8pPr>
            <a:lvl9pPr marL="4875744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147" y="5624285"/>
            <a:ext cx="11680957" cy="45720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609468" indent="0">
              <a:buNone/>
              <a:defRPr sz="1600"/>
            </a:lvl2pPr>
            <a:lvl3pPr marL="1218936" indent="0">
              <a:buNone/>
              <a:defRPr sz="1300"/>
            </a:lvl3pPr>
            <a:lvl4pPr marL="1828404" indent="0">
              <a:buNone/>
              <a:defRPr sz="1200"/>
            </a:lvl4pPr>
            <a:lvl5pPr marL="2437872" indent="0">
              <a:buNone/>
              <a:defRPr sz="1200"/>
            </a:lvl5pPr>
            <a:lvl6pPr marL="3047340" indent="0">
              <a:buNone/>
              <a:defRPr sz="1200"/>
            </a:lvl6pPr>
            <a:lvl7pPr marL="3656808" indent="0">
              <a:buNone/>
              <a:defRPr sz="1200"/>
            </a:lvl7pPr>
            <a:lvl8pPr marL="4266275" indent="0">
              <a:buNone/>
              <a:defRPr sz="1200"/>
            </a:lvl8pPr>
            <a:lvl9pPr marL="487574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01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-46553" y="2857617"/>
            <a:ext cx="12235380" cy="1143000"/>
          </a:xfrm>
          <a:prstGeom prst="rect">
            <a:avLst/>
          </a:prstGeom>
        </p:spPr>
        <p:txBody>
          <a:bodyPr vert="horz" lIns="121893" tIns="60947" rIns="121893" bIns="60947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b="1" dirty="0" smtClean="0">
                <a:solidFill>
                  <a:schemeClr val="bg1"/>
                </a:solidFill>
                <a:latin typeface="+mn-lt"/>
              </a:rPr>
              <a:t>Q</a:t>
            </a:r>
            <a:r>
              <a:rPr lang="en-US" sz="12800" b="0" dirty="0" smtClean="0">
                <a:solidFill>
                  <a:schemeClr val="bg1"/>
                </a:solidFill>
              </a:rPr>
              <a:t> &amp; </a:t>
            </a:r>
            <a:r>
              <a:rPr lang="en-US" sz="12800" b="1" dirty="0" smtClean="0">
                <a:solidFill>
                  <a:schemeClr val="bg1"/>
                </a:solidFill>
                <a:latin typeface="+mn-lt"/>
              </a:rPr>
              <a:t>A</a:t>
            </a:r>
            <a:endParaRPr lang="en-US" sz="1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1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C3CF-356A-42C4-B848-3AA319BB013D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930E-678A-46EF-B9A3-1579D64F1B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597574"/>
            <a:ext cx="12188825" cy="3853793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>
              <a:defRPr/>
            </a:pPr>
            <a:endParaRPr lang="en-US" dirty="0">
              <a:sym typeface="Gill Sans" charset="0"/>
            </a:endParaRPr>
          </a:p>
        </p:txBody>
      </p:sp>
      <p:pic>
        <p:nvPicPr>
          <p:cNvPr id="8" name="Picture 2" descr="C:\Users\Owner\Downloads\Dropbox\LP\LP0173 . PBJS Msft Research\_Templates\_assets\logo_Researc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662" y="6081987"/>
            <a:ext cx="1507918" cy="437276"/>
          </a:xfrm>
          <a:prstGeom prst="rect">
            <a:avLst/>
          </a:prstGeom>
          <a:noFill/>
        </p:spPr>
      </p:pic>
      <p:pic>
        <p:nvPicPr>
          <p:cNvPr id="9" name="Picture 3" descr="C:\Users\Owner\Downloads\Dropbox\LP\LP0173 . PBJS Msft Research\_Templates\_assets\logo_Msf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6480" y="6292193"/>
            <a:ext cx="1357397" cy="256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48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alki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Brandonh.PBJS\Documents\Projects\MSR\Graphic Assets\Infinity Symbol\msr20_infinity_symbol_l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"/>
          <a:stretch>
            <a:fillRect/>
          </a:stretch>
        </p:blipFill>
        <p:spPr bwMode="auto">
          <a:xfrm>
            <a:off x="0" y="266224"/>
            <a:ext cx="11534667" cy="534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69289" y="6275681"/>
            <a:ext cx="5010961" cy="50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719" tIns="67719" rIns="67719" bIns="67719" anchor="b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algn="l" eaLnBrk="1" hangingPunct="1"/>
            <a:r>
              <a:rPr lang="en-US" sz="2400" dirty="0" err="1">
                <a:solidFill>
                  <a:schemeClr val="bg1"/>
                </a:solidFill>
                <a:latin typeface="+mn-lt"/>
              </a:rPr>
              <a:t>ppt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template |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08.17.2011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476139" y="6236139"/>
            <a:ext cx="3191747" cy="396493"/>
            <a:chOff x="6358760" y="4677103"/>
            <a:chExt cx="2394434" cy="297370"/>
          </a:xfrm>
        </p:grpSpPr>
        <p:pic>
          <p:nvPicPr>
            <p:cNvPr id="14" name="Pictur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760" y="4677103"/>
              <a:ext cx="929531" cy="259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Microsoft_logo-white.png 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833" y="4786293"/>
              <a:ext cx="1035361" cy="18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5411980" y="4104093"/>
            <a:ext cx="6070352" cy="62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719" tIns="67719" rIns="67719" bIns="67719" anchor="b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algn="r" eaLnBrk="1" hangingPunct="1"/>
            <a:r>
              <a:rPr lang="en-US" sz="3100" spc="27" baseline="0" dirty="0">
                <a:solidFill>
                  <a:schemeClr val="bg1"/>
                </a:solidFill>
                <a:latin typeface="+mn-lt"/>
              </a:rPr>
              <a:t>Microsoft Research @ 20 Years</a:t>
            </a:r>
          </a:p>
        </p:txBody>
      </p:sp>
    </p:spTree>
    <p:extLst>
      <p:ext uri="{BB962C8B-B14F-4D97-AF65-F5344CB8AC3E}">
        <p14:creationId xmlns:p14="http://schemas.microsoft.com/office/powerpoint/2010/main" val="4591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84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70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77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37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16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0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7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31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3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500" y="1406140"/>
            <a:ext cx="8726511" cy="404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2658838"/>
            <a:ext cx="12188825" cy="1625601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>
              <a:defRPr/>
            </a:pPr>
            <a:endParaRPr lang="en-US" dirty="0"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304290"/>
            <a:ext cx="11579384" cy="1470025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transition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3581400"/>
            <a:ext cx="10665222" cy="1752600"/>
          </a:xfrm>
        </p:spPr>
        <p:txBody>
          <a:bodyPr>
            <a:normAutofit/>
          </a:bodyPr>
          <a:lstStyle>
            <a:lvl1pPr marL="0" indent="0" algn="l" defTabSz="1218936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700" i="1" kern="1200" dirty="0">
                <a:solidFill>
                  <a:schemeClr val="bg1"/>
                </a:solidFill>
                <a:latin typeface="Segoe Light" pitchFamily="34" charset="0"/>
                <a:ea typeface="+mn-ea"/>
                <a:cs typeface="+mn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transition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9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597574"/>
            <a:ext cx="12188825" cy="3853793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>
              <a:defRPr/>
            </a:pPr>
            <a:endParaRPr lang="en-US" dirty="0">
              <a:sym typeface="Gill Sans" charset="0"/>
            </a:endParaRPr>
          </a:p>
        </p:txBody>
      </p:sp>
      <p:pic>
        <p:nvPicPr>
          <p:cNvPr id="10" name="Picture 2" descr="C:\Users\Owner\Downloads\Dropbox\LP\LP0173 . PBJS Msft Research\_Templates\_assets\logo_Research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662" y="6081987"/>
            <a:ext cx="1507918" cy="437276"/>
          </a:xfrm>
          <a:prstGeom prst="rect">
            <a:avLst/>
          </a:prstGeom>
          <a:noFill/>
        </p:spPr>
      </p:pic>
      <p:pic>
        <p:nvPicPr>
          <p:cNvPr id="11" name="Picture 3" descr="C:\Users\Owner\Downloads\Dropbox\LP\LP0173 . PBJS Msft Research\_Templates\_assets\logo_Msft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6480" y="6292193"/>
            <a:ext cx="1357397" cy="2560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304290"/>
            <a:ext cx="10360501" cy="1470025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3581400"/>
            <a:ext cx="8125883" cy="1752600"/>
          </a:xfrm>
        </p:spPr>
        <p:txBody>
          <a:bodyPr>
            <a:normAutofit/>
          </a:bodyPr>
          <a:lstStyle>
            <a:lvl1pPr marL="0" indent="0" algn="l">
              <a:buNone/>
              <a:defRPr sz="3700" i="1">
                <a:solidFill>
                  <a:schemeClr val="bg1"/>
                </a:solidFill>
                <a:latin typeface="Segoe Light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4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441" y="1600200"/>
            <a:ext cx="10969943" cy="44196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7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1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5356335"/>
            <a:ext cx="12188825" cy="1143000"/>
          </a:xfrm>
          <a:solidFill>
            <a:srgbClr val="000000">
              <a:alpha val="48000"/>
            </a:srgb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7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5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355661"/>
          </a:xfrm>
        </p:spPr>
        <p:txBody>
          <a:bodyPr/>
          <a:lstStyle>
            <a:lvl1pPr>
              <a:defRPr sz="37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7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355661"/>
          </a:xfrm>
        </p:spPr>
        <p:txBody>
          <a:bodyPr/>
          <a:lstStyle>
            <a:lvl1pPr>
              <a:defRPr sz="37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7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3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0" i="1">
                <a:solidFill>
                  <a:schemeClr val="bg1"/>
                </a:solidFill>
                <a:latin typeface="Segoe Light" pitchFamily="34" charset="0"/>
              </a:defRPr>
            </a:lvl1pPr>
            <a:lvl2pPr marL="609468" indent="0">
              <a:buNone/>
              <a:defRPr sz="2700" b="1"/>
            </a:lvl2pPr>
            <a:lvl3pPr marL="1218936" indent="0">
              <a:buNone/>
              <a:defRPr sz="2400" b="1"/>
            </a:lvl3pPr>
            <a:lvl4pPr marL="1828404" indent="0">
              <a:buNone/>
              <a:defRPr sz="2100" b="1"/>
            </a:lvl4pPr>
            <a:lvl5pPr marL="2437872" indent="0">
              <a:buNone/>
              <a:defRPr sz="2100" b="1"/>
            </a:lvl5pPr>
            <a:lvl6pPr marL="3047340" indent="0">
              <a:buNone/>
              <a:defRPr sz="2100" b="1"/>
            </a:lvl6pPr>
            <a:lvl7pPr marL="3656808" indent="0">
              <a:buNone/>
              <a:defRPr sz="2100" b="1"/>
            </a:lvl7pPr>
            <a:lvl8pPr marL="4266275" indent="0">
              <a:buNone/>
              <a:defRPr sz="2100" b="1"/>
            </a:lvl8pPr>
            <a:lvl9pPr marL="48757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6"/>
            <a:ext cx="5385514" cy="376697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0" i="1">
                <a:solidFill>
                  <a:schemeClr val="bg1"/>
                </a:solidFill>
                <a:latin typeface="Segoe Light" pitchFamily="34" charset="0"/>
              </a:defRPr>
            </a:lvl1pPr>
            <a:lvl2pPr marL="609468" indent="0">
              <a:buNone/>
              <a:defRPr sz="2700" b="1"/>
            </a:lvl2pPr>
            <a:lvl3pPr marL="1218936" indent="0">
              <a:buNone/>
              <a:defRPr sz="2400" b="1"/>
            </a:lvl3pPr>
            <a:lvl4pPr marL="1828404" indent="0">
              <a:buNone/>
              <a:defRPr sz="2100" b="1"/>
            </a:lvl4pPr>
            <a:lvl5pPr marL="2437872" indent="0">
              <a:buNone/>
              <a:defRPr sz="2100" b="1"/>
            </a:lvl5pPr>
            <a:lvl6pPr marL="3047340" indent="0">
              <a:buNone/>
              <a:defRPr sz="2100" b="1"/>
            </a:lvl6pPr>
            <a:lvl7pPr marL="3656808" indent="0">
              <a:buNone/>
              <a:defRPr sz="2100" b="1"/>
            </a:lvl7pPr>
            <a:lvl8pPr marL="4266275" indent="0">
              <a:buNone/>
              <a:defRPr sz="2100" b="1"/>
            </a:lvl8pPr>
            <a:lvl9pPr marL="487574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6"/>
            <a:ext cx="5387630" cy="376697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2"/>
            <a:ext cx="10969943" cy="434865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457120" lvl="0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457120" lvl="1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457120" lvl="2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457120" lvl="3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  <a:p>
            <a:pPr marL="457120" lvl="4" indent="-457120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48249"/>
            <a:ext cx="1807308" cy="373228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rgbClr val="000000"/>
                </a:solidFill>
              </a:defRPr>
            </a:lvl1pPr>
          </a:lstStyle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298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365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rgbClr val="000000"/>
                </a:solidFill>
              </a:defRPr>
            </a:lvl1pPr>
          </a:lstStyle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4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9" r:id="rId15"/>
    <p:sldLayoutId id="2147483675" r:id="rId16"/>
    <p:sldLayoutId id="2147483676" r:id="rId17"/>
    <p:sldLayoutId id="2147483677" r:id="rId18"/>
  </p:sldLayoutIdLs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spcBef>
          <a:spcPct val="0"/>
        </a:spcBef>
        <a:buNone/>
        <a:defRPr lang="en-US" sz="59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lang="en-US" sz="32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87DDD-6EBF-4DE2-966A-4E5A9535C56A}" type="datetimeFigureOut">
              <a:rPr lang="en-US" smtClean="0"/>
              <a:pPr/>
              <a:t>9/27/2011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744D2-D199-45C4-B9AC-203973B41C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1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0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8/80/Genome_Sizes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23" y="-36002"/>
            <a:ext cx="12352140" cy="689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903" y="0"/>
            <a:ext cx="7166188" cy="147002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11500" b="1" spc="-150" dirty="0" smtClean="0">
                <a:solidFill>
                  <a:srgbClr val="FFFFFF"/>
                </a:solidFill>
              </a:rPr>
              <a:t>Crunching Big Data</a:t>
            </a:r>
            <a:endParaRPr lang="en-US" sz="11500" b="1" spc="-15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903" y="3889815"/>
            <a:ext cx="7166188" cy="1477328"/>
          </a:xfrm>
        </p:spPr>
        <p:txBody>
          <a:bodyPr lIns="0" tIns="0" rIns="0" bIns="0">
            <a:spAutoFit/>
          </a:bodyPr>
          <a:lstStyle/>
          <a:p>
            <a:pPr algn="l" defTabSz="1218936">
              <a:spcBef>
                <a:spcPts val="0"/>
              </a:spcBef>
            </a:pPr>
            <a:r>
              <a:rPr lang="en-US" spc="-100" dirty="0" err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Light" pitchFamily="34" charset="0"/>
              </a:rPr>
              <a:t>Mihai</a:t>
            </a:r>
            <a:r>
              <a:rPr lang="en-US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Light" pitchFamily="34" charset="0"/>
              </a:rPr>
              <a:t> </a:t>
            </a:r>
            <a:r>
              <a:rPr lang="en-US" spc="-100" dirty="0" err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Light" pitchFamily="34" charset="0"/>
              </a:rPr>
              <a:t>Budiu</a:t>
            </a:r>
            <a:endParaRPr lang="en-US" spc="-1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Segoe Light" pitchFamily="34" charset="0"/>
            </a:endParaRPr>
          </a:p>
          <a:p>
            <a:pPr algn="l" defTabSz="1218936">
              <a:spcBef>
                <a:spcPts val="0"/>
              </a:spcBef>
            </a:pPr>
            <a:r>
              <a:rPr lang="en-US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Light" pitchFamily="34" charset="0"/>
              </a:rPr>
              <a:t>Microsoft Research, Silicon Valley</a:t>
            </a:r>
          </a:p>
          <a:p>
            <a:pPr algn="l" defTabSz="1218936">
              <a:spcBef>
                <a:spcPts val="0"/>
              </a:spcBef>
            </a:pPr>
            <a:r>
              <a:rPr lang="en-US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Light" pitchFamily="34" charset="0"/>
              </a:rPr>
              <a:t>September 27, 2011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642091" y="703977"/>
            <a:ext cx="4052283" cy="4522851"/>
            <a:chOff x="4764202" y="1794095"/>
            <a:chExt cx="3922598" cy="4378105"/>
          </a:xfrm>
        </p:grpSpPr>
        <p:pic>
          <p:nvPicPr>
            <p:cNvPr id="13" name="Picture 12" descr="C:\Users\mbudiu\AppData\Local\Microsoft\Windows\Temporary Internet Files\Content.IE5\4RTJG1K4\MC90029025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202" y="1794095"/>
              <a:ext cx="3922598" cy="4378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3"/>
            <p:cNvSpPr txBox="1"/>
            <p:nvPr/>
          </p:nvSpPr>
          <p:spPr>
            <a:xfrm rot="18007470">
              <a:off x="5175403" y="4527694"/>
              <a:ext cx="1242521" cy="7005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US" sz="6600" spc="-3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big</a:t>
              </a:r>
              <a:endParaRPr lang="en-US" sz="6600" spc="-3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Semibold" pitchFamily="34" charset="0"/>
              </a:endParaRPr>
            </a:p>
            <a:p>
              <a:pPr>
                <a:lnSpc>
                  <a:spcPct val="50000"/>
                </a:lnSpc>
              </a:pPr>
              <a:r>
                <a:rPr lang="en-US" sz="2400" b="1" spc="-300" dirty="0" smtClean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rPr>
                <a:t>DATA</a:t>
              </a:r>
              <a:endParaRPr lang="en-US" sz="2400" b="1" spc="-3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6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720032" y="4052326"/>
            <a:ext cx="3468792" cy="1144929"/>
          </a:xfrm>
          <a:prstGeom prst="rect">
            <a:avLst/>
          </a:prstGeom>
          <a:solidFill>
            <a:srgbClr val="FAA634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spc="-100" dirty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Distributed </a:t>
            </a:r>
            <a:r>
              <a:rPr lang="en-US" sz="2800" b="1" spc="-100" dirty="0" smtClean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/>
            </a:r>
            <a:br>
              <a:rPr lang="en-US" sz="2800" b="1" spc="-100" dirty="0" smtClean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</a:br>
            <a:r>
              <a:rPr lang="en-US" sz="2800" b="1" spc="-100" dirty="0" smtClean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Execution</a:t>
            </a:r>
            <a:r>
              <a:rPr lang="en-US" sz="2800" b="1" spc="-100" dirty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: Dryad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720032" y="2827934"/>
            <a:ext cx="3468792" cy="11449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spc="-100" dirty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Large-Scale </a:t>
            </a:r>
            <a:br>
              <a:rPr lang="en-US" sz="2800" b="1" spc="-100" dirty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</a:br>
            <a:r>
              <a:rPr lang="en-US" sz="2800" b="1" spc="-100" dirty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Analytics Engine</a:t>
            </a:r>
          </a:p>
        </p:txBody>
      </p:sp>
      <p:pic>
        <p:nvPicPr>
          <p:cNvPr id="2053" name="Picture 5" descr="http://www.seohosting.com/blog/wp-content/uploads/2009/07/Picture-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-419" r="746" b="-419"/>
          <a:stretch/>
        </p:blipFill>
        <p:spPr bwMode="auto">
          <a:xfrm>
            <a:off x="-9208" y="38101"/>
            <a:ext cx="12207240" cy="670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6734E-6 -3.45043E-6 L -0.3765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7"/>
          <a:stretch/>
        </p:blipFill>
        <p:spPr bwMode="auto">
          <a:xfrm>
            <a:off x="-2" y="1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28473" y="1733107"/>
            <a:ext cx="5303520" cy="757130"/>
          </a:xfrm>
          <a:prstGeom prst="rect">
            <a:avLst/>
          </a:prstGeom>
          <a:solidFill>
            <a:srgbClr val="9EFABA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spc="-100" dirty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Distributed Storage: </a:t>
            </a:r>
            <a:r>
              <a:rPr lang="en-US" sz="2800" b="1" spc="-100" dirty="0" err="1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TidyFS</a:t>
            </a:r>
            <a:endParaRPr lang="en-US" sz="2800" b="1" spc="-100" dirty="0">
              <a:gradFill>
                <a:gsLst>
                  <a:gs pos="24000">
                    <a:schemeClr val="tx1"/>
                  </a:gs>
                  <a:gs pos="72000">
                    <a:schemeClr val="tx1"/>
                  </a:gs>
                </a:gsLst>
                <a:lin ang="2700000" scaled="1"/>
              </a:gra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28473" y="884363"/>
            <a:ext cx="5303520" cy="757130"/>
          </a:xfrm>
          <a:prstGeom prst="rect">
            <a:avLst/>
          </a:prstGeom>
          <a:solidFill>
            <a:srgbClr val="FFC000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spc="-100" dirty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Distributed Execution: Dryad</a:t>
            </a:r>
          </a:p>
        </p:txBody>
      </p:sp>
      <p:sp>
        <p:nvSpPr>
          <p:cNvPr id="8" name="Rectangle 7"/>
          <p:cNvSpPr/>
          <p:nvPr/>
        </p:nvSpPr>
        <p:spPr>
          <a:xfrm>
            <a:off x="6528473" y="35619"/>
            <a:ext cx="5303520" cy="757130"/>
          </a:xfrm>
          <a:prstGeom prst="rect">
            <a:avLst/>
          </a:prstGeom>
          <a:solidFill>
            <a:srgbClr val="FF66FF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spc="-100" dirty="0" smtClean="0">
                <a:solidFill>
                  <a:schemeClr val="tx1"/>
                </a:solidFill>
                <a:latin typeface="+mj-lt"/>
              </a:rPr>
              <a:t>Cluster Programming: DryadLINQ</a:t>
            </a:r>
            <a:endParaRPr lang="en-US" sz="2800" b="1" spc="-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68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650" y="0"/>
            <a:ext cx="112275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1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sosceles Triangle 36"/>
          <p:cNvSpPr/>
          <p:nvPr/>
        </p:nvSpPr>
        <p:spPr>
          <a:xfrm rot="15061069">
            <a:off x="5673974" y="1955484"/>
            <a:ext cx="2312558" cy="3611285"/>
          </a:xfrm>
          <a:prstGeom prst="triangle">
            <a:avLst>
              <a:gd name="adj" fmla="val 5842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mbudiu\Pictures\US_Prd_Gbl_Xbox360_Elite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562600"/>
            <a:ext cx="1066800" cy="1066800"/>
          </a:xfrm>
          <a:prstGeom prst="rect">
            <a:avLst/>
          </a:prstGeo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4663734" y="4061094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76700" y="4876800"/>
            <a:ext cx="1828800" cy="990600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Classifier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0554" y="3258233"/>
            <a:ext cx="35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Training examples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262287" y="3904564"/>
            <a:ext cx="224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Machine learning</a:t>
            </a:r>
            <a:endParaRPr lang="en-US" sz="2800" i="1" dirty="0"/>
          </a:p>
        </p:txBody>
      </p:sp>
      <p:sp>
        <p:nvSpPr>
          <p:cNvPr id="10" name="Right Arrow 9"/>
          <p:cNvSpPr/>
          <p:nvPr/>
        </p:nvSpPr>
        <p:spPr>
          <a:xfrm>
            <a:off x="34290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117859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9"/>
          <p:cNvGrpSpPr/>
          <p:nvPr/>
        </p:nvGrpSpPr>
        <p:grpSpPr>
          <a:xfrm>
            <a:off x="1826353" y="4565948"/>
            <a:ext cx="6356363" cy="1994029"/>
            <a:chOff x="-10495533" y="-4143428"/>
            <a:chExt cx="7315637" cy="246146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141" t="23491" r="82265" b="54527"/>
            <a:stretch>
              <a:fillRect/>
            </a:stretch>
          </p:blipFill>
          <p:spPr bwMode="auto">
            <a:xfrm>
              <a:off x="-10495533" y="-4143428"/>
              <a:ext cx="1571636" cy="24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2761" t="23491" r="48645" b="54527"/>
            <a:stretch>
              <a:fillRect/>
            </a:stretch>
          </p:blipFill>
          <p:spPr bwMode="auto">
            <a:xfrm>
              <a:off x="-4751532" y="-4110884"/>
              <a:ext cx="1571636" cy="24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1678712" y="1272784"/>
            <a:ext cx="1390664" cy="1390655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48430" y="1362072"/>
            <a:ext cx="1390664" cy="1390655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2043" y="1510911"/>
            <a:ext cx="1390664" cy="1390655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51761" y="1600199"/>
            <a:ext cx="1390664" cy="1390655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96071" y="1689488"/>
            <a:ext cx="1390664" cy="1390655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19600" y="1219200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99854" y="1362071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06968" y="1495407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00600" y="1600200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14012" y="1663312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52676" y="1796309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81569" y="1899744"/>
            <a:ext cx="1390664" cy="1390655"/>
          </a:xfrm>
          <a:prstGeom prst="rect">
            <a:avLst/>
          </a:prstGeom>
          <a:solidFill>
            <a:srgbClr val="9E867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5210167" y="1762505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2190736" y="1789455"/>
            <a:ext cx="1390664" cy="1390655"/>
          </a:xfrm>
          <a:prstGeom prst="rect">
            <a:avLst/>
          </a:prstGeom>
          <a:solidFill>
            <a:srgbClr val="9EFAB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2422019" y="1762505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568697" y="3702862"/>
            <a:ext cx="4291144" cy="56433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b="1" spc="-100" dirty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Distributed Execution: Dryad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68697" y="3169463"/>
            <a:ext cx="4291144" cy="518386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b="1" spc="-100" dirty="0" smtClean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Programming</a:t>
            </a:r>
            <a:r>
              <a:rPr lang="en-US" sz="2800" b="1" spc="-100" dirty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: DryadLINQ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68697" y="2627010"/>
            <a:ext cx="4291144" cy="51838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b="1" spc="-100" dirty="0" smtClean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Library: Machine learning</a:t>
            </a:r>
            <a:endParaRPr lang="en-US" sz="2800" b="1" spc="-100" dirty="0">
              <a:gradFill>
                <a:gsLst>
                  <a:gs pos="24000">
                    <a:schemeClr val="tx1"/>
                  </a:gs>
                  <a:gs pos="72000">
                    <a:schemeClr val="tx1"/>
                  </a:gs>
                </a:gsLst>
                <a:lin ang="2700000" scaled="1"/>
              </a:gra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68697" y="2084557"/>
            <a:ext cx="4291144" cy="5183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b="1" spc="-100" dirty="0" smtClean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Application: Decision </a:t>
            </a:r>
            <a:r>
              <a:rPr lang="en-US" sz="2800" b="1" spc="-100" dirty="0">
                <a:gradFill>
                  <a:gsLst>
                    <a:gs pos="24000">
                      <a:schemeClr val="tx1"/>
                    </a:gs>
                    <a:gs pos="72000">
                      <a:schemeClr val="tx1"/>
                    </a:gs>
                  </a:gsLst>
                  <a:lin ang="2700000" scaled="1"/>
                </a:gradFill>
                <a:latin typeface="+mj-lt"/>
              </a:rPr>
              <a:t>forests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12837" y="14868"/>
            <a:ext cx="11155362" cy="1005286"/>
          </a:xfrm>
          <a:prstGeom prst="snip1Rect">
            <a:avLst>
              <a:gd name="adj" fmla="val 41452"/>
            </a:avLst>
          </a:prstGeom>
          <a:solidFill>
            <a:srgbClr val="3B6E8F"/>
          </a:solidFill>
        </p:spPr>
        <p:txBody>
          <a:bodyPr vert="horz" wrap="square" lIns="274320" tIns="0" rIns="0" bIns="13716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Semibold" pitchFamily="34" charset="0"/>
              </a:rPr>
              <a:t>LEARN</a:t>
            </a:r>
            <a:r>
              <a:rPr lang="en-US" sz="4800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> FROM DATA</a:t>
            </a:r>
            <a:endParaRPr lang="en-US" sz="4800" b="1" spc="-150" dirty="0">
              <a:gradFill>
                <a:gsLst>
                  <a:gs pos="100000">
                    <a:schemeClr val="bg1"/>
                  </a:gs>
                  <a:gs pos="0">
                    <a:schemeClr val="bg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116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18182" r="1368"/>
          <a:stretch/>
        </p:blipFill>
        <p:spPr bwMode="auto">
          <a:xfrm>
            <a:off x="0" y="0"/>
            <a:ext cx="121888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38823"/>
            <a:ext cx="6273800" cy="1419177"/>
          </a:xfrm>
          <a:prstGeom prst="snip1Rect">
            <a:avLst>
              <a:gd name="adj" fmla="val 29072"/>
            </a:avLst>
          </a:prstGeom>
          <a:solidFill>
            <a:schemeClr val="tx1">
              <a:alpha val="85000"/>
            </a:schemeClr>
          </a:solidFill>
        </p:spPr>
        <p:txBody>
          <a:bodyPr vert="horz" wrap="square" lIns="365760" tIns="365760" rIns="182880" bIns="182880" rtlCol="0" anchor="t" anchorCtr="0">
            <a:spAutoFit/>
          </a:bodyPr>
          <a:lstStyle/>
          <a:p>
            <a:pPr marL="63500" indent="-63500">
              <a:lnSpc>
                <a:spcPct val="60000"/>
              </a:lnSpc>
            </a:pPr>
            <a:r>
              <a:rPr lang="en-US" sz="7200" b="1" spc="-15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>CONCLUSION</a:t>
            </a:r>
          </a:p>
        </p:txBody>
      </p:sp>
      <p:pic>
        <p:nvPicPr>
          <p:cNvPr id="6" name="Picture 2" descr="C:\Users\mbudiu\AppData\Local\Microsoft\Windows\Temporary Internet Files\Content.IE5\1IY79KHP\MC900440114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28557" r="28055" b="39509"/>
          <a:stretch/>
        </p:blipFill>
        <p:spPr bwMode="auto">
          <a:xfrm>
            <a:off x="5457751" y="2861302"/>
            <a:ext cx="1273324" cy="103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icrosoft.com/presspass/images/features/2010/07-14Datacenter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" y="0"/>
            <a:ext cx="12188952" cy="67847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mbudiu\AppData\Local\Microsoft\Windows\Temporary Internet Files\Content.IE5\DP270ITS\MP900305750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8841" y1="80833" x2="88841" y2="80833"/>
                        <a14:foregroundMark x1="89270" y1="78000" x2="89270" y2="78000"/>
                        <a14:foregroundMark x1="83262" y1="91000" x2="83262" y2="91000"/>
                        <a14:foregroundMark x1="74249" y1="84000" x2="74249" y2="84000"/>
                        <a14:foregroundMark x1="75107" y1="86667" x2="75107" y2="86667"/>
                        <a14:foregroundMark x1="73605" y1="82000" x2="73605" y2="82000"/>
                        <a14:foregroundMark x1="80258" y1="94167" x2="80258" y2="94167"/>
                        <a14:foregroundMark x1="78755" y1="92500" x2="78755" y2="92500"/>
                        <a14:foregroundMark x1="91202" y1="91833" x2="91202" y2="9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0916" y="1955536"/>
            <a:ext cx="3126866" cy="40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5438823"/>
            <a:ext cx="6273800" cy="1419177"/>
          </a:xfrm>
          <a:prstGeom prst="snip1Rect">
            <a:avLst>
              <a:gd name="adj" fmla="val 29072"/>
            </a:avLst>
          </a:prstGeom>
          <a:solidFill>
            <a:schemeClr val="tx1">
              <a:alpha val="85000"/>
            </a:schemeClr>
          </a:solidFill>
        </p:spPr>
        <p:txBody>
          <a:bodyPr vert="horz" wrap="square" lIns="365760" tIns="365760" rIns="182880" bIns="182880" rtlCol="0" anchor="t" anchorCtr="0">
            <a:sp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5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0" indent="-63500">
              <a:lnSpc>
                <a:spcPct val="60000"/>
              </a:lnSpc>
            </a:pPr>
            <a:r>
              <a:rPr lang="en-US" sz="7200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>CONCLUSION</a:t>
            </a:r>
            <a:endParaRPr lang="en-US" sz="7200" b="1" spc="-150" dirty="0">
              <a:gradFill>
                <a:gsLst>
                  <a:gs pos="100000">
                    <a:schemeClr val="bg1"/>
                  </a:gs>
                  <a:gs pos="0">
                    <a:schemeClr val="bg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590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Johannes Kepler 16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r="6892"/>
          <a:stretch/>
        </p:blipFill>
        <p:spPr bwMode="auto">
          <a:xfrm>
            <a:off x="7991045" y="311728"/>
            <a:ext cx="3912505" cy="623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thumb/2/2b/Tycho_Brahe.JPG/250px-Tycho_Brahe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1594"/>
          <a:stretch/>
        </p:blipFill>
        <p:spPr bwMode="auto">
          <a:xfrm>
            <a:off x="289926" y="311150"/>
            <a:ext cx="39116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274" y="5502428"/>
            <a:ext cx="3912257" cy="1043845"/>
          </a:xfrm>
          <a:prstGeom prst="snip1Rect">
            <a:avLst/>
          </a:prstGeom>
          <a:solidFill>
            <a:schemeClr val="tx1">
              <a:alpha val="86000"/>
            </a:schemeClr>
          </a:solidFill>
        </p:spPr>
        <p:txBody>
          <a:bodyPr wrap="square" lIns="91440" tIns="91440" rIns="91440" bIns="9144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spc="-150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rPr>
              <a:t>Tycho</a:t>
            </a:r>
            <a:r>
              <a:rPr lang="en-US" sz="28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rPr>
              <a:t> Brahe</a:t>
            </a:r>
            <a:br>
              <a:rPr lang="en-US" sz="28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sz="28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rPr>
              <a:t>1546 – 1601</a:t>
            </a:r>
            <a:endParaRPr lang="en-US" sz="2800" b="1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1044" y="5502428"/>
            <a:ext cx="3912505" cy="1043845"/>
          </a:xfrm>
          <a:prstGeom prst="snip1Rect">
            <a:avLst/>
          </a:prstGeom>
          <a:solidFill>
            <a:schemeClr val="tx1">
              <a:alpha val="86000"/>
            </a:schemeClr>
          </a:solidFill>
        </p:spPr>
        <p:txBody>
          <a:bodyPr wrap="square" lIns="91440" tIns="91440" rIns="91440" bIns="9144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rPr>
              <a:t>Johannes Kepler</a:t>
            </a:r>
          </a:p>
          <a:p>
            <a:pPr>
              <a:lnSpc>
                <a:spcPct val="90000"/>
              </a:lnSpc>
            </a:pPr>
            <a:r>
              <a:rPr lang="en-US" sz="28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rPr>
              <a:t>1571 – 1630</a:t>
            </a:r>
            <a:endParaRPr lang="en-US" sz="2800" b="1" spc="-1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6859" y="2866049"/>
            <a:ext cx="3581315" cy="1673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6600" spc="-300" dirty="0" smtClean="0">
                <a:gradFill>
                  <a:gsLst>
                    <a:gs pos="833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500</a:t>
            </a:r>
            <a:endParaRPr lang="en-US" sz="3600" spc="-300" dirty="0" smtClean="0">
              <a:gradFill>
                <a:gsLst>
                  <a:gs pos="833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</a:endParaRPr>
          </a:p>
          <a:p>
            <a:pPr marL="112713" algn="ctr">
              <a:lnSpc>
                <a:spcPct val="50000"/>
              </a:lnSpc>
            </a:pPr>
            <a:r>
              <a:rPr lang="en-US" sz="4700" b="1" spc="-150" dirty="0" smtClean="0">
                <a:gradFill>
                  <a:gsLst>
                    <a:gs pos="100000">
                      <a:srgbClr val="3B6E8F"/>
                    </a:gs>
                    <a:gs pos="0">
                      <a:srgbClr val="3B6E8F"/>
                    </a:gs>
                  </a:gsLst>
                  <a:lin ang="5400000" scaled="0"/>
                </a:gradFill>
              </a:rPr>
              <a:t>YEARS </a:t>
            </a:r>
            <a:r>
              <a:rPr lang="en-US" sz="4700" b="1" spc="-150" dirty="0">
                <a:gradFill>
                  <a:gsLst>
                    <a:gs pos="100000">
                      <a:srgbClr val="3B6E8F"/>
                    </a:gs>
                    <a:gs pos="0">
                      <a:srgbClr val="3B6E8F"/>
                    </a:gs>
                  </a:gsLst>
                  <a:lin ang="5400000" scaled="0"/>
                </a:gradFill>
              </a:rPr>
              <a:t>AGO</a:t>
            </a:r>
            <a:endParaRPr lang="en-US" sz="4700" dirty="0">
              <a:gradFill>
                <a:gsLst>
                  <a:gs pos="100000">
                    <a:srgbClr val="3B6E8F"/>
                  </a:gs>
                  <a:gs pos="0">
                    <a:srgbClr val="3B6E8F"/>
                  </a:gs>
                </a:gsLst>
                <a:lin ang="5400000" scaled="0"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46273"/>
            <a:ext cx="12188825" cy="31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319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2853" y="5601118"/>
            <a:ext cx="3057398" cy="997196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00" dirty="0" err="1" smtClean="0">
                <a:gradFill>
                  <a:gsLst>
                    <a:gs pos="100000">
                      <a:srgbClr val="3B6E8F"/>
                    </a:gs>
                    <a:gs pos="0">
                      <a:srgbClr val="3B6E8F"/>
                    </a:gs>
                  </a:gsLst>
                  <a:lin ang="5400000" scaled="0"/>
                </a:gradFill>
                <a:latin typeface="+mj-lt"/>
              </a:rPr>
              <a:t>Tycho’s</a:t>
            </a:r>
            <a:r>
              <a:rPr lang="en-US" sz="3600" b="1" spc="-100" dirty="0" smtClean="0">
                <a:gradFill>
                  <a:gsLst>
                    <a:gs pos="100000">
                      <a:srgbClr val="3B6E8F"/>
                    </a:gs>
                    <a:gs pos="0">
                      <a:srgbClr val="3B6E8F"/>
                    </a:gs>
                  </a:gsLst>
                  <a:lin ang="5400000" scaled="0"/>
                </a:gradFill>
                <a:latin typeface="+mj-lt"/>
              </a:rPr>
              <a:t> measurements</a:t>
            </a:r>
            <a:endParaRPr lang="en-US" sz="3600" b="1" spc="-100" dirty="0">
              <a:gradFill>
                <a:gsLst>
                  <a:gs pos="100000">
                    <a:srgbClr val="3B6E8F"/>
                  </a:gs>
                  <a:gs pos="0">
                    <a:srgbClr val="3B6E8F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2108" y="5601118"/>
            <a:ext cx="1889324" cy="99719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600" b="1" spc="-100" dirty="0" err="1" smtClean="0">
                <a:gradFill>
                  <a:gsLst>
                    <a:gs pos="100000">
                      <a:srgbClr val="3B6E8F"/>
                    </a:gs>
                    <a:gs pos="0">
                      <a:srgbClr val="3B6E8F"/>
                    </a:gs>
                  </a:gsLst>
                  <a:lin ang="5400000" scaled="0"/>
                </a:gradFill>
                <a:latin typeface="+mj-lt"/>
              </a:rPr>
              <a:t>Kepler’s</a:t>
            </a:r>
            <a:r>
              <a:rPr lang="en-US" sz="3600" b="1" spc="-100" dirty="0" smtClean="0">
                <a:gradFill>
                  <a:gsLst>
                    <a:gs pos="100000">
                      <a:srgbClr val="3B6E8F"/>
                    </a:gs>
                    <a:gs pos="0">
                      <a:srgbClr val="3B6E8F"/>
                    </a:gs>
                  </a:gsLst>
                  <a:lin ang="5400000" scaled="0"/>
                </a:gradFill>
                <a:latin typeface="+mj-lt"/>
              </a:rPr>
              <a:t/>
            </a:r>
            <a:br>
              <a:rPr lang="en-US" sz="3600" b="1" spc="-100" dirty="0" smtClean="0">
                <a:gradFill>
                  <a:gsLst>
                    <a:gs pos="100000">
                      <a:srgbClr val="3B6E8F"/>
                    </a:gs>
                    <a:gs pos="0">
                      <a:srgbClr val="3B6E8F"/>
                    </a:gs>
                  </a:gsLst>
                  <a:lin ang="5400000" scaled="0"/>
                </a:gradFill>
                <a:latin typeface="+mj-lt"/>
              </a:rPr>
            </a:br>
            <a:r>
              <a:rPr lang="en-US" sz="3600" b="1" spc="-100" dirty="0" smtClean="0">
                <a:gradFill>
                  <a:gsLst>
                    <a:gs pos="100000">
                      <a:srgbClr val="3B6E8F"/>
                    </a:gs>
                    <a:gs pos="0">
                      <a:srgbClr val="3B6E8F"/>
                    </a:gs>
                  </a:gsLst>
                  <a:lin ang="5400000" scaled="0"/>
                </a:gradFill>
                <a:latin typeface="+mj-lt"/>
              </a:rPr>
              <a:t>laws</a:t>
            </a:r>
            <a:endParaRPr lang="en-US" sz="3600" b="1" spc="-100" dirty="0">
              <a:gradFill>
                <a:gsLst>
                  <a:gs pos="100000">
                    <a:srgbClr val="3B6E8F"/>
                  </a:gs>
                  <a:gs pos="0">
                    <a:srgbClr val="3B6E8F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1552" y="224411"/>
            <a:ext cx="5686072" cy="105567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 defTabSz="1218987">
              <a:lnSpc>
                <a:spcPct val="70000"/>
              </a:lnSpc>
              <a:spcBef>
                <a:spcPct val="0"/>
              </a:spcBef>
            </a:pPr>
            <a:r>
              <a:rPr lang="en-US" sz="6600" b="1" spc="-150" dirty="0" smtClean="0">
                <a:gradFill>
                  <a:gsLst>
                    <a:gs pos="100000">
                      <a:srgbClr val="3B6E8F"/>
                    </a:gs>
                    <a:gs pos="0">
                      <a:srgbClr val="3B6E8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The laws of </a:t>
            </a:r>
          </a:p>
          <a:p>
            <a:pPr algn="ctr" defTabSz="1218987">
              <a:lnSpc>
                <a:spcPct val="70000"/>
              </a:lnSpc>
              <a:spcBef>
                <a:spcPct val="0"/>
              </a:spcBef>
            </a:pPr>
            <a:r>
              <a:rPr lang="en-US" sz="3200" b="1" spc="-150" dirty="0" smtClean="0">
                <a:gradFill>
                  <a:gsLst>
                    <a:gs pos="100000">
                      <a:srgbClr val="3B6E8F"/>
                    </a:gs>
                    <a:gs pos="0">
                      <a:srgbClr val="3B6E8F"/>
                    </a:gs>
                  </a:gsLst>
                  <a:lin ang="5400000" scaled="0"/>
                </a:gradFill>
                <a:ea typeface="+mj-ea"/>
                <a:cs typeface="+mj-cs"/>
              </a:rPr>
              <a:t>PLANETARY MOTION</a:t>
            </a:r>
            <a:endParaRPr lang="en-US" sz="3200" b="1" spc="-150" dirty="0">
              <a:gradFill>
                <a:gsLst>
                  <a:gs pos="100000">
                    <a:srgbClr val="3B6E8F"/>
                  </a:gs>
                  <a:gs pos="0">
                    <a:srgbClr val="3B6E8F"/>
                  </a:gs>
                </a:gsLst>
                <a:lin ang="5400000" scaled="0"/>
              </a:gradFill>
              <a:ea typeface="+mj-ea"/>
              <a:cs typeface="+mj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16" y="1430101"/>
            <a:ext cx="355627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 descr="File:Kepler laws diagram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18" y="1711087"/>
            <a:ext cx="4222750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rwww.in2p3.fr/IMG/jpg_interdisciplinaire_image00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90" y="1847306"/>
            <a:ext cx="60102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2762" y="380225"/>
            <a:ext cx="11155363" cy="925513"/>
          </a:xfrm>
          <a:prstGeom prst="snip1Rect">
            <a:avLst>
              <a:gd name="adj" fmla="val 37756"/>
            </a:avLst>
          </a:prstGeom>
          <a:solidFill>
            <a:srgbClr val="3B6E8F"/>
          </a:solidFill>
        </p:spPr>
        <p:txBody>
          <a:bodyPr wrap="square" lIns="182880" tIns="0" rIns="0" bIns="9144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>THE </a:t>
            </a:r>
            <a:r>
              <a:rPr lang="en-US" sz="4800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Semibold" pitchFamily="34" charset="0"/>
              </a:rPr>
              <a:t>LARGE</a:t>
            </a:r>
            <a:r>
              <a:rPr lang="en-US" sz="4800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> HADRON COLLIDER</a:t>
            </a:r>
            <a:endParaRPr lang="en-US" sz="4800" b="1" spc="-150" dirty="0">
              <a:gradFill>
                <a:gsLst>
                  <a:gs pos="100000">
                    <a:schemeClr val="bg1"/>
                  </a:gs>
                  <a:gs pos="0">
                    <a:schemeClr val="bg1"/>
                  </a:gs>
                </a:gsLst>
                <a:lin ang="5400000" scaled="0"/>
              </a:gradFill>
            </a:endParaRPr>
          </a:p>
        </p:txBody>
      </p:sp>
      <p:pic>
        <p:nvPicPr>
          <p:cNvPr id="7170" name="Picture 2" descr="File:Construction of LHC at CE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62" y="1644641"/>
            <a:ext cx="3462079" cy="461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2762" y="5766970"/>
            <a:ext cx="3462079" cy="493776"/>
          </a:xfrm>
          <a:prstGeom prst="rect">
            <a:avLst/>
          </a:prstGeom>
          <a:solidFill>
            <a:srgbClr val="FAA634"/>
          </a:solidFill>
          <a:ln w="12700">
            <a:noFill/>
          </a:ln>
        </p:spPr>
        <p:txBody>
          <a:bodyPr wrap="square" lIns="182880" tIns="91440" bIns="9144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spc="-100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rPr>
              <a:t>15 PB/year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90989" y="1644641"/>
            <a:ext cx="6010275" cy="674813"/>
          </a:xfrm>
          <a:prstGeom prst="rect">
            <a:avLst/>
          </a:prstGeom>
          <a:solidFill>
            <a:srgbClr val="FAA634"/>
          </a:solidFill>
          <a:ln w="12700">
            <a:solidFill>
              <a:srgbClr val="FAA634"/>
            </a:solidFill>
          </a:ln>
        </p:spPr>
        <p:txBody>
          <a:bodyPr wrap="square" lIns="182880" tIns="91440" bIns="9144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spc="-1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rPr>
              <a:t>LHC Grid: 200K computing cores</a:t>
            </a:r>
            <a:endParaRPr lang="en-US" sz="2400" b="1" spc="-100" dirty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44641"/>
            <a:ext cx="512762" cy="5213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553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61929"/>
            <a:ext cx="2257778" cy="1457420"/>
          </a:xfrm>
          <a:prstGeom prst="snip1Rect">
            <a:avLst>
              <a:gd name="adj" fmla="val 20826"/>
            </a:avLst>
          </a:prstGeom>
          <a:solidFill>
            <a:srgbClr val="3B6E8F"/>
          </a:solidFill>
        </p:spPr>
        <p:txBody>
          <a:bodyPr vert="horz" wrap="square" lIns="182880" tIns="182880" rIns="0" bIns="182880" rtlCol="0" anchor="t" anchorCtr="0">
            <a:spAutoFit/>
          </a:bodyPr>
          <a:lstStyle/>
          <a:p>
            <a:pPr marL="338138" indent="-338138">
              <a:lnSpc>
                <a:spcPct val="70000"/>
              </a:lnSpc>
            </a:pPr>
            <a:r>
              <a:rPr lang="en-US" sz="4400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Semibold" pitchFamily="34" charset="0"/>
              </a:rPr>
              <a:t>genetic</a:t>
            </a:r>
            <a:r>
              <a:rPr lang="en-US" sz="4400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> CODE</a:t>
            </a:r>
            <a:endParaRPr lang="en-US" sz="4800" b="1" spc="-150" dirty="0">
              <a:gradFill>
                <a:gsLst>
                  <a:gs pos="100000">
                    <a:schemeClr val="bg1"/>
                  </a:gs>
                  <a:gs pos="0">
                    <a:schemeClr val="bg1"/>
                  </a:gs>
                </a:gsLst>
                <a:lin ang="5400000" scaled="0"/>
              </a:gradFill>
            </a:endParaRPr>
          </a:p>
        </p:txBody>
      </p:sp>
      <p:pic>
        <p:nvPicPr>
          <p:cNvPr id="8197" name="Picture 5" descr="File:Genome Sizes.png" hidden="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1327"/>
            <a:ext cx="11188699" cy="52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7551" y="775052"/>
            <a:ext cx="2535156" cy="575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 smtClean="0">
                <a:gradFill>
                  <a:gsLst>
                    <a:gs pos="0">
                      <a:srgbClr val="FAA634"/>
                    </a:gs>
                    <a:gs pos="100000">
                      <a:srgbClr val="FAA634"/>
                    </a:gs>
                  </a:gsLst>
                  <a:lin ang="5400000" scaled="0"/>
                </a:gradFill>
              </a:rPr>
              <a:t>MYCOPLASMA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 smtClean="0">
                <a:gradFill>
                  <a:gsLst>
                    <a:gs pos="0">
                      <a:srgbClr val="3B6E8F"/>
                    </a:gs>
                    <a:gs pos="100000">
                      <a:srgbClr val="3B6E8F"/>
                    </a:gs>
                  </a:gsLst>
                  <a:lin ang="5400000" scaled="0"/>
                </a:gradFill>
              </a:rPr>
              <a:t>GRAM POSITIVE BACTERIA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939598"/>
                    </a:gs>
                    <a:gs pos="100000">
                      <a:srgbClr val="939598"/>
                    </a:gs>
                  </a:gsLst>
                  <a:lin ang="5400000" scaled="0"/>
                </a:gradFill>
              </a:rPr>
              <a:t>GRAM NEGATIVE BACTERIA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FAA634"/>
                    </a:gs>
                    <a:gs pos="100000">
                      <a:srgbClr val="FAA634"/>
                    </a:gs>
                  </a:gsLst>
                  <a:lin ang="5400000" scaled="0"/>
                </a:gradFill>
              </a:rPr>
              <a:t>FUNGI/MOULDS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3B6E8F"/>
                    </a:gs>
                    <a:gs pos="100000">
                      <a:srgbClr val="3B6E8F"/>
                    </a:gs>
                  </a:gsLst>
                  <a:lin ang="5400000" scaled="0"/>
                </a:gradFill>
              </a:rPr>
              <a:t>ALGAE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939598"/>
                    </a:gs>
                    <a:gs pos="100000">
                      <a:srgbClr val="939598"/>
                    </a:gs>
                  </a:gsLst>
                  <a:lin ang="5400000" scaled="0"/>
                </a:gradFill>
              </a:rPr>
              <a:t>WORMS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FAA634"/>
                    </a:gs>
                    <a:gs pos="100000">
                      <a:srgbClr val="FAA634"/>
                    </a:gs>
                  </a:gsLst>
                  <a:lin ang="5400000" scaled="0"/>
                </a:gradFill>
              </a:rPr>
              <a:t>CRUSTACEANS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3B6E8F"/>
                    </a:gs>
                    <a:gs pos="100000">
                      <a:srgbClr val="3B6E8F"/>
                    </a:gs>
                  </a:gsLst>
                  <a:lin ang="5400000" scaled="0"/>
                </a:gradFill>
              </a:rPr>
              <a:t>ECHINODERMS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939598"/>
                    </a:gs>
                    <a:gs pos="100000">
                      <a:srgbClr val="939598"/>
                    </a:gs>
                  </a:gsLst>
                  <a:lin ang="5400000" scaled="0"/>
                </a:gradFill>
              </a:rPr>
              <a:t>INSECTS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FAA634"/>
                    </a:gs>
                    <a:gs pos="100000">
                      <a:srgbClr val="FAA634"/>
                    </a:gs>
                  </a:gsLst>
                  <a:lin ang="5400000" scaled="0"/>
                </a:gradFill>
              </a:rPr>
              <a:t>MOLLUSKS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3B6E8F"/>
                    </a:gs>
                    <a:gs pos="100000">
                      <a:srgbClr val="3B6E8F"/>
                    </a:gs>
                  </a:gsLst>
                  <a:lin ang="5400000" scaled="0"/>
                </a:gradFill>
              </a:rPr>
              <a:t>BIRDS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939598"/>
                    </a:gs>
                    <a:gs pos="100000">
                      <a:srgbClr val="939598"/>
                    </a:gs>
                  </a:gsLst>
                  <a:lin ang="5400000" scaled="0"/>
                </a:gradFill>
              </a:rPr>
              <a:t>BONY FISH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FAA634"/>
                    </a:gs>
                    <a:gs pos="100000">
                      <a:srgbClr val="FAA634"/>
                    </a:gs>
                  </a:gsLst>
                  <a:lin ang="5400000" scaled="0"/>
                </a:gradFill>
              </a:rPr>
              <a:t>CARTILAGINOUS FISH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3B6E8F"/>
                    </a:gs>
                    <a:gs pos="100000">
                      <a:srgbClr val="3B6E8F"/>
                    </a:gs>
                  </a:gsLst>
                  <a:lin ang="5400000" scaled="0"/>
                </a:gradFill>
              </a:rPr>
              <a:t>REPTILES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939598"/>
                    </a:gs>
                    <a:gs pos="100000">
                      <a:srgbClr val="939598"/>
                    </a:gs>
                  </a:gsLst>
                  <a:lin ang="5400000" scaled="0"/>
                </a:gradFill>
              </a:rPr>
              <a:t>MAMMALS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FAA634"/>
                    </a:gs>
                    <a:gs pos="100000">
                      <a:srgbClr val="FAA634"/>
                    </a:gs>
                  </a:gsLst>
                  <a:lin ang="5400000" scaled="0"/>
                </a:gradFill>
              </a:rPr>
              <a:t>AMPHIBIANS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b="1" spc="-30" dirty="0">
                <a:gradFill>
                  <a:gsLst>
                    <a:gs pos="0">
                      <a:srgbClr val="3B6E8F"/>
                    </a:gs>
                    <a:gs pos="100000">
                      <a:srgbClr val="3B6E8F"/>
                    </a:gs>
                  </a:gsLst>
                  <a:lin ang="5400000" scaled="0"/>
                </a:gradFill>
              </a:rPr>
              <a:t>FLOWERING PLANTS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4419" y="372933"/>
            <a:ext cx="29495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10</a:t>
            </a:r>
            <a:r>
              <a:rPr lang="en-US" sz="1600" baseline="30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2031" y="372933"/>
            <a:ext cx="29495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10</a:t>
            </a:r>
            <a:r>
              <a:rPr lang="en-US" sz="1600" baseline="30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9642" y="372933"/>
            <a:ext cx="29495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10</a:t>
            </a:r>
            <a:r>
              <a:rPr lang="en-US" sz="1600" baseline="30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7253" y="372933"/>
            <a:ext cx="29495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10</a:t>
            </a:r>
            <a:r>
              <a:rPr lang="en-US" sz="1600" baseline="30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2840" y="372933"/>
            <a:ext cx="36869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10</a:t>
            </a:r>
            <a:r>
              <a:rPr lang="en-US" sz="1600" baseline="30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80451" y="372933"/>
            <a:ext cx="36869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10</a:t>
            </a:r>
            <a:r>
              <a:rPr lang="en-US" sz="1600" baseline="3000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rPr>
              <a:t>11</a:t>
            </a:r>
          </a:p>
        </p:txBody>
      </p:sp>
      <p:cxnSp>
        <p:nvCxnSpPr>
          <p:cNvPr id="14" name="Straight Connector 12"/>
          <p:cNvCxnSpPr/>
          <p:nvPr/>
        </p:nvCxnSpPr>
        <p:spPr>
          <a:xfrm flipV="1">
            <a:off x="5113809" y="328687"/>
            <a:ext cx="0" cy="6234545"/>
          </a:xfrm>
          <a:prstGeom prst="straightConnector1">
            <a:avLst/>
          </a:prstGeom>
          <a:ln w="22225">
            <a:solidFill>
              <a:srgbClr val="939598">
                <a:alpha val="5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2"/>
          <p:cNvCxnSpPr/>
          <p:nvPr/>
        </p:nvCxnSpPr>
        <p:spPr>
          <a:xfrm flipV="1">
            <a:off x="6391421" y="328687"/>
            <a:ext cx="0" cy="6234545"/>
          </a:xfrm>
          <a:prstGeom prst="straightConnector1">
            <a:avLst/>
          </a:prstGeom>
          <a:ln w="22225">
            <a:solidFill>
              <a:srgbClr val="939598">
                <a:alpha val="5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"/>
          <p:cNvCxnSpPr/>
          <p:nvPr/>
        </p:nvCxnSpPr>
        <p:spPr>
          <a:xfrm flipV="1">
            <a:off x="7669032" y="328687"/>
            <a:ext cx="0" cy="6234545"/>
          </a:xfrm>
          <a:prstGeom prst="straightConnector1">
            <a:avLst/>
          </a:prstGeom>
          <a:ln w="22225">
            <a:solidFill>
              <a:srgbClr val="939598">
                <a:alpha val="5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2"/>
          <p:cNvCxnSpPr/>
          <p:nvPr/>
        </p:nvCxnSpPr>
        <p:spPr>
          <a:xfrm flipV="1">
            <a:off x="8946643" y="328687"/>
            <a:ext cx="0" cy="6234545"/>
          </a:xfrm>
          <a:prstGeom prst="straightConnector1">
            <a:avLst/>
          </a:prstGeom>
          <a:ln w="22225">
            <a:solidFill>
              <a:srgbClr val="939598">
                <a:alpha val="5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2"/>
          <p:cNvCxnSpPr/>
          <p:nvPr/>
        </p:nvCxnSpPr>
        <p:spPr>
          <a:xfrm flipV="1">
            <a:off x="10224254" y="328687"/>
            <a:ext cx="0" cy="6234545"/>
          </a:xfrm>
          <a:prstGeom prst="straightConnector1">
            <a:avLst/>
          </a:prstGeom>
          <a:ln w="22225">
            <a:solidFill>
              <a:srgbClr val="939598">
                <a:alpha val="5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2"/>
          <p:cNvCxnSpPr/>
          <p:nvPr/>
        </p:nvCxnSpPr>
        <p:spPr>
          <a:xfrm flipV="1">
            <a:off x="11501865" y="328687"/>
            <a:ext cx="0" cy="6234545"/>
          </a:xfrm>
          <a:prstGeom prst="straightConnector1">
            <a:avLst/>
          </a:prstGeom>
          <a:ln w="22225">
            <a:solidFill>
              <a:srgbClr val="939598">
                <a:alpha val="57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30212" y="774853"/>
            <a:ext cx="344771" cy="189775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74984" y="1117836"/>
            <a:ext cx="953863" cy="189775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511" y="1460819"/>
            <a:ext cx="266287" cy="189775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87630" y="1803802"/>
            <a:ext cx="935363" cy="189775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03530" y="2146785"/>
            <a:ext cx="483940" cy="189775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96858" y="2489768"/>
            <a:ext cx="400831" cy="189775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46643" y="2832751"/>
            <a:ext cx="399429" cy="189775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88216" y="3175734"/>
            <a:ext cx="1227718" cy="189775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93978" y="3518717"/>
            <a:ext cx="2107862" cy="189775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568517" y="3861700"/>
            <a:ext cx="1233324" cy="189775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70333" y="4204683"/>
            <a:ext cx="235453" cy="189775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17154" y="4547666"/>
            <a:ext cx="1807099" cy="189775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375783" y="4890649"/>
            <a:ext cx="695146" cy="189775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50633" y="5233632"/>
            <a:ext cx="554997" cy="189775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398208" y="5576615"/>
            <a:ext cx="207422" cy="189775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79133" y="6262574"/>
            <a:ext cx="4288603" cy="189775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731092" y="5919598"/>
            <a:ext cx="2606798" cy="189775"/>
          </a:xfrm>
          <a:prstGeom prst="rect">
            <a:avLst/>
          </a:prstGeom>
          <a:solidFill>
            <a:srgbClr val="FAA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507551" y="1041232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7551" y="1384215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507551" y="1727198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507551" y="2070181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07551" y="2413164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507551" y="2756147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507551" y="3099130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07551" y="3442113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507551" y="3785096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07551" y="4128079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07551" y="4471062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507551" y="4814045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507551" y="5157028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507551" y="5500011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507551" y="5842994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507551" y="6185977"/>
            <a:ext cx="9144000" cy="0"/>
          </a:xfrm>
          <a:prstGeom prst="line">
            <a:avLst/>
          </a:prstGeom>
          <a:ln w="6350">
            <a:solidFill>
              <a:schemeClr val="bg1">
                <a:lumMod val="50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4430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budiu\AppData\Local\Microsoft\Windows\Temporary Internet Files\Content.IE5\0NAEI9ZI\MP90028965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5000" l="0" r="100000">
                        <a14:foregroundMark x1="88279" y1="25500" x2="88279" y2="2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09" y="1337978"/>
            <a:ext cx="4427056" cy="66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04837" y="-182581"/>
            <a:ext cx="4774547" cy="1143000"/>
          </a:xfrm>
          <a:prstGeom prst="snip1Rect">
            <a:avLst/>
          </a:prstGeom>
          <a:solidFill>
            <a:schemeClr val="bg1">
              <a:alpha val="12000"/>
            </a:schemeClr>
          </a:solidFill>
        </p:spPr>
        <p:txBody>
          <a:bodyPr vert="horz" wrap="square" lIns="731520" tIns="777240" rIns="182880" bIns="548640" rtlCol="0" anchor="t" anchorCtr="0">
            <a:noAutofit/>
          </a:bodyPr>
          <a:lstStyle/>
          <a:p>
            <a:pPr marL="114300" indent="-114300">
              <a:lnSpc>
                <a:spcPct val="45000"/>
              </a:lnSpc>
            </a:pPr>
            <a:r>
              <a:rPr lang="en-US" sz="17500" b="1" spc="-150" dirty="0" smtClean="0"/>
              <a:t>big</a:t>
            </a:r>
            <a:r>
              <a:rPr lang="en-US" sz="19900" b="1" spc="-150" dirty="0" smtClean="0"/>
              <a:t> </a:t>
            </a:r>
            <a:r>
              <a:rPr lang="en-US" sz="6600" b="1" spc="-150" dirty="0" smtClean="0"/>
              <a:t/>
            </a:r>
            <a:br>
              <a:rPr lang="en-US" sz="6600" b="1" spc="-150" dirty="0" smtClean="0"/>
            </a:br>
            <a:r>
              <a:rPr lang="en-US" sz="5400" b="1" spc="-150" dirty="0" smtClean="0">
                <a:latin typeface="+mn-lt"/>
              </a:rPr>
              <a:t>DATA</a:t>
            </a:r>
            <a:endParaRPr lang="en-US" sz="6600" b="1" spc="-150" dirty="0">
              <a:latin typeface="+mn-lt"/>
            </a:endParaRPr>
          </a:p>
        </p:txBody>
      </p:sp>
      <p:pic>
        <p:nvPicPr>
          <p:cNvPr id="4099" name="Picture 3" descr="C:\Users\mbudiu\AppData\Local\Microsoft\Windows\Temporary Internet Files\Content.IE5\OQH1RUGA\MP90040269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8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icrosoft.com/presspass/images/features/2010/07-14Datacenter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" y="0"/>
            <a:ext cx="12188952" cy="67847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2521" y="4242390"/>
            <a:ext cx="4246304" cy="2863882"/>
          </a:xfrm>
          <a:prstGeom prst="snip1Rect">
            <a:avLst/>
          </a:prstGeom>
          <a:solidFill>
            <a:schemeClr val="tx1">
              <a:alpha val="69000"/>
            </a:schemeClr>
          </a:solidFill>
        </p:spPr>
        <p:txBody>
          <a:bodyPr vert="horz" wrap="square" lIns="274320" tIns="914400" rIns="0" bIns="365760" rtlCol="0" anchor="t" anchorCtr="0">
            <a:spAutoFit/>
          </a:bodyPr>
          <a:lstStyle/>
          <a:p>
            <a:pPr marL="177800" indent="-177800">
              <a:lnSpc>
                <a:spcPct val="40000"/>
              </a:lnSpc>
            </a:pPr>
            <a:r>
              <a:rPr lang="en-US" sz="17400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>big</a:t>
            </a:r>
            <a:r>
              <a:rPr lang="en-US" sz="16600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> </a:t>
            </a:r>
            <a:r>
              <a:rPr lang="en-US" sz="4800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/>
            </a:r>
            <a:br>
              <a:rPr lang="en-US" sz="4800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</a:br>
            <a:r>
              <a:rPr lang="en-US" b="1" spc="-15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Semibold" pitchFamily="34" charset="0"/>
              </a:rPr>
              <a:t>COMPUTERS</a:t>
            </a:r>
            <a:endParaRPr lang="en-US" sz="4800" b="1" spc="-150" dirty="0">
              <a:gradFill>
                <a:gsLst>
                  <a:gs pos="100000">
                    <a:schemeClr val="bg1"/>
                  </a:gs>
                  <a:gs pos="0">
                    <a:schemeClr val="bg1"/>
                  </a:gs>
                </a:gsLst>
                <a:lin ang="5400000" scaled="0"/>
              </a:gradFill>
              <a:latin typeface="Segoe Semibold" pitchFamily="34" charset="0"/>
            </a:endParaRPr>
          </a:p>
        </p:txBody>
      </p:sp>
      <p:pic>
        <p:nvPicPr>
          <p:cNvPr id="3076" name="Picture 4" descr="C:\Users\mbudiu\AppData\Local\Microsoft\Windows\Temporary Internet Files\Content.IE5\DP270ITS\MP9004440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834" y1="60241" x2="31834" y2="60241"/>
                        <a14:foregroundMark x1="16609" y1="50241" x2="16609" y2="50241"/>
                        <a14:foregroundMark x1="8304" y1="41325" x2="8304" y2="41325"/>
                        <a14:foregroundMark x1="96367" y1="68675" x2="96367" y2="68675"/>
                        <a14:foregroundMark x1="31834" y1="92289" x2="31834" y2="92289"/>
                        <a14:foregroundMark x1="79412" y1="46024" x2="79412" y2="46024"/>
                        <a14:foregroundMark x1="13149" y1="49759" x2="13149" y2="49759"/>
                        <a14:backgroundMark x1="92215" y1="36747" x2="92215" y2="36747"/>
                        <a14:backgroundMark x1="55363" y1="85542" x2="55363" y2="85542"/>
                        <a14:backgroundMark x1="93426" y1="40120" x2="93426" y2="40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54" y="3633287"/>
            <a:ext cx="2041777" cy="29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329070" y="4242391"/>
            <a:ext cx="3880884" cy="856878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076" idx="1"/>
          </p:cNvCxnSpPr>
          <p:nvPr/>
        </p:nvCxnSpPr>
        <p:spPr>
          <a:xfrm flipH="1" flipV="1">
            <a:off x="2947112" y="4019107"/>
            <a:ext cx="2262842" cy="1080162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817088" y="3848986"/>
            <a:ext cx="1392868" cy="1250285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076" idx="3"/>
          </p:cNvCxnSpPr>
          <p:nvPr/>
        </p:nvCxnSpPr>
        <p:spPr>
          <a:xfrm flipV="1">
            <a:off x="7251731" y="3633287"/>
            <a:ext cx="3029953" cy="1465982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076" idx="3"/>
          </p:cNvCxnSpPr>
          <p:nvPr/>
        </p:nvCxnSpPr>
        <p:spPr>
          <a:xfrm flipV="1">
            <a:off x="7251731" y="3581400"/>
            <a:ext cx="1814481" cy="1517869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251732" y="3494976"/>
            <a:ext cx="1105459" cy="1604293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251733" y="3494976"/>
            <a:ext cx="690788" cy="1604294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076" idx="1"/>
          </p:cNvCxnSpPr>
          <p:nvPr/>
        </p:nvCxnSpPr>
        <p:spPr>
          <a:xfrm flipH="1" flipV="1">
            <a:off x="4239733" y="3763926"/>
            <a:ext cx="970221" cy="1335343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4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budiu\AppData\Local\Microsoft\Windows\Temporary Internet Files\Content.IE5\OQH1RUGA\MP90043182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" r="40" b="24118"/>
          <a:stretch/>
        </p:blipFill>
        <p:spPr bwMode="auto">
          <a:xfrm>
            <a:off x="276224" y="0"/>
            <a:ext cx="95402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2800" y="1"/>
            <a:ext cx="502602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7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-1" y="1"/>
            <a:ext cx="10287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6120" y="1001518"/>
            <a:ext cx="4572000" cy="1786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55000"/>
              </a:lnSpc>
            </a:pPr>
            <a:r>
              <a:rPr lang="en-US" sz="15300" spc="-300" dirty="0" smtClean="0">
                <a:gradFill>
                  <a:gsLst>
                    <a:gs pos="0">
                      <a:srgbClr val="FAA634"/>
                    </a:gs>
                    <a:gs pos="100000">
                      <a:srgbClr val="FAA634"/>
                    </a:gs>
                  </a:gsLst>
                  <a:lin ang="5400000" scaled="0"/>
                </a:gradFill>
                <a:latin typeface="+mj-lt"/>
              </a:rPr>
              <a:t>some </a:t>
            </a:r>
          </a:p>
          <a:p>
            <a:pPr marL="60325">
              <a:lnSpc>
                <a:spcPct val="55000"/>
              </a:lnSpc>
            </a:pPr>
            <a:r>
              <a:rPr lang="en-US" sz="5400" spc="-150" dirty="0" smtClean="0">
                <a:gradFill>
                  <a:gsLst>
                    <a:gs pos="0">
                      <a:srgbClr val="3B6E8F"/>
                    </a:gs>
                    <a:gs pos="100000">
                      <a:srgbClr val="3B6E8F"/>
                    </a:gs>
                  </a:gsLst>
                  <a:lin ang="5400000" scaled="0"/>
                </a:gradFill>
                <a:latin typeface="Segoe Semibold" pitchFamily="34" charset="0"/>
              </a:rPr>
              <a:t>TRUE STORIES</a:t>
            </a:r>
            <a:endParaRPr lang="en-US" sz="5400" spc="-150" dirty="0">
              <a:gradFill>
                <a:gsLst>
                  <a:gs pos="0">
                    <a:srgbClr val="3B6E8F"/>
                  </a:gs>
                  <a:gs pos="100000">
                    <a:srgbClr val="3B6E8F"/>
                  </a:gs>
                </a:gsLst>
                <a:lin ang="5400000" scaled="0"/>
              </a:gradFill>
              <a:latin typeface="Segoe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seohosting.com/blog/wp-content/uploads/2009/07/Picture-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-419" r="746" b="-419"/>
          <a:stretch/>
        </p:blipFill>
        <p:spPr bwMode="auto">
          <a:xfrm>
            <a:off x="-9208" y="38101"/>
            <a:ext cx="12207240" cy="670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9878" y="1399870"/>
            <a:ext cx="56627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spc="-5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&gt;4B queries/month </a:t>
            </a:r>
            <a:r>
              <a:rPr lang="en-US" sz="1600" spc="-5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[</a:t>
            </a:r>
            <a:r>
              <a:rPr lang="en-US" sz="1600" spc="-50" dirty="0" err="1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comscore</a:t>
            </a:r>
            <a:r>
              <a:rPr lang="en-US" sz="1600" spc="-5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179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SRtemplatetblack8172011_16x9_v4">
  <a:themeElements>
    <a:clrScheme name="MsftResearch20y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sftResearch20yr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10248</TotalTime>
  <Words>193</Words>
  <Application>Microsoft Office PowerPoint</Application>
  <PresentationFormat>Custom</PresentationFormat>
  <Paragraphs>73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MSRtemplatetblack8172011_16x9_v4</vt:lpstr>
      <vt:lpstr>Office Theme</vt:lpstr>
      <vt:lpstr>Crunching Big Data</vt:lpstr>
      <vt:lpstr>PowerPoint Presentation</vt:lpstr>
      <vt:lpstr>PowerPoint Presentation</vt:lpstr>
      <vt:lpstr>THE LARGE HADRON COLLIDER</vt:lpstr>
      <vt:lpstr>genetic CODE</vt:lpstr>
      <vt:lpstr>big  DATA</vt:lpstr>
      <vt:lpstr>big  COMPUTERS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FROM DATA</vt:lpstr>
      <vt:lpstr>CONCLUSION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Computation Platforms</dc:title>
  <dc:creator>Mihai Budiu</dc:creator>
  <cp:lastModifiedBy>Mihai Budiu</cp:lastModifiedBy>
  <cp:revision>81</cp:revision>
  <dcterms:created xsi:type="dcterms:W3CDTF">2011-09-06T18:32:22Z</dcterms:created>
  <dcterms:modified xsi:type="dcterms:W3CDTF">2011-09-27T16:08:31Z</dcterms:modified>
</cp:coreProperties>
</file>