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2"/>
  </p:notesMasterIdLst>
  <p:sldIdLst>
    <p:sldId id="256" r:id="rId2"/>
    <p:sldId id="304" r:id="rId3"/>
    <p:sldId id="377" r:id="rId4"/>
    <p:sldId id="259" r:id="rId5"/>
    <p:sldId id="306" r:id="rId6"/>
    <p:sldId id="399" r:id="rId7"/>
    <p:sldId id="266" r:id="rId8"/>
    <p:sldId id="350" r:id="rId9"/>
    <p:sldId id="263" r:id="rId10"/>
    <p:sldId id="310" r:id="rId11"/>
    <p:sldId id="332" r:id="rId12"/>
    <p:sldId id="320" r:id="rId13"/>
    <p:sldId id="308" r:id="rId14"/>
    <p:sldId id="356" r:id="rId15"/>
    <p:sldId id="378" r:id="rId16"/>
    <p:sldId id="357" r:id="rId17"/>
    <p:sldId id="358" r:id="rId18"/>
    <p:sldId id="359" r:id="rId19"/>
    <p:sldId id="360" r:id="rId20"/>
    <p:sldId id="361" r:id="rId21"/>
    <p:sldId id="279" r:id="rId22"/>
    <p:sldId id="362" r:id="rId23"/>
    <p:sldId id="335" r:id="rId24"/>
    <p:sldId id="401" r:id="rId25"/>
    <p:sldId id="400" r:id="rId26"/>
    <p:sldId id="411" r:id="rId27"/>
    <p:sldId id="410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20" r:id="rId36"/>
    <p:sldId id="421" r:id="rId37"/>
    <p:sldId id="363" r:id="rId38"/>
    <p:sldId id="288" r:id="rId39"/>
    <p:sldId id="290" r:id="rId40"/>
    <p:sldId id="291" r:id="rId41"/>
    <p:sldId id="333" r:id="rId42"/>
    <p:sldId id="366" r:id="rId43"/>
    <p:sldId id="293" r:id="rId44"/>
    <p:sldId id="294" r:id="rId45"/>
    <p:sldId id="423" r:id="rId46"/>
    <p:sldId id="406" r:id="rId47"/>
    <p:sldId id="324" r:id="rId48"/>
    <p:sldId id="334" r:id="rId49"/>
    <p:sldId id="337" r:id="rId50"/>
    <p:sldId id="316" r:id="rId51"/>
    <p:sldId id="374" r:id="rId52"/>
    <p:sldId id="375" r:id="rId53"/>
    <p:sldId id="351" r:id="rId54"/>
    <p:sldId id="422" r:id="rId55"/>
    <p:sldId id="339" r:id="rId56"/>
    <p:sldId id="303" r:id="rId57"/>
    <p:sldId id="343" r:id="rId58"/>
    <p:sldId id="353" r:id="rId59"/>
    <p:sldId id="348" r:id="rId60"/>
    <p:sldId id="354" r:id="rId61"/>
    <p:sldId id="371" r:id="rId62"/>
    <p:sldId id="344" r:id="rId63"/>
    <p:sldId id="345" r:id="rId64"/>
    <p:sldId id="346" r:id="rId65"/>
    <p:sldId id="347" r:id="rId66"/>
    <p:sldId id="349" r:id="rId67"/>
    <p:sldId id="318" r:id="rId68"/>
    <p:sldId id="281" r:id="rId69"/>
    <p:sldId id="287" r:id="rId70"/>
    <p:sldId id="309" r:id="rId71"/>
    <p:sldId id="328" r:id="rId72"/>
    <p:sldId id="355" r:id="rId73"/>
    <p:sldId id="364" r:id="rId74"/>
    <p:sldId id="373" r:id="rId75"/>
    <p:sldId id="314" r:id="rId76"/>
    <p:sldId id="370" r:id="rId77"/>
    <p:sldId id="398" r:id="rId78"/>
    <p:sldId id="390" r:id="rId79"/>
    <p:sldId id="379" r:id="rId80"/>
    <p:sldId id="380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423305-1346-44A5-A0E9-85AC4AD4FAF3}">
          <p14:sldIdLst>
            <p14:sldId id="256"/>
            <p14:sldId id="304"/>
            <p14:sldId id="377"/>
            <p14:sldId id="259"/>
            <p14:sldId id="306"/>
            <p14:sldId id="399"/>
            <p14:sldId id="266"/>
          </p14:sldIdLst>
        </p14:section>
        <p14:section name="Building blocks" id="{643C852C-F1C2-4F37-ACE8-20955809AAC5}">
          <p14:sldIdLst>
            <p14:sldId id="350"/>
            <p14:sldId id="263"/>
            <p14:sldId id="310"/>
            <p14:sldId id="332"/>
          </p14:sldIdLst>
        </p14:section>
        <p14:section name="Systsem architecture" id="{8E6B32C2-A1C0-4514-8203-6F0FD92F4916}">
          <p14:sldIdLst>
            <p14:sldId id="320"/>
            <p14:sldId id="308"/>
            <p14:sldId id="356"/>
            <p14:sldId id="378"/>
            <p14:sldId id="357"/>
            <p14:sldId id="358"/>
            <p14:sldId id="359"/>
            <p14:sldId id="360"/>
            <p14:sldId id="361"/>
            <p14:sldId id="279"/>
            <p14:sldId id="362"/>
            <p14:sldId id="335"/>
            <p14:sldId id="401"/>
            <p14:sldId id="400"/>
            <p14:sldId id="411"/>
            <p14:sldId id="410"/>
            <p14:sldId id="412"/>
            <p14:sldId id="413"/>
            <p14:sldId id="414"/>
            <p14:sldId id="415"/>
            <p14:sldId id="416"/>
            <p14:sldId id="417"/>
            <p14:sldId id="418"/>
            <p14:sldId id="420"/>
            <p14:sldId id="421"/>
          </p14:sldIdLst>
        </p14:section>
        <p14:section name="Algorithms for visualization" id="{0591A150-2BB7-442C-BD7F-64BD1D183040}">
          <p14:sldIdLst>
            <p14:sldId id="363"/>
            <p14:sldId id="288"/>
            <p14:sldId id="290"/>
            <p14:sldId id="291"/>
            <p14:sldId id="333"/>
            <p14:sldId id="366"/>
            <p14:sldId id="293"/>
            <p14:sldId id="294"/>
            <p14:sldId id="423"/>
            <p14:sldId id="406"/>
          </p14:sldIdLst>
        </p14:section>
        <p14:section name="Evaluation" id="{AFC2B410-BEC4-4DF9-81D7-F70C92D96E3B}">
          <p14:sldIdLst>
            <p14:sldId id="324"/>
            <p14:sldId id="334"/>
            <p14:sldId id="337"/>
            <p14:sldId id="316"/>
            <p14:sldId id="374"/>
            <p14:sldId id="375"/>
          </p14:sldIdLst>
        </p14:section>
        <p14:section name="Conclusions" id="{8AB0E15B-B5BE-4171-86AB-FF64917BA00B}">
          <p14:sldIdLst>
            <p14:sldId id="351"/>
            <p14:sldId id="422"/>
            <p14:sldId id="339"/>
            <p14:sldId id="303"/>
          </p14:sldIdLst>
        </p14:section>
        <p14:section name="Backup slides" id="{880B2BD0-8A4E-41CE-BB38-5ED16FC1E761}">
          <p14:sldIdLst>
            <p14:sldId id="343"/>
            <p14:sldId id="353"/>
            <p14:sldId id="348"/>
            <p14:sldId id="354"/>
            <p14:sldId id="371"/>
            <p14:sldId id="344"/>
            <p14:sldId id="345"/>
            <p14:sldId id="346"/>
            <p14:sldId id="347"/>
            <p14:sldId id="349"/>
            <p14:sldId id="318"/>
            <p14:sldId id="281"/>
            <p14:sldId id="287"/>
            <p14:sldId id="309"/>
            <p14:sldId id="328"/>
            <p14:sldId id="355"/>
            <p14:sldId id="364"/>
            <p14:sldId id="373"/>
            <p14:sldId id="314"/>
            <p14:sldId id="370"/>
            <p14:sldId id="398"/>
            <p14:sldId id="390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786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budiu\Documents\research\papers\hillview-paper\osdi2018\figs\macr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budiu\Documents\research\papers\hillview-paper\osdi2018\figs\macr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mbudiu\Documents\research\papers\hillview-paper\figures\servi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313882713494611E-2"/>
          <c:y val="5.252543416338553E-2"/>
          <c:w val="0.9066861172865055"/>
          <c:h val="0.69065580410085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Sheet1!$F$3</c:f>
              <c:strCache>
                <c:ptCount val="1"/>
                <c:pt idx="0">
                  <c:v>Spark 5x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Sheet1!$F$4:$F$14</c:f>
              <c:numCache>
                <c:formatCode>General</c:formatCode>
                <c:ptCount val="11"/>
                <c:pt idx="0">
                  <c:v>0.38000000000000006</c:v>
                </c:pt>
                <c:pt idx="1">
                  <c:v>1.1200000000000001</c:v>
                </c:pt>
                <c:pt idx="2">
                  <c:v>1</c:v>
                </c:pt>
                <c:pt idx="3">
                  <c:v>4.5</c:v>
                </c:pt>
                <c:pt idx="4">
                  <c:v>2.98</c:v>
                </c:pt>
                <c:pt idx="5">
                  <c:v>3.13</c:v>
                </c:pt>
                <c:pt idx="6">
                  <c:v>2.6</c:v>
                </c:pt>
                <c:pt idx="7">
                  <c:v>2.8</c:v>
                </c:pt>
                <c:pt idx="8">
                  <c:v>0.7400000000000001</c:v>
                </c:pt>
                <c:pt idx="9">
                  <c:v>1.3</c:v>
                </c:pt>
                <c:pt idx="10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7C-40EE-A39C-97CFDA150CE7}"/>
            </c:ext>
          </c:extLst>
        </c:ser>
        <c:ser>
          <c:idx val="2"/>
          <c:order val="1"/>
          <c:tx>
            <c:strRef>
              <c:f>Sheet1!$E$3</c:f>
              <c:strCache>
                <c:ptCount val="1"/>
                <c:pt idx="0">
                  <c:v>H 5x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Sheet1!$E$4:$E$14</c:f>
              <c:numCache>
                <c:formatCode>General</c:formatCode>
                <c:ptCount val="11"/>
                <c:pt idx="0">
                  <c:v>0.23</c:v>
                </c:pt>
                <c:pt idx="1">
                  <c:v>0.58000000000000007</c:v>
                </c:pt>
                <c:pt idx="2">
                  <c:v>0.46</c:v>
                </c:pt>
                <c:pt idx="3">
                  <c:v>0.94000000000000006</c:v>
                </c:pt>
                <c:pt idx="4">
                  <c:v>0.18000000000000002</c:v>
                </c:pt>
                <c:pt idx="5">
                  <c:v>0.5</c:v>
                </c:pt>
                <c:pt idx="6">
                  <c:v>0.31000000000000005</c:v>
                </c:pt>
                <c:pt idx="7">
                  <c:v>5.000000000000001E-2</c:v>
                </c:pt>
                <c:pt idx="8">
                  <c:v>0.36000000000000004</c:v>
                </c:pt>
                <c:pt idx="9">
                  <c:v>0.28000000000000008</c:v>
                </c:pt>
                <c:pt idx="1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7C-40EE-A39C-97CFDA150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998592"/>
        <c:axId val="62000128"/>
        <c:extLst>
          <c:ext xmlns:c15="http://schemas.microsoft.com/office/drawing/2012/chart" uri="{02D57815-91ED-43cb-92C2-25804820EDAC}">
            <c15:filteredBar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Sheet1!$G$3</c15:sqref>
                        </c15:formulaRef>
                      </c:ext>
                    </c:extLst>
                    <c:strCache>
                      <c:ptCount val="1"/>
                      <c:pt idx="0">
                        <c:v>H 10x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Sheet1!$B$4:$B$14</c15:sqref>
                        </c15:formulaRef>
                      </c:ext>
                    </c:extLst>
                    <c:strCache>
                      <c:ptCount val="11"/>
                      <c:pt idx="0">
                        <c:v>O1</c:v>
                      </c:pt>
                      <c:pt idx="1">
                        <c:v>O2</c:v>
                      </c:pt>
                      <c:pt idx="2">
                        <c:v>O3</c:v>
                      </c:pt>
                      <c:pt idx="3">
                        <c:v>O4</c:v>
                      </c:pt>
                      <c:pt idx="4">
                        <c:v>O5</c:v>
                      </c:pt>
                      <c:pt idx="5">
                        <c:v>O6</c:v>
                      </c:pt>
                      <c:pt idx="6">
                        <c:v>O7</c:v>
                      </c:pt>
                      <c:pt idx="7">
                        <c:v>O8</c:v>
                      </c:pt>
                      <c:pt idx="8">
                        <c:v>O9</c:v>
                      </c:pt>
                      <c:pt idx="9">
                        <c:v>O10</c:v>
                      </c:pt>
                      <c:pt idx="10">
                        <c:v>O11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Sheet1!$G$4:$G$14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0.34</c:v>
                      </c:pt>
                      <c:pt idx="1">
                        <c:v>1.2</c:v>
                      </c:pt>
                      <c:pt idx="2">
                        <c:v>0.8</c:v>
                      </c:pt>
                      <c:pt idx="3">
                        <c:v>2.2999999999999998</c:v>
                      </c:pt>
                      <c:pt idx="4">
                        <c:v>0.2</c:v>
                      </c:pt>
                      <c:pt idx="5">
                        <c:v>1.5</c:v>
                      </c:pt>
                      <c:pt idx="6">
                        <c:v>0.55000000000000004</c:v>
                      </c:pt>
                      <c:pt idx="7">
                        <c:v>7.0000000000000007E-2</c:v>
                      </c:pt>
                      <c:pt idx="8">
                        <c:v>0.78</c:v>
                      </c:pt>
                      <c:pt idx="9">
                        <c:v>1.05</c:v>
                      </c:pt>
                      <c:pt idx="10">
                        <c:v>0.47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A7C-40EE-A39C-97CFDA150CE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Sheet1!$J$3</c15:sqref>
                        </c15:formulaRef>
                      </c:ext>
                    </c:extLst>
                    <c:strCache>
                      <c:ptCount val="1"/>
                      <c:pt idx="0">
                        <c:v>H 100x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Sheet1!$B$4:$B$14</c15:sqref>
                        </c15:formulaRef>
                      </c:ext>
                    </c:extLst>
                    <c:strCache>
                      <c:ptCount val="11"/>
                      <c:pt idx="0">
                        <c:v>O1</c:v>
                      </c:pt>
                      <c:pt idx="1">
                        <c:v>O2</c:v>
                      </c:pt>
                      <c:pt idx="2">
                        <c:v>O3</c:v>
                      </c:pt>
                      <c:pt idx="3">
                        <c:v>O4</c:v>
                      </c:pt>
                      <c:pt idx="4">
                        <c:v>O5</c:v>
                      </c:pt>
                      <c:pt idx="5">
                        <c:v>O6</c:v>
                      </c:pt>
                      <c:pt idx="6">
                        <c:v>O7</c:v>
                      </c:pt>
                      <c:pt idx="7">
                        <c:v>O8</c:v>
                      </c:pt>
                      <c:pt idx="8">
                        <c:v>O9</c:v>
                      </c:pt>
                      <c:pt idx="9">
                        <c:v>O10</c:v>
                      </c:pt>
                      <c:pt idx="10">
                        <c:v>O11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Sheet1!$J$4:$J$14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</c:v>
                      </c:pt>
                      <c:pt idx="1">
                        <c:v>11.7</c:v>
                      </c:pt>
                      <c:pt idx="2">
                        <c:v>7.3</c:v>
                      </c:pt>
                      <c:pt idx="3">
                        <c:v>15.2</c:v>
                      </c:pt>
                      <c:pt idx="4">
                        <c:v>1.6</c:v>
                      </c:pt>
                      <c:pt idx="5">
                        <c:v>2.2999999999999998</c:v>
                      </c:pt>
                      <c:pt idx="6">
                        <c:v>4.2</c:v>
                      </c:pt>
                      <c:pt idx="7">
                        <c:v>0.1</c:v>
                      </c:pt>
                      <c:pt idx="8">
                        <c:v>3.5</c:v>
                      </c:pt>
                      <c:pt idx="9">
                        <c:v>2.6</c:v>
                      </c:pt>
                      <c:pt idx="10">
                        <c:v>7.5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A7C-40EE-A39C-97CFDA150CE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Sheet1!$K$3</c15:sqref>
                        </c15:formulaRef>
                      </c:ext>
                    </c:extLst>
                    <c:strCache>
                      <c:ptCount val="1"/>
                      <c:pt idx="0">
                        <c:v>H 100x First rendering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Sheet1!$B$4:$B$14</c15:sqref>
                        </c15:formulaRef>
                      </c:ext>
                    </c:extLst>
                    <c:strCache>
                      <c:ptCount val="11"/>
                      <c:pt idx="0">
                        <c:v>O1</c:v>
                      </c:pt>
                      <c:pt idx="1">
                        <c:v>O2</c:v>
                      </c:pt>
                      <c:pt idx="2">
                        <c:v>O3</c:v>
                      </c:pt>
                      <c:pt idx="3">
                        <c:v>O4</c:v>
                      </c:pt>
                      <c:pt idx="4">
                        <c:v>O5</c:v>
                      </c:pt>
                      <c:pt idx="5">
                        <c:v>O6</c:v>
                      </c:pt>
                      <c:pt idx="6">
                        <c:v>O7</c:v>
                      </c:pt>
                      <c:pt idx="7">
                        <c:v>O8</c:v>
                      </c:pt>
                      <c:pt idx="8">
                        <c:v>O9</c:v>
                      </c:pt>
                      <c:pt idx="9">
                        <c:v>O10</c:v>
                      </c:pt>
                      <c:pt idx="10">
                        <c:v>O11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Sheet1!$K$4:$K$14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0.4</c:v>
                      </c:pt>
                      <c:pt idx="1">
                        <c:v>0.5</c:v>
                      </c:pt>
                      <c:pt idx="2">
                        <c:v>0.5</c:v>
                      </c:pt>
                      <c:pt idx="3">
                        <c:v>2.2000000000000002</c:v>
                      </c:pt>
                      <c:pt idx="4">
                        <c:v>1.4</c:v>
                      </c:pt>
                      <c:pt idx="5">
                        <c:v>2.1</c:v>
                      </c:pt>
                      <c:pt idx="6">
                        <c:v>3</c:v>
                      </c:pt>
                      <c:pt idx="7">
                        <c:v>0.1</c:v>
                      </c:pt>
                      <c:pt idx="8">
                        <c:v>3.5</c:v>
                      </c:pt>
                      <c:pt idx="9">
                        <c:v>2.5</c:v>
                      </c:pt>
                      <c:pt idx="10">
                        <c:v>2.5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A7C-40EE-A39C-97CFDA150CE7}"/>
                  </c:ext>
                </c:extLst>
              </c15:ser>
            </c15:filteredBarSeries>
          </c:ext>
        </c:extLst>
      </c:barChart>
      <c:catAx>
        <c:axId val="6199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00128"/>
        <c:crosses val="autoZero"/>
        <c:auto val="1"/>
        <c:lblAlgn val="ctr"/>
        <c:lblOffset val="100"/>
        <c:noMultiLvlLbl val="0"/>
      </c:catAx>
      <c:valAx>
        <c:axId val="62000128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>
                    <a:solidFill>
                      <a:schemeClr val="tx1"/>
                    </a:solidFill>
                  </a:rPr>
                  <a:t>Delay (s)</a:t>
                </a:r>
              </a:p>
            </c:rich>
          </c:tx>
          <c:layout>
            <c:manualLayout>
              <c:xMode val="edge"/>
              <c:yMode val="edge"/>
              <c:x val="1.3687815080772904E-3"/>
              <c:y val="0.224263774431449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9859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04570328792305"/>
          <c:y val="0.83635602087830196"/>
          <c:w val="0.64434391451969319"/>
          <c:h val="0.16080850568290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82351300290362"/>
          <c:y val="4.3875929656579195E-2"/>
          <c:w val="0.89317644065737689"/>
          <c:h val="0.766655911354163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Sheet1!$E$3</c:f>
              <c:strCache>
                <c:ptCount val="1"/>
                <c:pt idx="0">
                  <c:v>H 5x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Sheet1!$E$4:$E$14</c:f>
              <c:numCache>
                <c:formatCode>General</c:formatCode>
                <c:ptCount val="11"/>
                <c:pt idx="0">
                  <c:v>0.23</c:v>
                </c:pt>
                <c:pt idx="1">
                  <c:v>0.58000000000000007</c:v>
                </c:pt>
                <c:pt idx="2">
                  <c:v>0.46</c:v>
                </c:pt>
                <c:pt idx="3">
                  <c:v>0.94000000000000006</c:v>
                </c:pt>
                <c:pt idx="4">
                  <c:v>0.18000000000000002</c:v>
                </c:pt>
                <c:pt idx="5">
                  <c:v>0.5</c:v>
                </c:pt>
                <c:pt idx="6">
                  <c:v>0.31000000000000005</c:v>
                </c:pt>
                <c:pt idx="7">
                  <c:v>0.05</c:v>
                </c:pt>
                <c:pt idx="8">
                  <c:v>0.36000000000000004</c:v>
                </c:pt>
                <c:pt idx="9">
                  <c:v>0.28000000000000008</c:v>
                </c:pt>
                <c:pt idx="1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6-45D3-B3C1-5FAF50CEDA74}"/>
            </c:ext>
          </c:extLst>
        </c:ser>
        <c:ser>
          <c:idx val="1"/>
          <c:order val="2"/>
          <c:tx>
            <c:strRef>
              <c:f>Sheet1!$G$3</c:f>
              <c:strCache>
                <c:ptCount val="1"/>
                <c:pt idx="0">
                  <c:v>H 10x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Sheet1!$G$4:$G$14</c:f>
              <c:numCache>
                <c:formatCode>General</c:formatCode>
                <c:ptCount val="11"/>
                <c:pt idx="0">
                  <c:v>0.34</c:v>
                </c:pt>
                <c:pt idx="1">
                  <c:v>1.2</c:v>
                </c:pt>
                <c:pt idx="2">
                  <c:v>0.8</c:v>
                </c:pt>
                <c:pt idx="3">
                  <c:v>2.2999999999999998</c:v>
                </c:pt>
                <c:pt idx="4">
                  <c:v>0.2</c:v>
                </c:pt>
                <c:pt idx="5">
                  <c:v>1.5</c:v>
                </c:pt>
                <c:pt idx="6">
                  <c:v>0.55000000000000004</c:v>
                </c:pt>
                <c:pt idx="7">
                  <c:v>7.0000000000000021E-2</c:v>
                </c:pt>
                <c:pt idx="8">
                  <c:v>0.78</c:v>
                </c:pt>
                <c:pt idx="9">
                  <c:v>1.05</c:v>
                </c:pt>
                <c:pt idx="10">
                  <c:v>0.47000000000000003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A6-45D3-B3C1-5FAF50CEDA74}"/>
            </c:ext>
          </c:extLst>
        </c:ser>
        <c:ser>
          <c:idx val="3"/>
          <c:order val="3"/>
          <c:tx>
            <c:strRef>
              <c:f>Sheet1!$J$3</c:f>
              <c:strCache>
                <c:ptCount val="1"/>
                <c:pt idx="0">
                  <c:v>H 100x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Sheet1!$J$4:$J$14</c:f>
              <c:numCache>
                <c:formatCode>General</c:formatCode>
                <c:ptCount val="11"/>
                <c:pt idx="0">
                  <c:v>4</c:v>
                </c:pt>
                <c:pt idx="1">
                  <c:v>11.7</c:v>
                </c:pt>
                <c:pt idx="2">
                  <c:v>7.3</c:v>
                </c:pt>
                <c:pt idx="3">
                  <c:v>15.2</c:v>
                </c:pt>
                <c:pt idx="4">
                  <c:v>1.6</c:v>
                </c:pt>
                <c:pt idx="5">
                  <c:v>2.2999999999999998</c:v>
                </c:pt>
                <c:pt idx="6">
                  <c:v>4.2</c:v>
                </c:pt>
                <c:pt idx="7">
                  <c:v>0.1</c:v>
                </c:pt>
                <c:pt idx="8">
                  <c:v>3.5</c:v>
                </c:pt>
                <c:pt idx="9">
                  <c:v>2.6</c:v>
                </c:pt>
                <c:pt idx="1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A6-45D3-B3C1-5FAF50CEDA74}"/>
            </c:ext>
          </c:extLst>
        </c:ser>
        <c:ser>
          <c:idx val="4"/>
          <c:order val="4"/>
          <c:tx>
            <c:strRef>
              <c:f>Sheet1!$K$3</c:f>
              <c:strCache>
                <c:ptCount val="1"/>
                <c:pt idx="0">
                  <c:v>H 100x First rendering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Sheet1!$K$4:$K$14</c:f>
              <c:numCache>
                <c:formatCode>General</c:formatCode>
                <c:ptCount val="1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2.2000000000000002</c:v>
                </c:pt>
                <c:pt idx="4">
                  <c:v>1.4</c:v>
                </c:pt>
                <c:pt idx="5">
                  <c:v>2.1</c:v>
                </c:pt>
                <c:pt idx="6">
                  <c:v>3</c:v>
                </c:pt>
                <c:pt idx="7">
                  <c:v>0.1</c:v>
                </c:pt>
                <c:pt idx="8">
                  <c:v>3.5</c:v>
                </c:pt>
                <c:pt idx="9">
                  <c:v>2.5</c:v>
                </c:pt>
                <c:pt idx="1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A6-45D3-B3C1-5FAF50CED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243008"/>
        <c:axId val="632445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Spark 5x</c:v>
                      </c:pt>
                    </c:strCache>
                  </c:strRef>
                </c:tx>
                <c:spPr>
                  <a:solidFill>
                    <a:srgbClr val="0070C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Sheet1!$B$4:$B$14</c15:sqref>
                        </c15:formulaRef>
                      </c:ext>
                    </c:extLst>
                    <c:strCache>
                      <c:ptCount val="11"/>
                      <c:pt idx="0">
                        <c:v>O1</c:v>
                      </c:pt>
                      <c:pt idx="1">
                        <c:v>O2</c:v>
                      </c:pt>
                      <c:pt idx="2">
                        <c:v>O3</c:v>
                      </c:pt>
                      <c:pt idx="3">
                        <c:v>O4</c:v>
                      </c:pt>
                      <c:pt idx="4">
                        <c:v>O5</c:v>
                      </c:pt>
                      <c:pt idx="5">
                        <c:v>O6</c:v>
                      </c:pt>
                      <c:pt idx="6">
                        <c:v>O7</c:v>
                      </c:pt>
                      <c:pt idx="7">
                        <c:v>O8</c:v>
                      </c:pt>
                      <c:pt idx="8">
                        <c:v>O9</c:v>
                      </c:pt>
                      <c:pt idx="9">
                        <c:v>O10</c:v>
                      </c:pt>
                      <c:pt idx="10">
                        <c:v>O11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0.38</c:v>
                      </c:pt>
                      <c:pt idx="1">
                        <c:v>1.1200000000000001</c:v>
                      </c:pt>
                      <c:pt idx="2">
                        <c:v>1</c:v>
                      </c:pt>
                      <c:pt idx="3">
                        <c:v>4.5</c:v>
                      </c:pt>
                      <c:pt idx="4">
                        <c:v>2.98</c:v>
                      </c:pt>
                      <c:pt idx="5">
                        <c:v>3.13</c:v>
                      </c:pt>
                      <c:pt idx="6">
                        <c:v>2.6</c:v>
                      </c:pt>
                      <c:pt idx="7">
                        <c:v>2.8</c:v>
                      </c:pt>
                      <c:pt idx="8">
                        <c:v>0.74</c:v>
                      </c:pt>
                      <c:pt idx="9">
                        <c:v>1.3</c:v>
                      </c:pt>
                      <c:pt idx="10">
                        <c:v>1.6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25A6-45D3-B3C1-5FAF50CEDA74}"/>
                  </c:ext>
                </c:extLst>
              </c15:ser>
            </c15:filteredBarSeries>
          </c:ext>
        </c:extLst>
      </c:barChart>
      <c:catAx>
        <c:axId val="6324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44544"/>
        <c:crosses val="autoZero"/>
        <c:auto val="1"/>
        <c:lblAlgn val="ctr"/>
        <c:lblOffset val="100"/>
        <c:noMultiLvlLbl val="0"/>
      </c:catAx>
      <c:valAx>
        <c:axId val="63244544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 dirty="0">
                    <a:solidFill>
                      <a:schemeClr val="tx1"/>
                    </a:solidFill>
                  </a:rPr>
                  <a:t>Time (s)</a:t>
                </a:r>
              </a:p>
            </c:rich>
          </c:tx>
          <c:layout>
            <c:manualLayout>
              <c:xMode val="edge"/>
              <c:yMode val="edge"/>
              <c:x val="1.5861513687600647E-2"/>
              <c:y val="0.378951715541288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43008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04570328792305"/>
          <c:y val="0.83635602087830196"/>
          <c:w val="0.64434391451969319"/>
          <c:h val="0.1608085056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60707117492666"/>
          <c:y val="5.3386243386243412E-2"/>
          <c:w val="0.81617065513869602"/>
          <c:h val="0.7912641152414087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Min time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val>
            <c:numRef>
              <c:f>Sheet1!$B$2:$B$23</c:f>
              <c:numCache>
                <c:formatCode>General</c:formatCode>
                <c:ptCount val="22"/>
                <c:pt idx="0">
                  <c:v>267</c:v>
                </c:pt>
                <c:pt idx="1">
                  <c:v>330</c:v>
                </c:pt>
                <c:pt idx="2">
                  <c:v>426</c:v>
                </c:pt>
                <c:pt idx="3">
                  <c:v>458</c:v>
                </c:pt>
                <c:pt idx="4">
                  <c:v>435</c:v>
                </c:pt>
                <c:pt idx="5">
                  <c:v>505</c:v>
                </c:pt>
                <c:pt idx="6">
                  <c:v>682</c:v>
                </c:pt>
                <c:pt idx="7">
                  <c:v>454</c:v>
                </c:pt>
                <c:pt idx="8">
                  <c:v>793</c:v>
                </c:pt>
                <c:pt idx="9">
                  <c:v>537</c:v>
                </c:pt>
                <c:pt idx="10">
                  <c:v>746</c:v>
                </c:pt>
                <c:pt idx="11">
                  <c:v>1980</c:v>
                </c:pt>
                <c:pt idx="12">
                  <c:v>433</c:v>
                </c:pt>
                <c:pt idx="13">
                  <c:v>526</c:v>
                </c:pt>
                <c:pt idx="14">
                  <c:v>1163</c:v>
                </c:pt>
                <c:pt idx="15">
                  <c:v>1915</c:v>
                </c:pt>
                <c:pt idx="16">
                  <c:v>1371</c:v>
                </c:pt>
                <c:pt idx="17">
                  <c:v>1131</c:v>
                </c:pt>
                <c:pt idx="18">
                  <c:v>795</c:v>
                </c:pt>
                <c:pt idx="19">
                  <c:v>3626</c:v>
                </c:pt>
                <c:pt idx="20">
                  <c:v>2307</c:v>
                </c:pt>
                <c:pt idx="21">
                  <c:v>5850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5-4769-86DD-0B41FD47BF70}"/>
            </c:ext>
          </c:extLst>
        </c:ser>
        <c:ser>
          <c:idx val="3"/>
          <c:order val="3"/>
          <c:tx>
            <c:v>Max time</c:v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  <a:effectLst/>
          </c:spPr>
          <c:invertIfNegative val="0"/>
          <c:val>
            <c:numRef>
              <c:f>Sheet1!$D$2:$D$23</c:f>
              <c:numCache>
                <c:formatCode>General</c:formatCode>
                <c:ptCount val="22"/>
                <c:pt idx="0">
                  <c:v>15</c:v>
                </c:pt>
                <c:pt idx="1">
                  <c:v>84</c:v>
                </c:pt>
                <c:pt idx="2">
                  <c:v>498</c:v>
                </c:pt>
                <c:pt idx="3">
                  <c:v>451</c:v>
                </c:pt>
                <c:pt idx="4">
                  <c:v>629</c:v>
                </c:pt>
                <c:pt idx="5">
                  <c:v>661</c:v>
                </c:pt>
                <c:pt idx="6">
                  <c:v>391</c:v>
                </c:pt>
                <c:pt idx="7">
                  <c:v>1245</c:v>
                </c:pt>
                <c:pt idx="8">
                  <c:v>642</c:v>
                </c:pt>
                <c:pt idx="9">
                  <c:v>1487</c:v>
                </c:pt>
                <c:pt idx="10">
                  <c:v>2278</c:v>
                </c:pt>
                <c:pt idx="11">
                  <c:v>363</c:v>
                </c:pt>
                <c:pt idx="12">
                  <c:v>1700</c:v>
                </c:pt>
                <c:pt idx="13">
                  <c:v>1513</c:v>
                </c:pt>
                <c:pt idx="14">
                  <c:v>1491</c:v>
                </c:pt>
                <c:pt idx="15">
                  <c:v>1158</c:v>
                </c:pt>
                <c:pt idx="16">
                  <c:v>3085</c:v>
                </c:pt>
                <c:pt idx="17">
                  <c:v>3756</c:v>
                </c:pt>
                <c:pt idx="18">
                  <c:v>4177</c:v>
                </c:pt>
                <c:pt idx="19">
                  <c:v>1754</c:v>
                </c:pt>
                <c:pt idx="20">
                  <c:v>3113</c:v>
                </c:pt>
                <c:pt idx="21">
                  <c:v>2010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5-4769-86DD-0B41FD47B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3313024"/>
        <c:axId val="633149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Client count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095-4769-86DD-0B41FD47BF7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Max time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282</c:v>
                      </c:pt>
                      <c:pt idx="1">
                        <c:v>414</c:v>
                      </c:pt>
                      <c:pt idx="2">
                        <c:v>924</c:v>
                      </c:pt>
                      <c:pt idx="3">
                        <c:v>909</c:v>
                      </c:pt>
                      <c:pt idx="4">
                        <c:v>1064</c:v>
                      </c:pt>
                      <c:pt idx="5">
                        <c:v>1166</c:v>
                      </c:pt>
                      <c:pt idx="6">
                        <c:v>1073</c:v>
                      </c:pt>
                      <c:pt idx="7">
                        <c:v>1699</c:v>
                      </c:pt>
                      <c:pt idx="8">
                        <c:v>1435</c:v>
                      </c:pt>
                      <c:pt idx="9">
                        <c:v>2024</c:v>
                      </c:pt>
                      <c:pt idx="10">
                        <c:v>3024</c:v>
                      </c:pt>
                      <c:pt idx="11">
                        <c:v>2343</c:v>
                      </c:pt>
                      <c:pt idx="12">
                        <c:v>2133</c:v>
                      </c:pt>
                      <c:pt idx="13">
                        <c:v>2039</c:v>
                      </c:pt>
                      <c:pt idx="14">
                        <c:v>2654</c:v>
                      </c:pt>
                      <c:pt idx="15">
                        <c:v>3073</c:v>
                      </c:pt>
                      <c:pt idx="16">
                        <c:v>4456</c:v>
                      </c:pt>
                      <c:pt idx="17">
                        <c:v>4887</c:v>
                      </c:pt>
                      <c:pt idx="18">
                        <c:v>4972</c:v>
                      </c:pt>
                      <c:pt idx="19">
                        <c:v>5380</c:v>
                      </c:pt>
                      <c:pt idx="20">
                        <c:v>5420</c:v>
                      </c:pt>
                      <c:pt idx="21">
                        <c:v>7860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095-4769-86DD-0B41FD47BF70}"/>
                  </c:ext>
                </c:extLst>
              </c15:ser>
            </c15:filteredBarSeries>
          </c:ext>
        </c:extLst>
      </c:barChart>
      <c:catAx>
        <c:axId val="63313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simultaneous clients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4944"/>
        <c:crosses val="autoZero"/>
        <c:auto val="1"/>
        <c:lblAlgn val="ctr"/>
        <c:lblOffset val="100"/>
        <c:noMultiLvlLbl val="0"/>
      </c:catAx>
      <c:valAx>
        <c:axId val="63314944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Service time range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0.20194</cdr:x>
      <cdr:y>0.08656</cdr:y>
    </cdr:from>
    <cdr:to>
      <cdr:x>0.32989</cdr:x>
      <cdr:y>0.54357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3182" y="1731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0.20194</cdr:x>
      <cdr:y>0.08656</cdr:y>
    </cdr:from>
    <cdr:to>
      <cdr:x>0.32989</cdr:x>
      <cdr:y>0.54357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3182" y="1731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0.13529</cdr:x>
      <cdr:y>0.34643</cdr:y>
    </cdr:from>
    <cdr:to>
      <cdr:x>0.97059</cdr:x>
      <cdr:y>0.35216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1265949-0B43-4723-BEC3-150D6C265E5F}"/>
            </a:ext>
          </a:extLst>
        </cdr:cNvPr>
        <cdr:cNvCxnSpPr/>
      </cdr:nvCxnSpPr>
      <cdr:spPr>
        <a:xfrm xmlns:a="http://schemas.openxmlformats.org/drawingml/2006/main" flipV="1">
          <a:off x="657225" y="993223"/>
          <a:ext cx="4057650" cy="16429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0.12745</cdr:x>
      <cdr:y>0.24917</cdr:y>
    </cdr:from>
    <cdr:to>
      <cdr:x>0.4451</cdr:x>
      <cdr:y>0.3588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9123" y="714375"/>
          <a:ext cx="1543051" cy="314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>
              <a:solidFill>
                <a:srgbClr val="FF0000"/>
              </a:solidFill>
            </a:rPr>
            <a:t>Average think time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D71F-5BD5-4569-95D3-2451764F5456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7CCBF-1E14-4115-A3DA-CF867227B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4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114C7-3239-4DC6-B7D3-37922C9E600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52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6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92E9-39EC-4FDF-A5EB-A8C941534B8D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2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45EC-089C-4213-9F0C-7074651E74A8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10D-98BE-4058-91A7-3CF7E9BB8DCF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A180-225D-48A6-A864-9AAC1A52A7C9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0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8317-FACD-4D29-B750-EA8D97AA67BE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F355-5F3F-4037-A4D5-B53D08BE187C}" type="datetime1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3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A54C-DF3E-4B73-8A4E-610B90D0ED33}" type="datetime1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8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15C8-7D66-4047-8804-F16B3E85A935}" type="datetime1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0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4ABA-3DBE-408C-B01F-2671A18B7E07}" type="datetime1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8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581E-FC23-4221-A0B4-488F421E0E11}" type="datetime1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96AE-B5F9-45F2-A14C-6E294A7DD775}" type="datetime1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9B186-1247-4E47-B0B2-1B933D19D811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528vn6cjcAhWMbVAKHZITB_EQjRx6BAgBEAU&amp;url=https://www.boomercafe.com/2014/07/27/tale-apple-core-toilet/&amp;psig=AOvVaw2jBJV-BjGBLNpuxlxzM59W&amp;ust=153310886326088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arxiv.org/abs/1907.04827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://github.com/vmware/hillview" TargetMode="Externa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hyperlink" Target="http://upload.wikimedia.org/wikipedia/commons/0/0f/Dryad11.jpg" TargetMode="Externa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v/s!AlywK8G1COQ_jeRQatBqla3tvgk4F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://ec2-18-217-136-170.us-east-2.compute.amazonaws.com:8080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2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9" y="1222308"/>
            <a:ext cx="9073662" cy="1790700"/>
          </a:xfrm>
        </p:spPr>
        <p:txBody>
          <a:bodyPr/>
          <a:lstStyle/>
          <a:p>
            <a:r>
              <a:rPr lang="en-US" dirty="0"/>
              <a:t>A Trillion Cell Spreadsheet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818" y="3662590"/>
            <a:ext cx="8720182" cy="2803010"/>
          </a:xfrm>
        </p:spPr>
        <p:txBody>
          <a:bodyPr>
            <a:noAutofit/>
          </a:bodyPr>
          <a:lstStyle/>
          <a:p>
            <a:r>
              <a:rPr lang="en-US" sz="2000" dirty="0"/>
              <a:t>Mihai Budiu – VMware Research Group (VRG)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September 24, 2019</a:t>
            </a:r>
          </a:p>
          <a:p>
            <a:endParaRPr lang="en-US" sz="2000" dirty="0"/>
          </a:p>
          <a:p>
            <a:r>
              <a:rPr lang="en-US" sz="2000" dirty="0"/>
              <a:t>Parikshit Gopalan, Lalith Suresh, Udi Wieder, Marcos Aguilera – VMware Research</a:t>
            </a:r>
          </a:p>
          <a:p>
            <a:r>
              <a:rPr lang="en-US" sz="2000" dirty="0"/>
              <a:t>Han Kruiger –University of Utrecht, intern at VRG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93" y="837886"/>
            <a:ext cx="4458716" cy="138144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DD6D00-B8E7-46A2-8602-4C1FEE70B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74" y="4282198"/>
            <a:ext cx="1598870" cy="5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260" y="289155"/>
            <a:ext cx="7886700" cy="810410"/>
          </a:xfrm>
        </p:spPr>
        <p:txBody>
          <a:bodyPr/>
          <a:lstStyle/>
          <a:p>
            <a:r>
              <a:rPr lang="en-US" sz="4800" dirty="0"/>
              <a:t>Abstract Computational Model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753016" y="2067101"/>
            <a:ext cx="1120396" cy="642570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Post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45139" y="3916014"/>
            <a:ext cx="1120396" cy="32770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51176" y="3042806"/>
            <a:ext cx="1120396" cy="281814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24743" y="4796443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24531" y="4796443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cxnSp>
        <p:nvCxnSpPr>
          <p:cNvPr id="10" name="Straight Arrow Connector 9"/>
          <p:cNvCxnSpPr>
            <a:stCxn id="3" idx="2"/>
            <a:endCxn id="6" idx="0"/>
          </p:cNvCxnSpPr>
          <p:nvPr/>
        </p:nvCxnSpPr>
        <p:spPr>
          <a:xfrm flipH="1">
            <a:off x="5311375" y="2709671"/>
            <a:ext cx="1840" cy="33313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4" idx="0"/>
          </p:cNvCxnSpPr>
          <p:nvPr/>
        </p:nvCxnSpPr>
        <p:spPr>
          <a:xfrm flipH="1">
            <a:off x="3705336" y="3324621"/>
            <a:ext cx="1606037" cy="59139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7" idx="0"/>
          </p:cNvCxnSpPr>
          <p:nvPr/>
        </p:nvCxnSpPr>
        <p:spPr>
          <a:xfrm flipH="1">
            <a:off x="2584942" y="4243714"/>
            <a:ext cx="1120396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8" idx="0"/>
          </p:cNvCxnSpPr>
          <p:nvPr/>
        </p:nvCxnSpPr>
        <p:spPr>
          <a:xfrm>
            <a:off x="3705338" y="4243714"/>
            <a:ext cx="879392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605074" y="3916014"/>
            <a:ext cx="1120396" cy="327700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15780" y="4796443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712641" y="4796443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cxnSp>
        <p:nvCxnSpPr>
          <p:cNvPr id="29" name="Straight Arrow Connector 28"/>
          <p:cNvCxnSpPr>
            <a:stCxn id="26" idx="2"/>
            <a:endCxn id="27" idx="0"/>
          </p:cNvCxnSpPr>
          <p:nvPr/>
        </p:nvCxnSpPr>
        <p:spPr>
          <a:xfrm flipH="1">
            <a:off x="6175978" y="4243714"/>
            <a:ext cx="989295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2"/>
            <a:endCxn id="28" idx="0"/>
          </p:cNvCxnSpPr>
          <p:nvPr/>
        </p:nvCxnSpPr>
        <p:spPr>
          <a:xfrm>
            <a:off x="7165271" y="4243714"/>
            <a:ext cx="1107567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26" idx="0"/>
          </p:cNvCxnSpPr>
          <p:nvPr/>
        </p:nvCxnSpPr>
        <p:spPr>
          <a:xfrm>
            <a:off x="5311375" y="3324622"/>
            <a:ext cx="1853898" cy="59139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2"/>
            <a:endCxn id="3" idx="0"/>
          </p:cNvCxnSpPr>
          <p:nvPr/>
        </p:nvCxnSpPr>
        <p:spPr>
          <a:xfrm>
            <a:off x="5308613" y="1886086"/>
            <a:ext cx="4601" cy="18101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28966" y="1485975"/>
            <a:ext cx="115929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Output O</a:t>
            </a:r>
            <a:endParaRPr lang="en-US" sz="2000" i="1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760" y="5515606"/>
            <a:ext cx="846360" cy="89910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994" y="5515606"/>
            <a:ext cx="846360" cy="89910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2797" y="5515606"/>
            <a:ext cx="846360" cy="89910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658" y="5515606"/>
            <a:ext cx="846360" cy="899109"/>
          </a:xfrm>
          <a:prstGeom prst="rect">
            <a:avLst/>
          </a:prstGeom>
        </p:spPr>
      </p:pic>
      <p:cxnSp>
        <p:nvCxnSpPr>
          <p:cNvPr id="88" name="Straight Arrow Connector 87"/>
          <p:cNvCxnSpPr>
            <a:stCxn id="7" idx="2"/>
            <a:endCxn id="83" idx="1"/>
          </p:cNvCxnSpPr>
          <p:nvPr/>
        </p:nvCxnSpPr>
        <p:spPr>
          <a:xfrm flipH="1">
            <a:off x="2584940" y="5176339"/>
            <a:ext cx="1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8" idx="2"/>
          </p:cNvCxnSpPr>
          <p:nvPr/>
        </p:nvCxnSpPr>
        <p:spPr>
          <a:xfrm>
            <a:off x="4584729" y="5176339"/>
            <a:ext cx="282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27" idx="2"/>
            <a:endCxn id="86" idx="1"/>
          </p:cNvCxnSpPr>
          <p:nvPr/>
        </p:nvCxnSpPr>
        <p:spPr>
          <a:xfrm flipH="1">
            <a:off x="6175978" y="5176339"/>
            <a:ext cx="1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8" idx="2"/>
            <a:endCxn id="87" idx="1"/>
          </p:cNvCxnSpPr>
          <p:nvPr/>
        </p:nvCxnSpPr>
        <p:spPr>
          <a:xfrm flipH="1">
            <a:off x="8272838" y="5176339"/>
            <a:ext cx="1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-81796" y="5648465"/>
            <a:ext cx="2304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/>
              <a:t>Input data, </a:t>
            </a:r>
            <a:r>
              <a:rPr lang="en-US" sz="2000" i="1" dirty="0" err="1"/>
              <a:t>sharded</a:t>
            </a:r>
            <a:endParaRPr lang="en-US" sz="2000" i="1" dirty="0"/>
          </a:p>
          <a:p>
            <a:pPr algn="r"/>
            <a:r>
              <a:rPr lang="en-US" sz="2000" i="1" dirty="0"/>
              <a:t>Multi-set of N tuples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550608" y="433541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298859" y="433541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172241" y="433541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872196" y="4316873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303100" y="3324163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098659" y="3324163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324876" y="2729046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60593" y="2733346"/>
            <a:ext cx="2853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R must be “small”</a:t>
            </a:r>
          </a:p>
          <a:p>
            <a:r>
              <a:rPr lang="en-US" sz="2000" i="1" dirty="0"/>
              <a:t>(independent on N,</a:t>
            </a:r>
          </a:p>
          <a:p>
            <a:r>
              <a:rPr lang="en-US" sz="2000" i="1" dirty="0"/>
              <a:t>dependent on screen size)</a:t>
            </a:r>
          </a:p>
        </p:txBody>
      </p:sp>
      <p:cxnSp>
        <p:nvCxnSpPr>
          <p:cNvPr id="116" name="Straight Arrow Connector 115"/>
          <p:cNvCxnSpPr>
            <a:stCxn id="114" idx="3"/>
            <a:endCxn id="110" idx="1"/>
          </p:cNvCxnSpPr>
          <p:nvPr/>
        </p:nvCxnSpPr>
        <p:spPr>
          <a:xfrm>
            <a:off x="3214516" y="3241178"/>
            <a:ext cx="884143" cy="283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49984" y="4478559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/>
              <a:t>Streaming/</a:t>
            </a:r>
            <a:br>
              <a:rPr lang="en-US" sz="2000" i="1" dirty="0"/>
            </a:br>
            <a:r>
              <a:rPr lang="en-US" sz="2000" i="1" dirty="0"/>
              <a:t>sampling</a:t>
            </a:r>
            <a:br>
              <a:rPr lang="en-US" sz="2000" i="1" dirty="0"/>
            </a:br>
            <a:r>
              <a:rPr lang="en-US" sz="2000" i="1" dirty="0"/>
              <a:t>algorithm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4C97966-C762-4F4E-9773-E9B1AEBF6E7F}"/>
              </a:ext>
            </a:extLst>
          </p:cNvPr>
          <p:cNvSpPr/>
          <p:nvPr/>
        </p:nvSpPr>
        <p:spPr>
          <a:xfrm rot="19150705">
            <a:off x="7674330" y="1495816"/>
            <a:ext cx="231804" cy="3831724"/>
          </a:xfrm>
          <a:prstGeom prst="rightBrace">
            <a:avLst>
              <a:gd name="adj1" fmla="val 66349"/>
              <a:gd name="adj2" fmla="val 3305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2712E-8640-40DF-B687-1CD1B3265A73}"/>
              </a:ext>
            </a:extLst>
          </p:cNvPr>
          <p:cNvSpPr txBox="1"/>
          <p:nvPr/>
        </p:nvSpPr>
        <p:spPr>
          <a:xfrm>
            <a:off x="7451972" y="2485249"/>
            <a:ext cx="1078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sketch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vizketch</a:t>
            </a:r>
            <a:r>
              <a:rPr lang="en-US" dirty="0"/>
              <a:t>)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26" grpId="0" animBg="1"/>
      <p:bldP spid="27" grpId="0" animBg="1"/>
      <p:bldP spid="28" grpId="0" animBg="1"/>
      <p:bldP spid="12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4" grpId="0"/>
      <p:bldP spid="118" grpId="0"/>
      <p:bldP spid="2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86" y="91203"/>
            <a:ext cx="8887626" cy="854923"/>
          </a:xfrm>
        </p:spPr>
        <p:txBody>
          <a:bodyPr/>
          <a:lstStyle/>
          <a:p>
            <a:r>
              <a:rPr lang="en-US" dirty="0"/>
              <a:t>All views are produced by </a:t>
            </a:r>
            <a:r>
              <a:rPr lang="en-US" dirty="0" err="1"/>
              <a:t>vizketches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08" y="3261999"/>
            <a:ext cx="4666192" cy="2511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" y="994334"/>
            <a:ext cx="4564270" cy="226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2" y="994410"/>
            <a:ext cx="4564118" cy="2264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" y="3259215"/>
            <a:ext cx="4564270" cy="2514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6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ómo es un proyecto de obra en Españ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076" y="1"/>
            <a:ext cx="10298703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5314950"/>
            <a:ext cx="7886700" cy="904876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7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dirty="0"/>
              <a:t>System architecture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524" y="2214774"/>
            <a:ext cx="5951541" cy="30678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ounded Rectangle 98"/>
          <p:cNvSpPr/>
          <p:nvPr/>
        </p:nvSpPr>
        <p:spPr>
          <a:xfrm>
            <a:off x="8122770" y="3152511"/>
            <a:ext cx="836583" cy="5996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156971" y="2287080"/>
            <a:ext cx="1749994" cy="14877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6859171" y="2366341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102" name="Right Arrow 101"/>
          <p:cNvSpPr/>
          <p:nvPr/>
        </p:nvSpPr>
        <p:spPr>
          <a:xfrm rot="10800000">
            <a:off x="7823429" y="3189031"/>
            <a:ext cx="299339" cy="548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Rounded Rectangle 102"/>
          <p:cNvSpPr/>
          <p:nvPr/>
        </p:nvSpPr>
        <p:spPr>
          <a:xfrm>
            <a:off x="6859171" y="3084296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248707" y="2372780"/>
            <a:ext cx="523674" cy="13194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Leaf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8122768" y="3629827"/>
            <a:ext cx="836585" cy="5996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6024268" y="2772992"/>
            <a:ext cx="1749994" cy="14877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6726468" y="2852253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110" name="Right Arrow 109"/>
          <p:cNvSpPr/>
          <p:nvPr/>
        </p:nvSpPr>
        <p:spPr>
          <a:xfrm rot="10800000">
            <a:off x="7690725" y="3674942"/>
            <a:ext cx="444743" cy="548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Rounded Rectangle 110"/>
          <p:cNvSpPr/>
          <p:nvPr/>
        </p:nvSpPr>
        <p:spPr>
          <a:xfrm>
            <a:off x="6726468" y="3570208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16004" y="2858692"/>
            <a:ext cx="523674" cy="13194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Leaf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grpSp>
        <p:nvGrpSpPr>
          <p:cNvPr id="180" name="Group 179"/>
          <p:cNvGrpSpPr/>
          <p:nvPr/>
        </p:nvGrpSpPr>
        <p:grpSpPr>
          <a:xfrm rot="20343392">
            <a:off x="5064800" y="3781202"/>
            <a:ext cx="911957" cy="303948"/>
            <a:chOff x="558724" y="5102324"/>
            <a:chExt cx="1114670" cy="371510"/>
          </a:xfrm>
        </p:grpSpPr>
        <p:sp>
          <p:nvSpPr>
            <p:cNvPr id="181" name="Right Arrow 180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2" name="Right Arrow 181"/>
            <p:cNvSpPr/>
            <p:nvPr/>
          </p:nvSpPr>
          <p:spPr>
            <a:xfrm>
              <a:off x="558724" y="5102324"/>
              <a:ext cx="1114670" cy="244078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3" name="Right Arrow 182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4" name="Right Arrow 183"/>
            <p:cNvSpPr/>
            <p:nvPr/>
          </p:nvSpPr>
          <p:spPr>
            <a:xfrm rot="10800000">
              <a:off x="1213022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121311" y="2976848"/>
            <a:ext cx="1444958" cy="1731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9206" y="3548368"/>
            <a:ext cx="787868" cy="32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request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29544" y="1887068"/>
            <a:ext cx="888983" cy="327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/>
              <a:t>workers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41765" y="4975909"/>
            <a:ext cx="16749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Hillview cloud service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09204" y="3068123"/>
            <a:ext cx="612773" cy="782411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Web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front-end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79238" y="3066627"/>
            <a:ext cx="612773" cy="7839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Root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grpSp>
        <p:nvGrpSpPr>
          <p:cNvPr id="141" name="Group 140"/>
          <p:cNvGrpSpPr/>
          <p:nvPr/>
        </p:nvGrpSpPr>
        <p:grpSpPr>
          <a:xfrm>
            <a:off x="1283636" y="3763516"/>
            <a:ext cx="911957" cy="303948"/>
            <a:chOff x="558724" y="5102324"/>
            <a:chExt cx="1114670" cy="371510"/>
          </a:xfrm>
        </p:grpSpPr>
        <p:sp>
          <p:nvSpPr>
            <p:cNvPr id="142" name="Right Arrow 141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Right Arrow 142"/>
            <p:cNvSpPr/>
            <p:nvPr/>
          </p:nvSpPr>
          <p:spPr>
            <a:xfrm>
              <a:off x="558724" y="5102324"/>
              <a:ext cx="1114670" cy="244078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4" name="Right Arrow 143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5" name="Right Arrow 144"/>
            <p:cNvSpPr/>
            <p:nvPr/>
          </p:nvSpPr>
          <p:spPr>
            <a:xfrm rot="10800000">
              <a:off x="1213022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514698" y="3166466"/>
            <a:ext cx="640225" cy="285222"/>
            <a:chOff x="558724" y="5125212"/>
            <a:chExt cx="782537" cy="348622"/>
          </a:xfrm>
        </p:grpSpPr>
        <p:sp>
          <p:nvSpPr>
            <p:cNvPr id="147" name="Right Arrow 146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8" name="Right Arrow 147"/>
            <p:cNvSpPr/>
            <p:nvPr/>
          </p:nvSpPr>
          <p:spPr>
            <a:xfrm>
              <a:off x="558724" y="5125212"/>
              <a:ext cx="782537" cy="221189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9" name="Right Arrow 148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1" name="Group 150"/>
          <p:cNvGrpSpPr/>
          <p:nvPr/>
        </p:nvGrpSpPr>
        <p:grpSpPr>
          <a:xfrm rot="1506043">
            <a:off x="3441015" y="3791116"/>
            <a:ext cx="911957" cy="303948"/>
            <a:chOff x="558724" y="5102324"/>
            <a:chExt cx="1114670" cy="371510"/>
          </a:xfrm>
        </p:grpSpPr>
        <p:sp>
          <p:nvSpPr>
            <p:cNvPr id="152" name="Right Arrow 151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3" name="Right Arrow 152"/>
            <p:cNvSpPr/>
            <p:nvPr/>
          </p:nvSpPr>
          <p:spPr>
            <a:xfrm>
              <a:off x="558724" y="5102324"/>
              <a:ext cx="1114670" cy="244078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4" name="Right Arrow 153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5" name="Right Arrow 154"/>
            <p:cNvSpPr/>
            <p:nvPr/>
          </p:nvSpPr>
          <p:spPr>
            <a:xfrm rot="10800000">
              <a:off x="1213022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5133866" y="3043245"/>
            <a:ext cx="911957" cy="303948"/>
            <a:chOff x="558724" y="5102324"/>
            <a:chExt cx="1114670" cy="371510"/>
          </a:xfrm>
        </p:grpSpPr>
        <p:sp>
          <p:nvSpPr>
            <p:cNvPr id="171" name="Right Arrow 170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2" name="Right Arrow 171"/>
            <p:cNvSpPr/>
            <p:nvPr/>
          </p:nvSpPr>
          <p:spPr>
            <a:xfrm>
              <a:off x="558724" y="5102324"/>
              <a:ext cx="1114670" cy="244078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3" name="Right Arrow 172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4" name="Right Arrow 173"/>
            <p:cNvSpPr/>
            <p:nvPr/>
          </p:nvSpPr>
          <p:spPr>
            <a:xfrm rot="10800000">
              <a:off x="1213022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5" name="Group 174"/>
          <p:cNvGrpSpPr/>
          <p:nvPr/>
        </p:nvGrpSpPr>
        <p:grpSpPr>
          <a:xfrm rot="20343392">
            <a:off x="5095913" y="2687012"/>
            <a:ext cx="1183360" cy="304412"/>
            <a:chOff x="558724" y="5105560"/>
            <a:chExt cx="1446403" cy="372079"/>
          </a:xfrm>
        </p:grpSpPr>
        <p:sp>
          <p:nvSpPr>
            <p:cNvPr id="176" name="Right Arrow 175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Right Arrow 176"/>
            <p:cNvSpPr/>
            <p:nvPr/>
          </p:nvSpPr>
          <p:spPr>
            <a:xfrm>
              <a:off x="558724" y="5105560"/>
              <a:ext cx="1446403" cy="240841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8" name="Right Arrow 177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9" name="Right Arrow 178"/>
            <p:cNvSpPr/>
            <p:nvPr/>
          </p:nvSpPr>
          <p:spPr>
            <a:xfrm rot="10800000">
              <a:off x="1213022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9" name="Right Arrow 188"/>
            <p:cNvSpPr/>
            <p:nvPr/>
          </p:nvSpPr>
          <p:spPr>
            <a:xfrm rot="10800000">
              <a:off x="1540443" y="5258859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0" name="Rectangle 189"/>
          <p:cNvSpPr/>
          <p:nvPr/>
        </p:nvSpPr>
        <p:spPr>
          <a:xfrm>
            <a:off x="2194000" y="4404940"/>
            <a:ext cx="1305276" cy="232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Redo log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2208153" y="3901835"/>
            <a:ext cx="1305276" cy="449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Remote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tables refs.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" y="3092586"/>
            <a:ext cx="1271427" cy="15223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011" y="4585508"/>
            <a:ext cx="1154036" cy="78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i="1" dirty="0"/>
              <a:t>Client</a:t>
            </a:r>
          </a:p>
          <a:p>
            <a:pPr algn="ctr"/>
            <a:r>
              <a:rPr lang="en-US" sz="1350" i="1" dirty="0"/>
              <a:t>web browser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8124806" y="4086450"/>
            <a:ext cx="848824" cy="5996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5815123" y="3245671"/>
            <a:ext cx="1749994" cy="14877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6517323" y="3324932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118" name="Right Arrow 117"/>
          <p:cNvSpPr/>
          <p:nvPr/>
        </p:nvSpPr>
        <p:spPr>
          <a:xfrm rot="10800000">
            <a:off x="7481580" y="4147621"/>
            <a:ext cx="643225" cy="548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Rounded Rectangle 118"/>
          <p:cNvSpPr/>
          <p:nvPr/>
        </p:nvSpPr>
        <p:spPr>
          <a:xfrm>
            <a:off x="6517323" y="4042887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906857" y="3331371"/>
            <a:ext cx="523673" cy="13194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Leaf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126257" y="4589672"/>
            <a:ext cx="849052" cy="5996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42308" y="3738935"/>
            <a:ext cx="1749994" cy="14877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344508" y="3818196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38" name="Right Arrow 37"/>
          <p:cNvSpPr/>
          <p:nvPr/>
        </p:nvSpPr>
        <p:spPr>
          <a:xfrm rot="10800000">
            <a:off x="7308765" y="4640885"/>
            <a:ext cx="814002" cy="548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ounded Rectangle 49"/>
          <p:cNvSpPr/>
          <p:nvPr/>
        </p:nvSpPr>
        <p:spPr>
          <a:xfrm>
            <a:off x="6344508" y="4536151"/>
            <a:ext cx="962666" cy="607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In-memory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734042" y="3824635"/>
            <a:ext cx="523673" cy="13194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Leaf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grpSp>
        <p:nvGrpSpPr>
          <p:cNvPr id="185" name="Group 184"/>
          <p:cNvGrpSpPr/>
          <p:nvPr/>
        </p:nvGrpSpPr>
        <p:grpSpPr>
          <a:xfrm rot="2010526">
            <a:off x="5103069" y="4368500"/>
            <a:ext cx="640225" cy="285222"/>
            <a:chOff x="558724" y="5125212"/>
            <a:chExt cx="782537" cy="348622"/>
          </a:xfrm>
        </p:grpSpPr>
        <p:sp>
          <p:nvSpPr>
            <p:cNvPr id="186" name="Right Arrow 185"/>
            <p:cNvSpPr/>
            <p:nvPr/>
          </p:nvSpPr>
          <p:spPr>
            <a:xfrm rot="10800000">
              <a:off x="558724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7" name="Right Arrow 186"/>
            <p:cNvSpPr/>
            <p:nvPr/>
          </p:nvSpPr>
          <p:spPr>
            <a:xfrm>
              <a:off x="558724" y="5125212"/>
              <a:ext cx="782537" cy="221189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8" name="Right Arrow 187"/>
            <p:cNvSpPr/>
            <p:nvPr/>
          </p:nvSpPr>
          <p:spPr>
            <a:xfrm rot="10800000">
              <a:off x="908283" y="5255054"/>
              <a:ext cx="369945" cy="218780"/>
            </a:xfrm>
            <a:prstGeom prst="rightArrow">
              <a:avLst>
                <a:gd name="adj1" fmla="val 50000"/>
                <a:gd name="adj2" fmla="val 72059"/>
              </a:avLst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9" name="Rectangle 138"/>
          <p:cNvSpPr/>
          <p:nvPr/>
        </p:nvSpPr>
        <p:spPr>
          <a:xfrm>
            <a:off x="4136789" y="4766843"/>
            <a:ext cx="1157951" cy="5539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350" i="1" dirty="0"/>
              <a:t>Aggregation</a:t>
            </a:r>
            <a:br>
              <a:rPr lang="en-US" sz="1350" i="1" dirty="0"/>
            </a:br>
            <a:r>
              <a:rPr lang="en-US" sz="1350" i="1" dirty="0"/>
              <a:t>network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Hillview System architecture</a:t>
            </a:r>
          </a:p>
        </p:txBody>
      </p:sp>
      <p:pic>
        <p:nvPicPr>
          <p:cNvPr id="8" name="Picture 7" descr="Install Oracle &lt;strong&gt;Java&lt;/strong&gt; 7 in Ubuntu 12.10/12.04/11.10/Any Ubuntu or Linux Mint Version - NoobsLab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86" y="5340165"/>
            <a:ext cx="1053321" cy="671711"/>
          </a:xfrm>
          <a:prstGeom prst="rect">
            <a:avLst/>
          </a:prstGeom>
        </p:spPr>
      </p:pic>
      <p:pic>
        <p:nvPicPr>
          <p:cNvPr id="9" name="Picture 8" descr="File:&lt;strong&gt;TypeScript&lt;/strong&gt; Logo.pn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" y="5636671"/>
            <a:ext cx="934824" cy="225034"/>
          </a:xfrm>
          <a:prstGeom prst="rect">
            <a:avLst/>
          </a:prstGeom>
        </p:spPr>
      </p:pic>
      <p:pic>
        <p:nvPicPr>
          <p:cNvPr id="11" name="Picture 10" descr="JS+OCX实现网页与IC卡读卡器通讯（二） – 梧桐树下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93" y="5446712"/>
            <a:ext cx="864219" cy="6049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96EA28-E861-4D42-9643-2EFABFE69FC2}"/>
              </a:ext>
            </a:extLst>
          </p:cNvPr>
          <p:cNvCxnSpPr>
            <a:cxnSpLocks/>
          </p:cNvCxnSpPr>
          <p:nvPr/>
        </p:nvCxnSpPr>
        <p:spPr>
          <a:xfrm flipV="1">
            <a:off x="7680773" y="2974297"/>
            <a:ext cx="467843" cy="247241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7684AD-FB96-4FAE-BBD0-CA387EE1C0BB}"/>
              </a:ext>
            </a:extLst>
          </p:cNvPr>
          <p:cNvSpPr txBox="1"/>
          <p:nvPr/>
        </p:nvSpPr>
        <p:spPr>
          <a:xfrm>
            <a:off x="8099529" y="2259947"/>
            <a:ext cx="8490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Parallel</a:t>
            </a:r>
          </a:p>
          <a:p>
            <a:r>
              <a:rPr lang="en-US" sz="1400" i="1" dirty="0"/>
              <a:t>snapshot</a:t>
            </a:r>
          </a:p>
          <a:p>
            <a:r>
              <a:rPr lang="en-US" sz="1400" i="1" dirty="0"/>
              <a:t>read</a:t>
            </a:r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31363" y="4009748"/>
            <a:ext cx="967978" cy="553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streaming</a:t>
            </a:r>
          </a:p>
          <a:p>
            <a:r>
              <a:rPr lang="en-US" sz="1350" dirty="0"/>
              <a:t>response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195142" y="3888596"/>
            <a:ext cx="999363" cy="6022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Aggregation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144442" y="2898357"/>
            <a:ext cx="999363" cy="6022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Aggregation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node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4D9CC-C359-4400-A533-334EC5FF0E9D}"/>
              </a:ext>
            </a:extLst>
          </p:cNvPr>
          <p:cNvSpPr txBox="1"/>
          <p:nvPr/>
        </p:nvSpPr>
        <p:spPr>
          <a:xfrm>
            <a:off x="2686842" y="6285407"/>
            <a:ext cx="3842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Deploy Hillview where your data is.</a:t>
            </a:r>
          </a:p>
        </p:txBody>
      </p:sp>
    </p:spTree>
    <p:extLst>
      <p:ext uri="{BB962C8B-B14F-4D97-AF65-F5344CB8AC3E}">
        <p14:creationId xmlns:p14="http://schemas.microsoft.com/office/powerpoint/2010/main" val="18763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98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06" grpId="0" animBg="1"/>
      <p:bldP spid="16" grpId="0" animBg="1"/>
      <p:bldP spid="19" grpId="0"/>
      <p:bldP spid="39" grpId="0"/>
      <p:bldP spid="42" grpId="0" animBg="1"/>
      <p:bldP spid="43" grpId="0" animBg="1"/>
      <p:bldP spid="190" grpId="0" animBg="1"/>
      <p:bldP spid="191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14" grpId="0" animBg="1"/>
      <p:bldP spid="35" grpId="0" animBg="1"/>
      <p:bldP spid="36" grpId="0" animBg="1"/>
      <p:bldP spid="37" grpId="0" animBg="1"/>
      <p:bldP spid="38" grpId="0" animBg="1"/>
      <p:bldP spid="50" grpId="0" animBg="1"/>
      <p:bldP spid="75" grpId="0" animBg="1"/>
      <p:bldP spid="139" grpId="0"/>
      <p:bldP spid="12" grpId="0"/>
      <p:bldP spid="24" grpId="0"/>
      <p:bldP spid="45" grpId="0" animBg="1"/>
      <p:bldP spid="7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5265"/>
          </a:xfrm>
        </p:spPr>
        <p:txBody>
          <a:bodyPr/>
          <a:lstStyle/>
          <a:p>
            <a:r>
              <a:rPr lang="en-US" dirty="0"/>
              <a:t>Immutable Partitioned Objects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2388316" y="3406782"/>
            <a:ext cx="4741521" cy="260418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loud 4"/>
          <p:cNvSpPr/>
          <p:nvPr/>
        </p:nvSpPr>
        <p:spPr>
          <a:xfrm>
            <a:off x="2801476" y="4196738"/>
            <a:ext cx="3774333" cy="749396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052" y="3029578"/>
            <a:ext cx="1844246" cy="999811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88316" y="5102747"/>
            <a:ext cx="1130643" cy="146382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3614531" y="5102747"/>
            <a:ext cx="1130643" cy="146382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4797883" y="5102747"/>
            <a:ext cx="1130643" cy="146382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5999194" y="5102747"/>
            <a:ext cx="1130643" cy="146382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358112" y="4127999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Address spaces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7942" y="5993969"/>
            <a:ext cx="1039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Workers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1733" y="4302681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nsolas" panose="020B0609020204030204" pitchFamily="49" charset="0"/>
              </a:rPr>
              <a:t>IDataSet</a:t>
            </a:r>
            <a:r>
              <a:rPr lang="en-US" sz="2400" dirty="0">
                <a:latin typeface="Consolas" panose="020B0609020204030204" pitchFamily="49" charset="0"/>
              </a:rPr>
              <a:t>&lt;T&gt;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6221174" y="4530615"/>
            <a:ext cx="561090" cy="4674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51681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1478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51274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65556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5353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65149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38539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88335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538132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54279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04075" y="6062911"/>
            <a:ext cx="314990" cy="446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8" name="Straight Arrow Connector 37"/>
          <p:cNvCxnSpPr>
            <a:stCxn id="13" idx="3"/>
            <a:endCxn id="7" idx="1"/>
          </p:cNvCxnSpPr>
          <p:nvPr/>
        </p:nvCxnSpPr>
        <p:spPr>
          <a:xfrm flipV="1">
            <a:off x="2110515" y="3529484"/>
            <a:ext cx="1712537" cy="79857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3" idx="3"/>
            <a:endCxn id="8" idx="1"/>
          </p:cNvCxnSpPr>
          <p:nvPr/>
        </p:nvCxnSpPr>
        <p:spPr>
          <a:xfrm>
            <a:off x="2110515" y="4328054"/>
            <a:ext cx="277801" cy="1506606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23052" y="1783798"/>
            <a:ext cx="1844246" cy="764023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980546" y="2270363"/>
            <a:ext cx="1549672" cy="2290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handle</a:t>
            </a:r>
          </a:p>
        </p:txBody>
      </p:sp>
      <p:cxnSp>
        <p:nvCxnSpPr>
          <p:cNvPr id="48" name="Straight Arrow Connector 47"/>
          <p:cNvCxnSpPr>
            <a:stCxn id="45" idx="2"/>
            <a:endCxn id="4" idx="0"/>
          </p:cNvCxnSpPr>
          <p:nvPr/>
        </p:nvCxnSpPr>
        <p:spPr>
          <a:xfrm>
            <a:off x="4755382" y="2499437"/>
            <a:ext cx="3695" cy="9073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642506" y="3001427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root node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606951" y="1760553"/>
            <a:ext cx="1026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/>
              <a:t>browser</a:t>
            </a:r>
          </a:p>
        </p:txBody>
      </p:sp>
      <p:cxnSp>
        <p:nvCxnSpPr>
          <p:cNvPr id="53" name="Straight Arrow Connector 52"/>
          <p:cNvCxnSpPr>
            <a:stCxn id="13" idx="3"/>
            <a:endCxn id="44" idx="1"/>
          </p:cNvCxnSpPr>
          <p:nvPr/>
        </p:nvCxnSpPr>
        <p:spPr>
          <a:xfrm flipV="1">
            <a:off x="2110515" y="2165810"/>
            <a:ext cx="1712537" cy="216224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7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7633"/>
            <a:ext cx="7886700" cy="941160"/>
          </a:xfrm>
        </p:spPr>
        <p:txBody>
          <a:bodyPr/>
          <a:lstStyle/>
          <a:p>
            <a:r>
              <a:rPr lang="en-US" dirty="0" err="1"/>
              <a:t>DataSet</a:t>
            </a:r>
            <a:r>
              <a:rPr lang="en-US" dirty="0"/>
              <a:t> Core API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35578"/>
            <a:ext cx="9144000" cy="5522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interface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&lt;T,R&gt; 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extends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IMonoid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&lt;R&gt; {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R summarize(T data);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interface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PR&lt;T&gt; { // Partial result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T      data;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double done;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interface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&lt;T&gt; {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Observable&lt;PR&lt;R&gt;&gt;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sketch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&lt;T,R&gt;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sk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… map(…);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… zip(…);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7826" name="Picture 2" descr="Image result for apple co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6623" r="22499"/>
          <a:stretch>
            <a:fillRect/>
          </a:stretch>
        </p:blipFill>
        <p:spPr bwMode="auto">
          <a:xfrm>
            <a:off x="6788727" y="1837026"/>
            <a:ext cx="2244437" cy="2938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21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53" y="249518"/>
            <a:ext cx="2622122" cy="198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objects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992" y="2235758"/>
            <a:ext cx="7323522" cy="3492551"/>
          </a:xfrm>
        </p:spPr>
        <p:txBody>
          <a:bodyPr>
            <a:normAutofit/>
          </a:bodyPr>
          <a:lstStyle/>
          <a:p>
            <a:r>
              <a:rPr lang="en-US" dirty="0"/>
              <a:t>Implement </a:t>
            </a:r>
            <a:r>
              <a:rPr lang="en-US" dirty="0" err="1">
                <a:latin typeface="Consolas" panose="020B0609020204030204" pitchFamily="49" charset="0"/>
              </a:rPr>
              <a:t>IDataSet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  <a:p>
            <a:r>
              <a:rPr lang="en-US" dirty="0"/>
              <a:t>Identical interfaces on top and bottom</a:t>
            </a:r>
          </a:p>
          <a:p>
            <a:r>
              <a:rPr lang="en-US" dirty="0"/>
              <a:t>Can be stacked arbitrarily</a:t>
            </a:r>
          </a:p>
          <a:p>
            <a:r>
              <a:rPr lang="en-US" dirty="0"/>
              <a:t>Modular construction of distributed systems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51126" y="5496877"/>
            <a:ext cx="1358285" cy="859474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93183" y="5012129"/>
            <a:ext cx="108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Consolas" panose="020B0609020204030204" pitchFamily="49" charset="0"/>
              </a:rPr>
              <a:t>IDataSet</a:t>
            </a:r>
            <a:endParaRPr lang="en-US" sz="1600" i="1" dirty="0">
              <a:latin typeface="Consolas" panose="020B0609020204030204" pitchFamily="49" charset="0"/>
            </a:endParaRPr>
          </a:p>
          <a:p>
            <a:r>
              <a:rPr lang="en-US" sz="1600" i="1" dirty="0"/>
              <a:t>interface</a:t>
            </a:r>
          </a:p>
        </p:txBody>
      </p:sp>
      <p:cxnSp>
        <p:nvCxnSpPr>
          <p:cNvPr id="10" name="Straight Arrow Connector 9"/>
          <p:cNvCxnSpPr>
            <a:stCxn id="9" idx="1"/>
            <a:endCxn id="7" idx="3"/>
          </p:cNvCxnSpPr>
          <p:nvPr/>
        </p:nvCxnSpPr>
        <p:spPr>
          <a:xfrm flipH="1">
            <a:off x="4470591" y="5304517"/>
            <a:ext cx="422592" cy="3356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19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LocalDataset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7" y="1690689"/>
            <a:ext cx="8896997" cy="2172901"/>
          </a:xfrm>
        </p:spPr>
        <p:txBody>
          <a:bodyPr>
            <a:normAutofit/>
          </a:bodyPr>
          <a:lstStyle/>
          <a:p>
            <a:r>
              <a:rPr lang="en-US" dirty="0"/>
              <a:t>Contains a reference to an object of type </a:t>
            </a:r>
            <a:r>
              <a:rPr lang="en-US" dirty="0">
                <a:latin typeface="Consolas" panose="020B0609020204030204" pitchFamily="49" charset="0"/>
              </a:rPr>
              <a:t>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the same address space</a:t>
            </a:r>
          </a:p>
          <a:p>
            <a:r>
              <a:rPr lang="en-US" dirty="0"/>
              <a:t>Directly executes operations (</a:t>
            </a:r>
            <a:r>
              <a:rPr lang="en-US" dirty="0">
                <a:latin typeface="Consolas" panose="020B0609020204030204" pitchFamily="49" charset="0"/>
              </a:rPr>
              <a:t>map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sketch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zip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on object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93629" y="4311620"/>
            <a:ext cx="1596345" cy="1848020"/>
            <a:chOff x="2623963" y="3914710"/>
            <a:chExt cx="627069" cy="1116216"/>
          </a:xfrm>
        </p:grpSpPr>
        <p:grpSp>
          <p:nvGrpSpPr>
            <p:cNvPr id="5" name="Group 4"/>
            <p:cNvGrpSpPr/>
            <p:nvPr/>
          </p:nvGrpSpPr>
          <p:grpSpPr>
            <a:xfrm>
              <a:off x="2623963" y="3914710"/>
              <a:ext cx="627069" cy="466850"/>
              <a:chOff x="4213698" y="990600"/>
              <a:chExt cx="1044102" cy="457200"/>
            </a:xfrm>
          </p:grpSpPr>
          <p:sp>
            <p:nvSpPr>
              <p:cNvPr id="6" name="Trapezoid 5"/>
              <p:cNvSpPr/>
              <p:nvPr/>
            </p:nvSpPr>
            <p:spPr>
              <a:xfrm>
                <a:off x="4213698" y="990600"/>
                <a:ext cx="1044102" cy="152400"/>
              </a:xfrm>
              <a:prstGeom prst="trapezoid">
                <a:avLst>
                  <a:gd name="adj" fmla="val 1667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213698" y="1143000"/>
                <a:ext cx="1044102" cy="304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Local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2707248" y="4759800"/>
              <a:ext cx="460499" cy="27112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T</a:t>
              </a:r>
            </a:p>
          </p:txBody>
        </p:sp>
        <p:cxnSp>
          <p:nvCxnSpPr>
            <p:cNvPr id="9" name="Straight Arrow Connector 8"/>
            <p:cNvCxnSpPr>
              <a:stCxn id="7" idx="2"/>
              <a:endCxn id="8" idx="0"/>
            </p:cNvCxnSpPr>
            <p:nvPr/>
          </p:nvCxnSpPr>
          <p:spPr>
            <a:xfrm>
              <a:off x="2937497" y="4381560"/>
              <a:ext cx="0" cy="37823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47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ParallelDataset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58150" cy="1897289"/>
          </a:xfrm>
        </p:spPr>
        <p:txBody>
          <a:bodyPr/>
          <a:lstStyle/>
          <a:p>
            <a:r>
              <a:rPr lang="en-US" dirty="0"/>
              <a:t>Has a number of children of type </a:t>
            </a:r>
            <a:r>
              <a:rPr lang="en-US" dirty="0" err="1">
                <a:latin typeface="Consolas" panose="020B0609020204030204" pitchFamily="49" charset="0"/>
              </a:rPr>
              <a:t>IDataSet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  <a:p>
            <a:r>
              <a:rPr lang="en-US" dirty="0"/>
              <a:t>Dispatches operations to all children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sketch</a:t>
            </a:r>
            <a:r>
              <a:rPr lang="en-US" dirty="0"/>
              <a:t> adds the results of children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70024" y="4045528"/>
            <a:ext cx="3294640" cy="1641840"/>
            <a:chOff x="3667632" y="4380144"/>
            <a:chExt cx="1699424" cy="972607"/>
          </a:xfrm>
        </p:grpSpPr>
        <p:sp>
          <p:nvSpPr>
            <p:cNvPr id="6" name="Trapezoid 5"/>
            <p:cNvSpPr/>
            <p:nvPr/>
          </p:nvSpPr>
          <p:spPr>
            <a:xfrm>
              <a:off x="3667632" y="5197134"/>
              <a:ext cx="627069" cy="155617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rapezoid 8"/>
            <p:cNvSpPr/>
            <p:nvPr/>
          </p:nvSpPr>
          <p:spPr>
            <a:xfrm>
              <a:off x="4739987" y="5197134"/>
              <a:ext cx="627069" cy="155617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1" name="Straight Arrow Connector 10"/>
            <p:cNvCxnSpPr>
              <a:stCxn id="15" idx="2"/>
              <a:endCxn id="6" idx="0"/>
            </p:cNvCxnSpPr>
            <p:nvPr/>
          </p:nvCxnSpPr>
          <p:spPr>
            <a:xfrm flipH="1">
              <a:off x="3981168" y="4846993"/>
              <a:ext cx="598717" cy="35013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5" idx="2"/>
              <a:endCxn id="9" idx="0"/>
            </p:cNvCxnSpPr>
            <p:nvPr/>
          </p:nvCxnSpPr>
          <p:spPr>
            <a:xfrm>
              <a:off x="4579884" y="4846993"/>
              <a:ext cx="473638" cy="35013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4042872" y="4380144"/>
              <a:ext cx="1074023" cy="466850"/>
              <a:chOff x="4213698" y="990600"/>
              <a:chExt cx="1044102" cy="457200"/>
            </a:xfrm>
          </p:grpSpPr>
          <p:sp>
            <p:nvSpPr>
              <p:cNvPr id="14" name="Trapezoid 13"/>
              <p:cNvSpPr/>
              <p:nvPr/>
            </p:nvSpPr>
            <p:spPr>
              <a:xfrm>
                <a:off x="4213698" y="990600"/>
                <a:ext cx="1044102" cy="152400"/>
              </a:xfrm>
              <a:prstGeom prst="trapezoid">
                <a:avLst>
                  <a:gd name="adj" fmla="val 1667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13698" y="1143000"/>
                <a:ext cx="1044102" cy="304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Parallel</a:t>
                </a:r>
              </a:p>
            </p:txBody>
          </p:sp>
        </p:grp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7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45" y="257859"/>
            <a:ext cx="5915025" cy="768720"/>
          </a:xfrm>
        </p:spPr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RemoteDataset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30" y="1321358"/>
            <a:ext cx="8772211" cy="4168615"/>
          </a:xfrm>
        </p:spPr>
        <p:txBody>
          <a:bodyPr>
            <a:normAutofit/>
          </a:bodyPr>
          <a:lstStyle/>
          <a:p>
            <a:r>
              <a:rPr lang="en-US" dirty="0"/>
              <a:t>Has a reference to an </a:t>
            </a:r>
            <a:r>
              <a:rPr lang="en-US" dirty="0" err="1">
                <a:latin typeface="Consolas" panose="020B0609020204030204" pitchFamily="49" charset="0"/>
              </a:rPr>
              <a:t>IDataSet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another address space</a:t>
            </a:r>
          </a:p>
          <a:p>
            <a:r>
              <a:rPr lang="en-US" dirty="0"/>
              <a:t>The only component that deals with the network</a:t>
            </a:r>
          </a:p>
          <a:p>
            <a:r>
              <a:rPr lang="en-US" dirty="0"/>
              <a:t>Built on top of GRPC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62167" y="4706024"/>
            <a:ext cx="4197196" cy="9434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" name="Group 4"/>
          <p:cNvGrpSpPr/>
          <p:nvPr/>
        </p:nvGrpSpPr>
        <p:grpSpPr>
          <a:xfrm>
            <a:off x="3570148" y="3801546"/>
            <a:ext cx="1354206" cy="732624"/>
            <a:chOff x="4213698" y="990600"/>
            <a:chExt cx="1044102" cy="457198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9" y="1142998"/>
              <a:ext cx="1044101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811751" y="5302931"/>
            <a:ext cx="871001" cy="26839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2286" y="6049509"/>
            <a:ext cx="1117423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Server</a:t>
            </a: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>
            <a:off x="4247252" y="4534170"/>
            <a:ext cx="0" cy="76876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apezoid 20"/>
          <p:cNvSpPr/>
          <p:nvPr/>
        </p:nvSpPr>
        <p:spPr>
          <a:xfrm>
            <a:off x="3518003" y="5880455"/>
            <a:ext cx="1458501" cy="249406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3" name="Straight Arrow Connector 22"/>
          <p:cNvCxnSpPr>
            <a:stCxn id="9" idx="2"/>
            <a:endCxn id="21" idx="0"/>
          </p:cNvCxnSpPr>
          <p:nvPr/>
        </p:nvCxnSpPr>
        <p:spPr>
          <a:xfrm>
            <a:off x="4247252" y="5571325"/>
            <a:ext cx="0" cy="30912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085033" y="3562142"/>
            <a:ext cx="4554834" cy="143166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/>
          <p:cNvSpPr/>
          <p:nvPr/>
        </p:nvSpPr>
        <p:spPr>
          <a:xfrm>
            <a:off x="2085033" y="5133094"/>
            <a:ext cx="4554834" cy="143166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5233071" y="3569015"/>
            <a:ext cx="1022909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Client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80598" y="5177735"/>
            <a:ext cx="98296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GRPC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0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9897"/>
          </a:xfrm>
        </p:spPr>
        <p:txBody>
          <a:bodyPr/>
          <a:lstStyle/>
          <a:p>
            <a:r>
              <a:rPr lang="en-US" dirty="0"/>
              <a:t>Browsing big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49" y="1205023"/>
            <a:ext cx="8338369" cy="4231758"/>
          </a:xfrm>
        </p:spPr>
        <p:txBody>
          <a:bodyPr>
            <a:normAutofit/>
          </a:bodyPr>
          <a:lstStyle/>
          <a:p>
            <a:r>
              <a:rPr lang="en-US" dirty="0"/>
              <a:t>Interactive visualization of billion row datasets</a:t>
            </a:r>
          </a:p>
          <a:p>
            <a:r>
              <a:rPr lang="en-US" dirty="0"/>
              <a:t>Slice and dice data with the click of a mouse</a:t>
            </a:r>
          </a:p>
          <a:p>
            <a:r>
              <a:rPr lang="en-US" dirty="0"/>
              <a:t>No coding required</a:t>
            </a:r>
          </a:p>
          <a:p>
            <a:endParaRPr lang="en-US" dirty="0"/>
          </a:p>
          <a:p>
            <a:r>
              <a:rPr lang="en-US" sz="2600" dirty="0"/>
              <a:t>Mihai Budiu, Parikshit Gopalan, Lalith Suresh, Udi Wieder, Han Kruiger, and Marcos K. Aguilera, Hillview: </a:t>
            </a:r>
            <a:r>
              <a:rPr lang="en-US" sz="2600" dirty="0">
                <a:hlinkClick r:id="rId3"/>
              </a:rPr>
              <a:t>A trillion-cell spreadsheet for big data</a:t>
            </a:r>
            <a:r>
              <a:rPr lang="en-US" sz="2600" dirty="0"/>
              <a:t>, in PVLDB 2019, 12(11)</a:t>
            </a:r>
            <a:endParaRPr lang="en-US" sz="2600" dirty="0">
              <a:hlinkClick r:id="rId4"/>
            </a:endParaRPr>
          </a:p>
          <a:p>
            <a:r>
              <a:rPr lang="en-US" dirty="0">
                <a:hlinkClick r:id="rId4"/>
              </a:rPr>
              <a:t>http://github.com/vmware/hillview</a:t>
            </a:r>
            <a:endParaRPr lang="en-US" dirty="0"/>
          </a:p>
          <a:p>
            <a:r>
              <a:rPr lang="en-US" dirty="0"/>
              <a:t>Apache 2 license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3" b="88106" l="10811" r="88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4775" r="14165" b="19100"/>
          <a:stretch/>
        </p:blipFill>
        <p:spPr>
          <a:xfrm rot="19210841">
            <a:off x="4175430" y="4881309"/>
            <a:ext cx="1534908" cy="1702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5" b="97458" l="1475" r="97935">
                        <a14:foregroundMark x1="82006" y1="29661" x2="82006" y2="29661"/>
                        <a14:foregroundMark x1="76991" y1="31921" x2="76991" y2="31921"/>
                        <a14:foregroundMark x1="72271" y1="33051" x2="72271" y2="33051"/>
                        <a14:foregroundMark x1="80531" y1="30226" x2="80531" y2="3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90222" y="5195661"/>
            <a:ext cx="1269135" cy="1325292"/>
          </a:xfrm>
          <a:prstGeom prst="rect">
            <a:avLst/>
          </a:prstGeom>
        </p:spPr>
      </p:pic>
      <p:pic>
        <p:nvPicPr>
          <p:cNvPr id="12" name="Picture 11" descr="File:LG L194WT-SF LCD monitor.jpg - Wikimedia Comm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89" y="5286131"/>
            <a:ext cx="1305172" cy="1122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46" y="5484274"/>
            <a:ext cx="1036436" cy="49613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55" y="116899"/>
            <a:ext cx="5915025" cy="994172"/>
          </a:xfrm>
        </p:spPr>
        <p:txBody>
          <a:bodyPr/>
          <a:lstStyle/>
          <a:p>
            <a:r>
              <a:rPr lang="en-US" dirty="0"/>
              <a:t>A distributed dataset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4336659" y="1577761"/>
            <a:ext cx="2479001" cy="12013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1" name="Rectangle 210"/>
          <p:cNvSpPr/>
          <p:nvPr/>
        </p:nvSpPr>
        <p:spPr>
          <a:xfrm>
            <a:off x="6288154" y="3480610"/>
            <a:ext cx="2512572" cy="2612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2" name="Rectangle 211"/>
          <p:cNvSpPr/>
          <p:nvPr/>
        </p:nvSpPr>
        <p:spPr>
          <a:xfrm>
            <a:off x="196413" y="3471767"/>
            <a:ext cx="5509124" cy="2621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4" name="Cloud 213"/>
          <p:cNvSpPr/>
          <p:nvPr/>
        </p:nvSpPr>
        <p:spPr>
          <a:xfrm>
            <a:off x="1126466" y="2809913"/>
            <a:ext cx="6186027" cy="603475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257258" y="3572766"/>
            <a:ext cx="2320634" cy="231884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17" name="Group 216"/>
          <p:cNvGrpSpPr/>
          <p:nvPr/>
        </p:nvGrpSpPr>
        <p:grpSpPr>
          <a:xfrm>
            <a:off x="5061504" y="1787983"/>
            <a:ext cx="1014073" cy="362085"/>
            <a:chOff x="4213698" y="990600"/>
            <a:chExt cx="1044102" cy="457200"/>
          </a:xfrm>
        </p:grpSpPr>
        <p:sp>
          <p:nvSpPr>
            <p:cNvPr id="218" name="Trapezoid 2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4420627" y="2331115"/>
            <a:ext cx="749581" cy="362085"/>
            <a:chOff x="4213695" y="990600"/>
            <a:chExt cx="1321872" cy="457198"/>
          </a:xfrm>
        </p:grpSpPr>
        <p:sp>
          <p:nvSpPr>
            <p:cNvPr id="221" name="Trapezoid 220"/>
            <p:cNvSpPr/>
            <p:nvPr/>
          </p:nvSpPr>
          <p:spPr>
            <a:xfrm>
              <a:off x="4213695" y="990600"/>
              <a:ext cx="1321853" cy="152399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213707" y="1142997"/>
              <a:ext cx="1321860" cy="304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973507" y="2331110"/>
            <a:ext cx="705161" cy="344786"/>
            <a:chOff x="4014262" y="990601"/>
            <a:chExt cx="1243544" cy="435358"/>
          </a:xfrm>
        </p:grpSpPr>
        <p:sp>
          <p:nvSpPr>
            <p:cNvPr id="224" name="Trapezoid 223"/>
            <p:cNvSpPr/>
            <p:nvPr/>
          </p:nvSpPr>
          <p:spPr>
            <a:xfrm>
              <a:off x="4014262" y="990601"/>
              <a:ext cx="1243540" cy="141479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014266" y="1143001"/>
              <a:ext cx="1243540" cy="2829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228" name="Straight Arrow Connector 227"/>
          <p:cNvCxnSpPr>
            <a:stCxn id="219" idx="2"/>
            <a:endCxn id="221" idx="0"/>
          </p:cNvCxnSpPr>
          <p:nvPr/>
        </p:nvCxnSpPr>
        <p:spPr>
          <a:xfrm flipH="1">
            <a:off x="4795412" y="2150068"/>
            <a:ext cx="773129" cy="18104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19" idx="2"/>
            <a:endCxn id="224" idx="0"/>
          </p:cNvCxnSpPr>
          <p:nvPr/>
        </p:nvCxnSpPr>
        <p:spPr>
          <a:xfrm>
            <a:off x="5568541" y="2150068"/>
            <a:ext cx="757549" cy="18104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888692" y="4616488"/>
            <a:ext cx="1014073" cy="362085"/>
            <a:chOff x="4213698" y="990600"/>
            <a:chExt cx="1044102" cy="457200"/>
          </a:xfrm>
        </p:grpSpPr>
        <p:sp>
          <p:nvSpPr>
            <p:cNvPr id="231" name="Trapezoid 23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534400" y="5250136"/>
            <a:ext cx="592067" cy="362085"/>
            <a:chOff x="4213698" y="990600"/>
            <a:chExt cx="1044102" cy="457200"/>
          </a:xfrm>
        </p:grpSpPr>
        <p:sp>
          <p:nvSpPr>
            <p:cNvPr id="234" name="Trapezoid 2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1546897" y="5250136"/>
            <a:ext cx="592067" cy="362085"/>
            <a:chOff x="4213698" y="990600"/>
            <a:chExt cx="1044102" cy="457200"/>
          </a:xfrm>
        </p:grpSpPr>
        <p:sp>
          <p:nvSpPr>
            <p:cNvPr id="237" name="Trapezoid 23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239" name="Straight Arrow Connector 238"/>
          <p:cNvCxnSpPr>
            <a:stCxn id="232" idx="2"/>
            <a:endCxn id="234" idx="0"/>
          </p:cNvCxnSpPr>
          <p:nvPr/>
        </p:nvCxnSpPr>
        <p:spPr>
          <a:xfrm flipH="1">
            <a:off x="830433" y="4978571"/>
            <a:ext cx="565296" cy="2715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32" idx="2"/>
            <a:endCxn id="237" idx="0"/>
          </p:cNvCxnSpPr>
          <p:nvPr/>
        </p:nvCxnSpPr>
        <p:spPr>
          <a:xfrm>
            <a:off x="1395728" y="4978571"/>
            <a:ext cx="447202" cy="2715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2786138" y="3572766"/>
            <a:ext cx="2796421" cy="231884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42" name="Group 241"/>
          <p:cNvGrpSpPr/>
          <p:nvPr/>
        </p:nvGrpSpPr>
        <p:grpSpPr>
          <a:xfrm>
            <a:off x="3360888" y="5250136"/>
            <a:ext cx="592067" cy="362085"/>
            <a:chOff x="4213698" y="990600"/>
            <a:chExt cx="1044102" cy="457200"/>
          </a:xfrm>
        </p:grpSpPr>
        <p:sp>
          <p:nvSpPr>
            <p:cNvPr id="243" name="Trapezoid 24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4373386" y="5250136"/>
            <a:ext cx="592067" cy="362085"/>
            <a:chOff x="4213698" y="990600"/>
            <a:chExt cx="1044102" cy="457200"/>
          </a:xfrm>
        </p:grpSpPr>
        <p:sp>
          <p:nvSpPr>
            <p:cNvPr id="246" name="Trapezoid 24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248" name="Straight Arrow Connector 247"/>
          <p:cNvCxnSpPr>
            <a:stCxn id="291" idx="2"/>
            <a:endCxn id="243" idx="0"/>
          </p:cNvCxnSpPr>
          <p:nvPr/>
        </p:nvCxnSpPr>
        <p:spPr>
          <a:xfrm flipH="1">
            <a:off x="3656923" y="4978571"/>
            <a:ext cx="565296" cy="2715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91" idx="2"/>
            <a:endCxn id="246" idx="0"/>
          </p:cNvCxnSpPr>
          <p:nvPr/>
        </p:nvCxnSpPr>
        <p:spPr>
          <a:xfrm>
            <a:off x="4222217" y="4978571"/>
            <a:ext cx="447202" cy="2715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>
            <a:off x="6436966" y="3572766"/>
            <a:ext cx="2302912" cy="231884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51" name="Group 250"/>
          <p:cNvGrpSpPr/>
          <p:nvPr/>
        </p:nvGrpSpPr>
        <p:grpSpPr>
          <a:xfrm>
            <a:off x="7003045" y="4619696"/>
            <a:ext cx="1014073" cy="362085"/>
            <a:chOff x="4213698" y="990600"/>
            <a:chExt cx="1044102" cy="457200"/>
          </a:xfrm>
        </p:grpSpPr>
        <p:sp>
          <p:nvSpPr>
            <p:cNvPr id="252" name="Trapezoid 25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648754" y="5253345"/>
            <a:ext cx="592067" cy="362085"/>
            <a:chOff x="4213698" y="990600"/>
            <a:chExt cx="1044102" cy="457200"/>
          </a:xfrm>
        </p:grpSpPr>
        <p:sp>
          <p:nvSpPr>
            <p:cNvPr id="255" name="Trapezoid 25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7661250" y="5253345"/>
            <a:ext cx="592067" cy="362085"/>
            <a:chOff x="4213698" y="990600"/>
            <a:chExt cx="1044102" cy="457200"/>
          </a:xfrm>
        </p:grpSpPr>
        <p:sp>
          <p:nvSpPr>
            <p:cNvPr id="258" name="Trapezoid 25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260" name="Straight Arrow Connector 259"/>
          <p:cNvCxnSpPr>
            <a:stCxn id="253" idx="2"/>
            <a:endCxn id="255" idx="0"/>
          </p:cNvCxnSpPr>
          <p:nvPr/>
        </p:nvCxnSpPr>
        <p:spPr>
          <a:xfrm flipH="1">
            <a:off x="6944787" y="4981780"/>
            <a:ext cx="565296" cy="2715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53" idx="2"/>
            <a:endCxn id="258" idx="0"/>
          </p:cNvCxnSpPr>
          <p:nvPr/>
        </p:nvCxnSpPr>
        <p:spPr>
          <a:xfrm>
            <a:off x="7510081" y="4981780"/>
            <a:ext cx="447202" cy="2715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Group 261"/>
          <p:cNvGrpSpPr/>
          <p:nvPr/>
        </p:nvGrpSpPr>
        <p:grpSpPr>
          <a:xfrm>
            <a:off x="3595509" y="4013012"/>
            <a:ext cx="1014073" cy="362085"/>
            <a:chOff x="4213698" y="990600"/>
            <a:chExt cx="1044102" cy="457200"/>
          </a:xfrm>
        </p:grpSpPr>
        <p:sp>
          <p:nvSpPr>
            <p:cNvPr id="263" name="Trapezoid 26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cxnSp>
        <p:nvCxnSpPr>
          <p:cNvPr id="265" name="Straight Arrow Connector 264"/>
          <p:cNvCxnSpPr>
            <a:stCxn id="264" idx="2"/>
            <a:endCxn id="290" idx="0"/>
          </p:cNvCxnSpPr>
          <p:nvPr/>
        </p:nvCxnSpPr>
        <p:spPr>
          <a:xfrm>
            <a:off x="4102546" y="4375095"/>
            <a:ext cx="119671" cy="2413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>
            <a:stCxn id="264" idx="2"/>
            <a:endCxn id="279" idx="0"/>
          </p:cNvCxnSpPr>
          <p:nvPr/>
        </p:nvCxnSpPr>
        <p:spPr>
          <a:xfrm flipH="1">
            <a:off x="3189250" y="4375097"/>
            <a:ext cx="913296" cy="1540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22" idx="2"/>
            <a:endCxn id="282" idx="0"/>
          </p:cNvCxnSpPr>
          <p:nvPr/>
        </p:nvCxnSpPr>
        <p:spPr>
          <a:xfrm flipH="1">
            <a:off x="4134036" y="2693200"/>
            <a:ext cx="661383" cy="95810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83" idx="0"/>
          </p:cNvCxnSpPr>
          <p:nvPr/>
        </p:nvCxnSpPr>
        <p:spPr>
          <a:xfrm>
            <a:off x="6842828" y="3172248"/>
            <a:ext cx="460192" cy="47905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/>
          <p:cNvSpPr/>
          <p:nvPr/>
        </p:nvSpPr>
        <p:spPr>
          <a:xfrm>
            <a:off x="257257" y="2693196"/>
            <a:ext cx="8482621" cy="1203414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78" name="Group 277"/>
          <p:cNvGrpSpPr/>
          <p:nvPr/>
        </p:nvGrpSpPr>
        <p:grpSpPr>
          <a:xfrm>
            <a:off x="2835987" y="4529177"/>
            <a:ext cx="706524" cy="362089"/>
            <a:chOff x="4112777" y="990600"/>
            <a:chExt cx="1245946" cy="457205"/>
          </a:xfrm>
        </p:grpSpPr>
        <p:sp>
          <p:nvSpPr>
            <p:cNvPr id="279" name="Trapezoid 278"/>
            <p:cNvSpPr/>
            <p:nvPr/>
          </p:nvSpPr>
          <p:spPr>
            <a:xfrm>
              <a:off x="4112777" y="990600"/>
              <a:ext cx="1245946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112779" y="1142995"/>
              <a:ext cx="1245942" cy="3048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281" name="Rounded Rectangle 280"/>
          <p:cNvSpPr/>
          <p:nvPr/>
        </p:nvSpPr>
        <p:spPr>
          <a:xfrm>
            <a:off x="1057965" y="3656445"/>
            <a:ext cx="716464" cy="20890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ref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3775804" y="3651301"/>
            <a:ext cx="716464" cy="20890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ref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6944785" y="3651300"/>
            <a:ext cx="716464" cy="20890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ref</a:t>
            </a:r>
          </a:p>
        </p:txBody>
      </p:sp>
      <p:cxnSp>
        <p:nvCxnSpPr>
          <p:cNvPr id="284" name="Straight Arrow Connector 283"/>
          <p:cNvCxnSpPr>
            <a:stCxn id="283" idx="2"/>
            <a:endCxn id="252" idx="0"/>
          </p:cNvCxnSpPr>
          <p:nvPr/>
        </p:nvCxnSpPr>
        <p:spPr>
          <a:xfrm>
            <a:off x="7303017" y="3860206"/>
            <a:ext cx="207064" cy="7594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>
            <a:stCxn id="282" idx="2"/>
            <a:endCxn id="263" idx="0"/>
          </p:cNvCxnSpPr>
          <p:nvPr/>
        </p:nvCxnSpPr>
        <p:spPr>
          <a:xfrm flipH="1">
            <a:off x="4102545" y="3860207"/>
            <a:ext cx="31493" cy="15280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140"/>
          <p:cNvCxnSpPr>
            <a:stCxn id="280" idx="2"/>
            <a:endCxn id="281" idx="0"/>
          </p:cNvCxnSpPr>
          <p:nvPr/>
        </p:nvCxnSpPr>
        <p:spPr>
          <a:xfrm rot="5400000" flipH="1">
            <a:off x="1685314" y="3387328"/>
            <a:ext cx="1234821" cy="1773057"/>
          </a:xfrm>
          <a:prstGeom prst="bentConnector5">
            <a:avLst>
              <a:gd name="adj1" fmla="val -18513"/>
              <a:gd name="adj2" fmla="val 49860"/>
              <a:gd name="adj3" fmla="val 118513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>
            <a:stCxn id="281" idx="2"/>
            <a:endCxn id="231" idx="0"/>
          </p:cNvCxnSpPr>
          <p:nvPr/>
        </p:nvCxnSpPr>
        <p:spPr>
          <a:xfrm flipH="1">
            <a:off x="1395729" y="3865352"/>
            <a:ext cx="20471" cy="7511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3715182" y="4616488"/>
            <a:ext cx="1014073" cy="362085"/>
            <a:chOff x="4213698" y="990600"/>
            <a:chExt cx="1044102" cy="457200"/>
          </a:xfrm>
        </p:grpSpPr>
        <p:sp>
          <p:nvSpPr>
            <p:cNvPr id="290" name="Trapezoid 28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202949" y="3567709"/>
            <a:ext cx="737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worker 0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2789808" y="3579990"/>
            <a:ext cx="737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worker 1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8006765" y="3567709"/>
            <a:ext cx="739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worker n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2293885" y="581865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Rack 0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7227434" y="5818654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Rack r</a:t>
            </a:r>
          </a:p>
        </p:txBody>
      </p:sp>
      <p:cxnSp>
        <p:nvCxnSpPr>
          <p:cNvPr id="297" name="Straight Arrow Connector 296"/>
          <p:cNvCxnSpPr>
            <a:stCxn id="225" idx="2"/>
          </p:cNvCxnSpPr>
          <p:nvPr/>
        </p:nvCxnSpPr>
        <p:spPr>
          <a:xfrm>
            <a:off x="6326089" y="2675896"/>
            <a:ext cx="322664" cy="33535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ounded Rectangle 300"/>
          <p:cNvSpPr/>
          <p:nvPr/>
        </p:nvSpPr>
        <p:spPr>
          <a:xfrm>
            <a:off x="685959" y="5706239"/>
            <a:ext cx="287640" cy="15161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699110" y="5705055"/>
            <a:ext cx="287640" cy="15161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3513100" y="5722509"/>
            <a:ext cx="287640" cy="15161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4572836" y="5722509"/>
            <a:ext cx="287640" cy="15161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6785282" y="5710536"/>
            <a:ext cx="287640" cy="15161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7813463" y="5698737"/>
            <a:ext cx="287640" cy="15161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07" name="Straight Arrow Connector 306"/>
          <p:cNvCxnSpPr>
            <a:stCxn id="235" idx="2"/>
            <a:endCxn id="301" idx="0"/>
          </p:cNvCxnSpPr>
          <p:nvPr/>
        </p:nvCxnSpPr>
        <p:spPr>
          <a:xfrm flipH="1">
            <a:off x="829779" y="5612221"/>
            <a:ext cx="652" cy="9401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>
            <a:stCxn id="238" idx="2"/>
            <a:endCxn id="302" idx="0"/>
          </p:cNvCxnSpPr>
          <p:nvPr/>
        </p:nvCxnSpPr>
        <p:spPr>
          <a:xfrm>
            <a:off x="1842930" y="5612221"/>
            <a:ext cx="0" cy="9283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44" idx="2"/>
            <a:endCxn id="303" idx="0"/>
          </p:cNvCxnSpPr>
          <p:nvPr/>
        </p:nvCxnSpPr>
        <p:spPr>
          <a:xfrm>
            <a:off x="3656921" y="5612220"/>
            <a:ext cx="0" cy="11028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endCxn id="304" idx="0"/>
          </p:cNvCxnSpPr>
          <p:nvPr/>
        </p:nvCxnSpPr>
        <p:spPr>
          <a:xfrm flipH="1">
            <a:off x="4716659" y="5612220"/>
            <a:ext cx="12596" cy="11028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256" idx="2"/>
            <a:endCxn id="305" idx="0"/>
          </p:cNvCxnSpPr>
          <p:nvPr/>
        </p:nvCxnSpPr>
        <p:spPr>
          <a:xfrm flipH="1">
            <a:off x="6929102" y="5615432"/>
            <a:ext cx="15683" cy="9510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>
            <a:stCxn id="259" idx="2"/>
            <a:endCxn id="306" idx="0"/>
          </p:cNvCxnSpPr>
          <p:nvPr/>
        </p:nvCxnSpPr>
        <p:spPr>
          <a:xfrm>
            <a:off x="7957283" y="5615429"/>
            <a:ext cx="0" cy="8330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6035771" y="1567410"/>
            <a:ext cx="83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Root node</a:t>
            </a: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61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2842" y="2105153"/>
            <a:ext cx="1284662" cy="655046"/>
            <a:chOff x="4213698" y="990600"/>
            <a:chExt cx="1044102" cy="457200"/>
          </a:xfrm>
        </p:grpSpPr>
        <p:sp>
          <p:nvSpPr>
            <p:cNvPr id="3" name="Trapezoid 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5" name="Straight Arrow Connector 4"/>
          <p:cNvCxnSpPr>
            <a:endCxn id="3" idx="0"/>
          </p:cNvCxnSpPr>
          <p:nvPr/>
        </p:nvCxnSpPr>
        <p:spPr>
          <a:xfrm>
            <a:off x="3488143" y="1491722"/>
            <a:ext cx="17030" cy="61343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270929" y="4354787"/>
            <a:ext cx="853827" cy="589537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31062" y="4354787"/>
            <a:ext cx="853827" cy="589537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2" name="Straight Arrow Connector 11"/>
          <p:cNvCxnSpPr>
            <a:stCxn id="28" idx="2"/>
            <a:endCxn id="7" idx="0"/>
          </p:cNvCxnSpPr>
          <p:nvPr/>
        </p:nvCxnSpPr>
        <p:spPr>
          <a:xfrm flipH="1">
            <a:off x="2697843" y="3912635"/>
            <a:ext cx="815222" cy="44215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8" idx="2"/>
            <a:endCxn id="10" idx="0"/>
          </p:cNvCxnSpPr>
          <p:nvPr/>
        </p:nvCxnSpPr>
        <p:spPr>
          <a:xfrm>
            <a:off x="3513065" y="3912635"/>
            <a:ext cx="644913" cy="44215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27" idx="0"/>
          </p:cNvCxnSpPr>
          <p:nvPr/>
        </p:nvCxnSpPr>
        <p:spPr>
          <a:xfrm>
            <a:off x="3505173" y="2760199"/>
            <a:ext cx="7891" cy="562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781861" y="3323097"/>
            <a:ext cx="1462406" cy="589537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44004" y="2049151"/>
            <a:ext cx="1287720" cy="767050"/>
            <a:chOff x="4213698" y="990600"/>
            <a:chExt cx="1044102" cy="457200"/>
          </a:xfrm>
        </p:grpSpPr>
        <p:sp>
          <p:nvSpPr>
            <p:cNvPr id="34" name="Trapezoid 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36" name="Straight Arrow Connector 35"/>
          <p:cNvCxnSpPr>
            <a:endCxn id="34" idx="0"/>
          </p:cNvCxnSpPr>
          <p:nvPr/>
        </p:nvCxnSpPr>
        <p:spPr>
          <a:xfrm>
            <a:off x="6570835" y="1491722"/>
            <a:ext cx="17029" cy="55742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353617" y="4354787"/>
            <a:ext cx="853827" cy="589537"/>
            <a:chOff x="4213698" y="990600"/>
            <a:chExt cx="1044102" cy="457200"/>
          </a:xfrm>
        </p:grpSpPr>
        <p:sp>
          <p:nvSpPr>
            <p:cNvPr id="38" name="Trapezoid 3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13756" y="4354787"/>
            <a:ext cx="853827" cy="589537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43" name="Straight Arrow Connector 42"/>
          <p:cNvCxnSpPr>
            <a:stCxn id="50" idx="2"/>
            <a:endCxn id="38" idx="0"/>
          </p:cNvCxnSpPr>
          <p:nvPr/>
        </p:nvCxnSpPr>
        <p:spPr>
          <a:xfrm flipH="1">
            <a:off x="5780534" y="3912635"/>
            <a:ext cx="815222" cy="44215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41" idx="0"/>
          </p:cNvCxnSpPr>
          <p:nvPr/>
        </p:nvCxnSpPr>
        <p:spPr>
          <a:xfrm>
            <a:off x="6595756" y="3912635"/>
            <a:ext cx="644913" cy="44215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2"/>
            <a:endCxn id="49" idx="0"/>
          </p:cNvCxnSpPr>
          <p:nvPr/>
        </p:nvCxnSpPr>
        <p:spPr>
          <a:xfrm>
            <a:off x="6587864" y="2816201"/>
            <a:ext cx="7893" cy="506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864554" y="3323097"/>
            <a:ext cx="1462406" cy="589537"/>
            <a:chOff x="4213698" y="990600"/>
            <a:chExt cx="1044102" cy="457200"/>
          </a:xfrm>
        </p:grpSpPr>
        <p:sp>
          <p:nvSpPr>
            <p:cNvPr id="49" name="Trapezoid 4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cxnSp>
        <p:nvCxnSpPr>
          <p:cNvPr id="52" name="Curved Connector 51"/>
          <p:cNvCxnSpPr>
            <a:stCxn id="155" idx="2"/>
            <a:endCxn id="163" idx="2"/>
          </p:cNvCxnSpPr>
          <p:nvPr/>
        </p:nvCxnSpPr>
        <p:spPr>
          <a:xfrm rot="16200000" flipH="1">
            <a:off x="4245450" y="4224616"/>
            <a:ext cx="12700" cy="3079451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11" idx="0"/>
            <a:endCxn id="42" idx="0"/>
          </p:cNvCxnSpPr>
          <p:nvPr/>
        </p:nvCxnSpPr>
        <p:spPr>
          <a:xfrm rot="5400000" flipH="1" flipV="1">
            <a:off x="5702003" y="3009955"/>
            <a:ext cx="16377" cy="3082693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28" idx="3"/>
            <a:endCxn id="50" idx="1"/>
          </p:cNvCxnSpPr>
          <p:nvPr/>
        </p:nvCxnSpPr>
        <p:spPr>
          <a:xfrm>
            <a:off x="4244265" y="3716122"/>
            <a:ext cx="1620285" cy="1637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" idx="3"/>
            <a:endCxn id="35" idx="1"/>
          </p:cNvCxnSpPr>
          <p:nvPr/>
        </p:nvCxnSpPr>
        <p:spPr>
          <a:xfrm>
            <a:off x="4147504" y="2541851"/>
            <a:ext cx="1796500" cy="1866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2392214" y="5421965"/>
            <a:ext cx="627022" cy="34237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6" name="Straight Arrow Connector 155"/>
          <p:cNvCxnSpPr>
            <a:stCxn id="8" idx="2"/>
            <a:endCxn id="155" idx="0"/>
          </p:cNvCxnSpPr>
          <p:nvPr/>
        </p:nvCxnSpPr>
        <p:spPr>
          <a:xfrm>
            <a:off x="2697843" y="4944324"/>
            <a:ext cx="7882" cy="4776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3844450" y="5421965"/>
            <a:ext cx="627022" cy="34237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62" name="Straight Arrow Connector 161"/>
          <p:cNvCxnSpPr>
            <a:stCxn id="11" idx="2"/>
            <a:endCxn id="161" idx="0"/>
          </p:cNvCxnSpPr>
          <p:nvPr/>
        </p:nvCxnSpPr>
        <p:spPr>
          <a:xfrm flipH="1">
            <a:off x="4157961" y="4944324"/>
            <a:ext cx="15" cy="4776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5471665" y="5421965"/>
            <a:ext cx="627022" cy="34237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64" name="Straight Arrow Connector 163"/>
          <p:cNvCxnSpPr>
            <a:stCxn id="39" idx="2"/>
            <a:endCxn id="163" idx="0"/>
          </p:cNvCxnSpPr>
          <p:nvPr/>
        </p:nvCxnSpPr>
        <p:spPr>
          <a:xfrm>
            <a:off x="5780531" y="4944324"/>
            <a:ext cx="4645" cy="4776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ounded Rectangle 164"/>
          <p:cNvSpPr/>
          <p:nvPr/>
        </p:nvSpPr>
        <p:spPr>
          <a:xfrm>
            <a:off x="6918210" y="5421965"/>
            <a:ext cx="627022" cy="34237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66" name="Straight Arrow Connector 165"/>
          <p:cNvCxnSpPr>
            <a:stCxn id="42" idx="2"/>
            <a:endCxn id="165" idx="0"/>
          </p:cNvCxnSpPr>
          <p:nvPr/>
        </p:nvCxnSpPr>
        <p:spPr>
          <a:xfrm flipH="1">
            <a:off x="7231721" y="4944324"/>
            <a:ext cx="8949" cy="4776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7" idx="2"/>
            <a:endCxn id="38" idx="2"/>
          </p:cNvCxnSpPr>
          <p:nvPr/>
        </p:nvCxnSpPr>
        <p:spPr>
          <a:xfrm rot="16200000" flipH="1">
            <a:off x="4241866" y="3009954"/>
            <a:ext cx="16377" cy="3082691"/>
          </a:xfrm>
          <a:prstGeom prst="curvedConnector3">
            <a:avLst>
              <a:gd name="adj1" fmla="val -2314283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161" idx="2"/>
            <a:endCxn id="165" idx="2"/>
          </p:cNvCxnSpPr>
          <p:nvPr/>
        </p:nvCxnSpPr>
        <p:spPr>
          <a:xfrm rot="16200000" flipH="1">
            <a:off x="5694841" y="4227462"/>
            <a:ext cx="12700" cy="3073760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/>
          <p:cNvSpPr txBox="1"/>
          <p:nvPr/>
        </p:nvSpPr>
        <p:spPr>
          <a:xfrm>
            <a:off x="6116524" y="564773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3243475" y="56832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65860" y="239434"/>
            <a:ext cx="3499336" cy="994172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map(f)</a:t>
            </a: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5" grpId="0" animBg="1"/>
      <p:bldP spid="348" grpId="0"/>
      <p:bldP spid="3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63" y="115363"/>
            <a:ext cx="8316625" cy="996153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sketch(s)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66425" y="2726448"/>
            <a:ext cx="1433871" cy="625561"/>
            <a:chOff x="4213698" y="990600"/>
            <a:chExt cx="1044102" cy="457200"/>
          </a:xfrm>
        </p:grpSpPr>
        <p:sp>
          <p:nvSpPr>
            <p:cNvPr id="5" name="Trapezoid 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7" name="Straight Arrow Connector 6"/>
          <p:cNvCxnSpPr>
            <a:endCxn id="5" idx="0"/>
          </p:cNvCxnSpPr>
          <p:nvPr/>
        </p:nvCxnSpPr>
        <p:spPr>
          <a:xfrm>
            <a:off x="2554755" y="2040774"/>
            <a:ext cx="28604" cy="6856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10632" y="5078793"/>
            <a:ext cx="1433871" cy="625561"/>
            <a:chOff x="4213698" y="990600"/>
            <a:chExt cx="1044102" cy="457200"/>
          </a:xfrm>
        </p:grpSpPr>
        <p:sp>
          <p:nvSpPr>
            <p:cNvPr id="9" name="Trapezoid 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62703" y="5078793"/>
            <a:ext cx="1433871" cy="625561"/>
            <a:chOff x="4213698" y="990600"/>
            <a:chExt cx="1044102" cy="457200"/>
          </a:xfrm>
        </p:grpSpPr>
        <p:sp>
          <p:nvSpPr>
            <p:cNvPr id="12" name="Trapezoid 1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" name="Straight Arrow Connector 13"/>
          <p:cNvCxnSpPr>
            <a:stCxn id="19" idx="2"/>
            <a:endCxn id="9" idx="0"/>
          </p:cNvCxnSpPr>
          <p:nvPr/>
        </p:nvCxnSpPr>
        <p:spPr>
          <a:xfrm flipH="1">
            <a:off x="1227565" y="4609619"/>
            <a:ext cx="1369040" cy="4691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  <a:endCxn id="12" idx="0"/>
          </p:cNvCxnSpPr>
          <p:nvPr/>
        </p:nvCxnSpPr>
        <p:spPr>
          <a:xfrm>
            <a:off x="2596605" y="4609619"/>
            <a:ext cx="1083031" cy="4691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18" idx="0"/>
          </p:cNvCxnSpPr>
          <p:nvPr/>
        </p:nvCxnSpPr>
        <p:spPr>
          <a:xfrm>
            <a:off x="2583359" y="3352007"/>
            <a:ext cx="13247" cy="6320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368664" y="3984060"/>
            <a:ext cx="2455887" cy="625561"/>
            <a:chOff x="4213698" y="990600"/>
            <a:chExt cx="1044102" cy="457200"/>
          </a:xfrm>
        </p:grpSpPr>
        <p:sp>
          <p:nvSpPr>
            <p:cNvPr id="18" name="Trapezoid 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451098" y="4811650"/>
            <a:ext cx="448087" cy="4515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84973" y="4811650"/>
            <a:ext cx="448087" cy="4515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</a:p>
        </p:txBody>
      </p:sp>
      <p:cxnSp>
        <p:nvCxnSpPr>
          <p:cNvPr id="22" name="Curved Connector 21"/>
          <p:cNvCxnSpPr>
            <a:stCxn id="36" idx="3"/>
            <a:endCxn id="21" idx="2"/>
          </p:cNvCxnSpPr>
          <p:nvPr/>
        </p:nvCxnSpPr>
        <p:spPr>
          <a:xfrm flipV="1">
            <a:off x="4206128" y="5263242"/>
            <a:ext cx="2902888" cy="1128788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4" idx="3"/>
            <a:endCxn id="20" idx="2"/>
          </p:cNvCxnSpPr>
          <p:nvPr/>
        </p:nvCxnSpPr>
        <p:spPr>
          <a:xfrm flipV="1">
            <a:off x="1754057" y="5263242"/>
            <a:ext cx="3921084" cy="1131966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35274" y="3602176"/>
            <a:ext cx="448087" cy="4515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30255" y="2240304"/>
            <a:ext cx="448087" cy="4515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</a:p>
        </p:txBody>
      </p:sp>
      <p:cxnSp>
        <p:nvCxnSpPr>
          <p:cNvPr id="27" name="Curved Connector 26"/>
          <p:cNvCxnSpPr>
            <a:stCxn id="20" idx="0"/>
            <a:endCxn id="25" idx="2"/>
          </p:cNvCxnSpPr>
          <p:nvPr/>
        </p:nvCxnSpPr>
        <p:spPr>
          <a:xfrm rot="5400000" flipH="1" flipV="1">
            <a:off x="5638290" y="4090621"/>
            <a:ext cx="757884" cy="684176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1" idx="0"/>
          </p:cNvCxnSpPr>
          <p:nvPr/>
        </p:nvCxnSpPr>
        <p:spPr>
          <a:xfrm rot="16200000" flipV="1">
            <a:off x="6355225" y="4057860"/>
            <a:ext cx="757884" cy="74969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5" idx="0"/>
            <a:endCxn id="26" idx="2"/>
          </p:cNvCxnSpPr>
          <p:nvPr/>
        </p:nvCxnSpPr>
        <p:spPr>
          <a:xfrm rot="16200000" flipV="1">
            <a:off x="5901670" y="3144521"/>
            <a:ext cx="910280" cy="502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86639" y="3565615"/>
            <a:ext cx="1612581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s.add</a:t>
            </a:r>
            <a:endParaRPr lang="en-US" sz="1600" dirty="0"/>
          </a:p>
        </p:txBody>
      </p:sp>
      <p:cxnSp>
        <p:nvCxnSpPr>
          <p:cNvPr id="32" name="Curved Connector 31"/>
          <p:cNvCxnSpPr>
            <a:stCxn id="19" idx="3"/>
            <a:endCxn id="25" idx="1"/>
          </p:cNvCxnSpPr>
          <p:nvPr/>
        </p:nvCxnSpPr>
        <p:spPr>
          <a:xfrm flipV="1">
            <a:off x="3824549" y="3827969"/>
            <a:ext cx="2310731" cy="57312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6" idx="3"/>
            <a:endCxn id="26" idx="1"/>
          </p:cNvCxnSpPr>
          <p:nvPr/>
        </p:nvCxnSpPr>
        <p:spPr>
          <a:xfrm flipV="1">
            <a:off x="3300292" y="2466097"/>
            <a:ext cx="2829961" cy="67738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01070" y="6213558"/>
            <a:ext cx="1052987" cy="36329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5" name="Straight Arrow Connector 34"/>
          <p:cNvCxnSpPr>
            <a:stCxn id="10" idx="2"/>
            <a:endCxn id="34" idx="0"/>
          </p:cNvCxnSpPr>
          <p:nvPr/>
        </p:nvCxnSpPr>
        <p:spPr>
          <a:xfrm flipH="1">
            <a:off x="1227565" y="5704354"/>
            <a:ext cx="4" cy="50920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153141" y="6210380"/>
            <a:ext cx="1052987" cy="36329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7" name="Straight Arrow Connector 36"/>
          <p:cNvCxnSpPr>
            <a:stCxn id="13" idx="2"/>
            <a:endCxn id="36" idx="0"/>
          </p:cNvCxnSpPr>
          <p:nvPr/>
        </p:nvCxnSpPr>
        <p:spPr>
          <a:xfrm flipH="1">
            <a:off x="3679636" y="5704354"/>
            <a:ext cx="4" cy="50602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516847" y="6200359"/>
            <a:ext cx="12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s.summarize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2904640" y="1006304"/>
            <a:ext cx="5642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</a:rPr>
              <a:t>interface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ISketch</a:t>
            </a:r>
            <a:r>
              <a:rPr lang="en-US" dirty="0">
                <a:latin typeface="Consolas" panose="020B0609020204030204" pitchFamily="49" charset="0"/>
              </a:rPr>
              <a:t>&lt;T,R&gt; </a:t>
            </a:r>
            <a:r>
              <a:rPr lang="en-US" b="1" dirty="0">
                <a:latin typeface="Consolas" panose="020B0609020204030204" pitchFamily="49" charset="0"/>
              </a:rPr>
              <a:t>extends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IMonoid</a:t>
            </a:r>
            <a:r>
              <a:rPr lang="en-US" dirty="0">
                <a:latin typeface="Consolas" panose="020B0609020204030204" pitchFamily="49" charset="0"/>
              </a:rPr>
              <a:t>&lt;R&gt;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	R summarize(T data);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30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54"/>
            <a:ext cx="7886700" cy="941630"/>
          </a:xfrm>
        </p:spPr>
        <p:txBody>
          <a:bodyPr/>
          <a:lstStyle/>
          <a:p>
            <a:r>
              <a:rPr lang="en-US" dirty="0"/>
              <a:t>Memory management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68472" y="1853672"/>
            <a:ext cx="1324613" cy="15875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9045" y="1937345"/>
            <a:ext cx="561737" cy="71724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Web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front-end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63274" y="1935973"/>
            <a:ext cx="561737" cy="718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Root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node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435107" y="3162823"/>
            <a:ext cx="1196564" cy="2129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Redo log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448081" y="2701620"/>
            <a:ext cx="1196564" cy="4117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Remote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tables refs.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0" y="1959770"/>
            <a:ext cx="1165534" cy="1395557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650019" y="1916853"/>
            <a:ext cx="3321965" cy="1363806"/>
            <a:chOff x="8022442" y="2040053"/>
            <a:chExt cx="3468909" cy="1818408"/>
          </a:xfrm>
        </p:grpSpPr>
        <p:grpSp>
          <p:nvGrpSpPr>
            <p:cNvPr id="80" name="Group 79"/>
            <p:cNvGrpSpPr/>
            <p:nvPr/>
          </p:nvGrpSpPr>
          <p:grpSpPr>
            <a:xfrm>
              <a:off x="8022442" y="2040053"/>
              <a:ext cx="3468909" cy="1818408"/>
              <a:chOff x="7114624" y="2236140"/>
              <a:chExt cx="2986247" cy="181840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9374563" y="3293943"/>
                <a:ext cx="726308" cy="73297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Storage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14624" y="2236140"/>
                <a:ext cx="2068444" cy="181840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8243420" y="2329561"/>
                <a:ext cx="809233" cy="74309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In-memory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table</a:t>
                </a:r>
              </a:p>
            </p:txBody>
          </p:sp>
          <p:sp>
            <p:nvSpPr>
              <p:cNvPr id="85" name="Right Arrow 84"/>
              <p:cNvSpPr/>
              <p:nvPr/>
            </p:nvSpPr>
            <p:spPr>
              <a:xfrm rot="10800000">
                <a:off x="9062735" y="3325241"/>
                <a:ext cx="314969" cy="67037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8263946" y="3210565"/>
                <a:ext cx="798789" cy="74309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In-memory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table</a:t>
                </a: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 rot="16200000">
                <a:off x="6603851" y="2919096"/>
                <a:ext cx="1571013" cy="37409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Memoization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cache</a:t>
                </a: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8645839" y="2133474"/>
              <a:ext cx="640078" cy="16127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Leaf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node</a:t>
              </a:r>
            </a:p>
          </p:txBody>
        </p:sp>
      </p:grpSp>
      <p:sp>
        <p:nvSpPr>
          <p:cNvPr id="92" name="Left-Right Arrow 91"/>
          <p:cNvSpPr/>
          <p:nvPr/>
        </p:nvSpPr>
        <p:spPr>
          <a:xfrm>
            <a:off x="1611094" y="2624947"/>
            <a:ext cx="757378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4" name="Left-Right Arrow 93"/>
          <p:cNvSpPr/>
          <p:nvPr/>
        </p:nvSpPr>
        <p:spPr>
          <a:xfrm>
            <a:off x="3705037" y="2489771"/>
            <a:ext cx="1908664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6" name="Flowchart: Magnetic Disk 95"/>
          <p:cNvSpPr/>
          <p:nvPr/>
        </p:nvSpPr>
        <p:spPr>
          <a:xfrm>
            <a:off x="2684856" y="3758856"/>
            <a:ext cx="651850" cy="421939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Left-Right Arrow 96"/>
          <p:cNvSpPr/>
          <p:nvPr/>
        </p:nvSpPr>
        <p:spPr>
          <a:xfrm rot="5400000">
            <a:off x="2764764" y="3485151"/>
            <a:ext cx="492035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10F86E-AFA3-46CA-927F-A20B3E3FE7BF}"/>
              </a:ext>
            </a:extLst>
          </p:cNvPr>
          <p:cNvSpPr txBox="1"/>
          <p:nvPr/>
        </p:nvSpPr>
        <p:spPr>
          <a:xfrm>
            <a:off x="4326856" y="4192584"/>
            <a:ext cx="47208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Cache all query-result pairs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Results are always small!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All queries are deterministic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They include the random seed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Random seed gen by client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86D53E-43D1-49D2-A90E-9C9ECA45A010}"/>
              </a:ext>
            </a:extLst>
          </p:cNvPr>
          <p:cNvCxnSpPr>
            <a:cxnSpLocks/>
            <a:stCxn id="30" idx="0"/>
            <a:endCxn id="117" idx="1"/>
          </p:cNvCxnSpPr>
          <p:nvPr/>
        </p:nvCxnSpPr>
        <p:spPr>
          <a:xfrm flipH="1" flipV="1">
            <a:off x="5955640" y="3158487"/>
            <a:ext cx="731638" cy="103409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FDAEE6-6B6C-4AFB-8B65-303325EF5C91}"/>
              </a:ext>
            </a:extLst>
          </p:cNvPr>
          <p:cNvCxnSpPr>
            <a:cxnSpLocks/>
            <a:endCxn id="69" idx="2"/>
          </p:cNvCxnSpPr>
          <p:nvPr/>
        </p:nvCxnSpPr>
        <p:spPr>
          <a:xfrm rot="10800000">
            <a:off x="1028327" y="3355327"/>
            <a:ext cx="3898092" cy="2513846"/>
          </a:xfrm>
          <a:prstGeom prst="bentConnector2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35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54"/>
            <a:ext cx="7886700" cy="941630"/>
          </a:xfrm>
        </p:spPr>
        <p:txBody>
          <a:bodyPr/>
          <a:lstStyle/>
          <a:p>
            <a:r>
              <a:rPr lang="en-US" dirty="0"/>
              <a:t>Memory management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68472" y="1853672"/>
            <a:ext cx="1324613" cy="15875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9045" y="1937345"/>
            <a:ext cx="561737" cy="71724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Web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front-end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63274" y="1935973"/>
            <a:ext cx="561737" cy="718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Root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node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435107" y="3162823"/>
            <a:ext cx="1196564" cy="2129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Redo log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448081" y="2701620"/>
            <a:ext cx="1196564" cy="4117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Remote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tables refs.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0" y="1959770"/>
            <a:ext cx="1165534" cy="1395557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650019" y="1916853"/>
            <a:ext cx="3321965" cy="1363806"/>
            <a:chOff x="8022442" y="2040053"/>
            <a:chExt cx="3468909" cy="1818408"/>
          </a:xfrm>
        </p:grpSpPr>
        <p:grpSp>
          <p:nvGrpSpPr>
            <p:cNvPr id="80" name="Group 79"/>
            <p:cNvGrpSpPr/>
            <p:nvPr/>
          </p:nvGrpSpPr>
          <p:grpSpPr>
            <a:xfrm>
              <a:off x="8022442" y="2040053"/>
              <a:ext cx="3468909" cy="1818408"/>
              <a:chOff x="7114624" y="2236140"/>
              <a:chExt cx="2986247" cy="181840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9374563" y="3293943"/>
                <a:ext cx="726308" cy="73297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Storage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14624" y="2236140"/>
                <a:ext cx="2068444" cy="181840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8243420" y="2329561"/>
                <a:ext cx="809233" cy="74309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In-memory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table</a:t>
                </a:r>
              </a:p>
            </p:txBody>
          </p:sp>
          <p:sp>
            <p:nvSpPr>
              <p:cNvPr id="85" name="Right Arrow 84"/>
              <p:cNvSpPr/>
              <p:nvPr/>
            </p:nvSpPr>
            <p:spPr>
              <a:xfrm rot="10800000">
                <a:off x="9062735" y="3325241"/>
                <a:ext cx="314969" cy="67037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8263946" y="3210565"/>
                <a:ext cx="798789" cy="74309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In-memory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table</a:t>
                </a: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 rot="16200000">
                <a:off x="6603851" y="2919096"/>
                <a:ext cx="1571013" cy="37409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Memoization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cache</a:t>
                </a: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8645839" y="2133474"/>
              <a:ext cx="640078" cy="16127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Leaf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node</a:t>
              </a:r>
            </a:p>
          </p:txBody>
        </p:sp>
      </p:grpSp>
      <p:sp>
        <p:nvSpPr>
          <p:cNvPr id="92" name="Left-Right Arrow 91"/>
          <p:cNvSpPr/>
          <p:nvPr/>
        </p:nvSpPr>
        <p:spPr>
          <a:xfrm>
            <a:off x="1611094" y="2624947"/>
            <a:ext cx="757378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4" name="Left-Right Arrow 93"/>
          <p:cNvSpPr/>
          <p:nvPr/>
        </p:nvSpPr>
        <p:spPr>
          <a:xfrm>
            <a:off x="3705037" y="2489771"/>
            <a:ext cx="1908664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6" name="Flowchart: Magnetic Disk 95"/>
          <p:cNvSpPr/>
          <p:nvPr/>
        </p:nvSpPr>
        <p:spPr>
          <a:xfrm>
            <a:off x="2684856" y="3758856"/>
            <a:ext cx="651850" cy="421939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Left-Right Arrow 96"/>
          <p:cNvSpPr/>
          <p:nvPr/>
        </p:nvSpPr>
        <p:spPr>
          <a:xfrm rot="5400000">
            <a:off x="2764764" y="3485151"/>
            <a:ext cx="492035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5650019" y="4618061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Soft state (cache)</a:t>
            </a:r>
          </a:p>
        </p:txBody>
      </p:sp>
      <p:cxnSp>
        <p:nvCxnSpPr>
          <p:cNvPr id="100" name="Straight Arrow Connector 99"/>
          <p:cNvCxnSpPr>
            <a:stCxn id="98" idx="0"/>
            <a:endCxn id="86" idx="2"/>
          </p:cNvCxnSpPr>
          <p:nvPr/>
        </p:nvCxnSpPr>
        <p:spPr>
          <a:xfrm flipV="1">
            <a:off x="6821173" y="3204993"/>
            <a:ext cx="551670" cy="141306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8" idx="0"/>
            <a:endCxn id="68" idx="3"/>
          </p:cNvCxnSpPr>
          <p:nvPr/>
        </p:nvCxnSpPr>
        <p:spPr>
          <a:xfrm flipH="1" flipV="1">
            <a:off x="3644645" y="2907500"/>
            <a:ext cx="3176528" cy="171056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98" idx="0"/>
            <a:endCxn id="117" idx="1"/>
          </p:cNvCxnSpPr>
          <p:nvPr/>
        </p:nvCxnSpPr>
        <p:spPr>
          <a:xfrm flipH="1" flipV="1">
            <a:off x="5955639" y="3158487"/>
            <a:ext cx="865534" cy="145957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04772" y="4869048"/>
            <a:ext cx="5442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Log = lineage of all datasets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JSON messages received from client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24205" y="3355327"/>
            <a:ext cx="1821485" cy="167021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1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6" y="2869041"/>
            <a:ext cx="1040272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04193176-0738-470C-8845-062E8BEFB300}"/>
              </a:ext>
            </a:extLst>
          </p:cNvPr>
          <p:cNvSpPr txBox="1"/>
          <p:nvPr/>
        </p:nvSpPr>
        <p:spPr>
          <a:xfrm>
            <a:off x="6772865" y="1088986"/>
            <a:ext cx="14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empty object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F33DCBA1-6280-4B9B-87F6-5BE84B7C6A31}"/>
              </a:ext>
            </a:extLst>
          </p:cNvPr>
          <p:cNvCxnSpPr>
            <a:stCxn id="206" idx="2"/>
            <a:endCxn id="147" idx="3"/>
          </p:cNvCxnSpPr>
          <p:nvPr/>
        </p:nvCxnSpPr>
        <p:spPr>
          <a:xfrm>
            <a:off x="7486650" y="1458318"/>
            <a:ext cx="40514" cy="5585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1B3CE20A-CD03-4716-8D82-C463EA917713}"/>
              </a:ext>
            </a:extLst>
          </p:cNvPr>
          <p:cNvSpPr txBox="1"/>
          <p:nvPr/>
        </p:nvSpPr>
        <p:spPr>
          <a:xfrm>
            <a:off x="1739833" y="5068025"/>
            <a:ext cx="58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root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566C94E-F152-41D0-A5F1-C93F13A13B4C}"/>
              </a:ext>
            </a:extLst>
          </p:cNvPr>
          <p:cNvSpPr txBox="1"/>
          <p:nvPr/>
        </p:nvSpPr>
        <p:spPr>
          <a:xfrm>
            <a:off x="6273608" y="6335798"/>
            <a:ext cx="92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workers</a:t>
            </a:r>
          </a:p>
        </p:txBody>
      </p:sp>
    </p:spTree>
    <p:extLst>
      <p:ext uri="{BB962C8B-B14F-4D97-AF65-F5344CB8AC3E}">
        <p14:creationId xmlns:p14="http://schemas.microsoft.com/office/powerpoint/2010/main" val="357089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Loading: map(load)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6EF352-AE91-453E-BFA1-520A2471E6D2}"/>
              </a:ext>
            </a:extLst>
          </p:cNvPr>
          <p:cNvGrpSpPr/>
          <p:nvPr/>
        </p:nvGrpSpPr>
        <p:grpSpPr>
          <a:xfrm rot="16200000">
            <a:off x="6551373" y="4979241"/>
            <a:ext cx="486626" cy="335998"/>
            <a:chOff x="4213698" y="990600"/>
            <a:chExt cx="1044102" cy="457200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10E7A823-D58E-4ACF-8C45-2AD3B46E62C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C6B89D-38FE-4FBD-8CC5-A2E68E828C47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1" name="Rounded Rectangle 154">
            <a:extLst>
              <a:ext uri="{FF2B5EF4-FFF2-40B4-BE49-F238E27FC236}">
                <a16:creationId xmlns:a16="http://schemas.microsoft.com/office/drawing/2014/main" id="{9F9E2EAE-94EA-4BB3-992B-3C30CB832A7D}"/>
              </a:ext>
            </a:extLst>
          </p:cNvPr>
          <p:cNvSpPr/>
          <p:nvPr/>
        </p:nvSpPr>
        <p:spPr>
          <a:xfrm rot="16200000">
            <a:off x="7153794" y="504518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ABBD92-A857-43E2-B184-0F81DA44A644}"/>
              </a:ext>
            </a:extLst>
          </p:cNvPr>
          <p:cNvCxnSpPr>
            <a:cxnSpLocks/>
            <a:stCxn id="31" idx="2"/>
            <a:endCxn id="61" idx="0"/>
          </p:cNvCxnSpPr>
          <p:nvPr/>
        </p:nvCxnSpPr>
        <p:spPr>
          <a:xfrm rot="16200000">
            <a:off x="7096551" y="5008882"/>
            <a:ext cx="4492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0" name="Rounded Rectangle 81">
            <a:extLst>
              <a:ext uri="{FF2B5EF4-FFF2-40B4-BE49-F238E27FC236}">
                <a16:creationId xmlns:a16="http://schemas.microsoft.com/office/drawing/2014/main" id="{B4F3A95E-ACE7-4B32-AE86-624420AF88BA}"/>
              </a:ext>
            </a:extLst>
          </p:cNvPr>
          <p:cNvSpPr/>
          <p:nvPr/>
        </p:nvSpPr>
        <p:spPr>
          <a:xfrm>
            <a:off x="8073201" y="2657548"/>
            <a:ext cx="807961" cy="4358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01" name="Right Arrow 84">
            <a:extLst>
              <a:ext uri="{FF2B5EF4-FFF2-40B4-BE49-F238E27FC236}">
                <a16:creationId xmlns:a16="http://schemas.microsoft.com/office/drawing/2014/main" id="{403178B2-4AE3-41A2-BA1A-D5C92A7AE56B}"/>
              </a:ext>
            </a:extLst>
          </p:cNvPr>
          <p:cNvSpPr/>
          <p:nvPr/>
        </p:nvSpPr>
        <p:spPr>
          <a:xfrm rot="10800000">
            <a:off x="7721049" y="2651337"/>
            <a:ext cx="350378" cy="39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2" name="Rounded Rectangle 81">
            <a:extLst>
              <a:ext uri="{FF2B5EF4-FFF2-40B4-BE49-F238E27FC236}">
                <a16:creationId xmlns:a16="http://schemas.microsoft.com/office/drawing/2014/main" id="{457BAA50-F760-4252-A8B0-6EC7CFB3BDDD}"/>
              </a:ext>
            </a:extLst>
          </p:cNvPr>
          <p:cNvSpPr/>
          <p:nvPr/>
        </p:nvSpPr>
        <p:spPr>
          <a:xfrm>
            <a:off x="8066713" y="4929495"/>
            <a:ext cx="807961" cy="4358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03" name="Right Arrow 84">
            <a:extLst>
              <a:ext uri="{FF2B5EF4-FFF2-40B4-BE49-F238E27FC236}">
                <a16:creationId xmlns:a16="http://schemas.microsoft.com/office/drawing/2014/main" id="{E52440F2-17EF-499A-AFAD-380441610075}"/>
              </a:ext>
            </a:extLst>
          </p:cNvPr>
          <p:cNvSpPr/>
          <p:nvPr/>
        </p:nvSpPr>
        <p:spPr>
          <a:xfrm rot="10800000">
            <a:off x="7716335" y="4965182"/>
            <a:ext cx="350378" cy="39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85">
            <a:extLst>
              <a:ext uri="{FF2B5EF4-FFF2-40B4-BE49-F238E27FC236}">
                <a16:creationId xmlns:a16="http://schemas.microsoft.com/office/drawing/2014/main" id="{D5C2FE25-D9D6-444D-8057-32CEFB2FA95E}"/>
              </a:ext>
            </a:extLst>
          </p:cNvPr>
          <p:cNvCxnSpPr>
            <a:cxnSpLocks/>
            <a:stCxn id="140" idx="0"/>
            <a:endCxn id="34" idx="0"/>
          </p:cNvCxnSpPr>
          <p:nvPr/>
        </p:nvCxnSpPr>
        <p:spPr>
          <a:xfrm rot="10800000" flipH="1" flipV="1">
            <a:off x="6933375" y="2195560"/>
            <a:ext cx="924" cy="661829"/>
          </a:xfrm>
          <a:prstGeom prst="curvedConnector3">
            <a:avLst>
              <a:gd name="adj1" fmla="val -38951732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urved Connector 51">
            <a:extLst>
              <a:ext uri="{FF2B5EF4-FFF2-40B4-BE49-F238E27FC236}">
                <a16:creationId xmlns:a16="http://schemas.microsoft.com/office/drawing/2014/main" id="{4332DEE2-6D51-4739-A4CC-CF59573D1964}"/>
              </a:ext>
            </a:extLst>
          </p:cNvPr>
          <p:cNvCxnSpPr>
            <a:cxnSpLocks/>
            <a:stCxn id="146" idx="2"/>
            <a:endCxn id="61" idx="2"/>
          </p:cNvCxnSpPr>
          <p:nvPr/>
        </p:nvCxnSpPr>
        <p:spPr>
          <a:xfrm>
            <a:off x="7416089" y="4404338"/>
            <a:ext cx="13953" cy="738410"/>
          </a:xfrm>
          <a:prstGeom prst="curvedConnector3">
            <a:avLst>
              <a:gd name="adj1" fmla="val 2319695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urved Connector 51">
            <a:extLst>
              <a:ext uri="{FF2B5EF4-FFF2-40B4-BE49-F238E27FC236}">
                <a16:creationId xmlns:a16="http://schemas.microsoft.com/office/drawing/2014/main" id="{BBC29D50-DCFC-42F5-89C2-DD8E20AA5B28}"/>
              </a:ext>
            </a:extLst>
          </p:cNvPr>
          <p:cNvCxnSpPr>
            <a:cxnSpLocks/>
            <a:stCxn id="147" idx="2"/>
            <a:endCxn id="63" idx="2"/>
          </p:cNvCxnSpPr>
          <p:nvPr/>
        </p:nvCxnSpPr>
        <p:spPr>
          <a:xfrm>
            <a:off x="7624730" y="2195569"/>
            <a:ext cx="924" cy="661829"/>
          </a:xfrm>
          <a:prstGeom prst="curvedConnector3">
            <a:avLst>
              <a:gd name="adj1" fmla="val 33618831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55">
            <a:extLst>
              <a:ext uri="{FF2B5EF4-FFF2-40B4-BE49-F238E27FC236}">
                <a16:creationId xmlns:a16="http://schemas.microsoft.com/office/drawing/2014/main" id="{7DE17F42-627B-4821-B542-8488E182B901}"/>
              </a:ext>
            </a:extLst>
          </p:cNvPr>
          <p:cNvCxnSpPr>
            <a:cxnSpLocks/>
            <a:stCxn id="134" idx="1"/>
            <a:endCxn id="27" idx="3"/>
          </p:cNvCxnSpPr>
          <p:nvPr/>
        </p:nvCxnSpPr>
        <p:spPr>
          <a:xfrm rot="16200000" flipH="1">
            <a:off x="3517173" y="2920351"/>
            <a:ext cx="268843" cy="1395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urved Connector 54">
            <a:extLst>
              <a:ext uri="{FF2B5EF4-FFF2-40B4-BE49-F238E27FC236}">
                <a16:creationId xmlns:a16="http://schemas.microsoft.com/office/drawing/2014/main" id="{E05DB151-BFB9-4FFE-A79B-9C0AA92A22DB}"/>
              </a:ext>
            </a:extLst>
          </p:cNvPr>
          <p:cNvCxnSpPr>
            <a:cxnSpLocks/>
            <a:stCxn id="145" idx="1"/>
            <a:endCxn id="40" idx="3"/>
          </p:cNvCxnSpPr>
          <p:nvPr/>
        </p:nvCxnSpPr>
        <p:spPr>
          <a:xfrm rot="16200000" flipH="1">
            <a:off x="4237082" y="2915855"/>
            <a:ext cx="167541" cy="1395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0785B010-AB72-44EF-80CD-7DCECFB5DA8C}"/>
              </a:ext>
            </a:extLst>
          </p:cNvPr>
          <p:cNvSpPr txBox="1"/>
          <p:nvPr/>
        </p:nvSpPr>
        <p:spPr>
          <a:xfrm rot="16200000">
            <a:off x="7794042" y="4519736"/>
            <a:ext cx="545342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load</a:t>
            </a:r>
          </a:p>
        </p:txBody>
      </p:sp>
      <p:cxnSp>
        <p:nvCxnSpPr>
          <p:cNvPr id="201" name="Curved Connector 185">
            <a:extLst>
              <a:ext uri="{FF2B5EF4-FFF2-40B4-BE49-F238E27FC236}">
                <a16:creationId xmlns:a16="http://schemas.microsoft.com/office/drawing/2014/main" id="{422F6E0F-DD1D-4FB9-95DE-0ECCADE399D0}"/>
              </a:ext>
            </a:extLst>
          </p:cNvPr>
          <p:cNvCxnSpPr>
            <a:cxnSpLocks/>
            <a:stCxn id="137" idx="0"/>
            <a:endCxn id="31" idx="0"/>
          </p:cNvCxnSpPr>
          <p:nvPr/>
        </p:nvCxnSpPr>
        <p:spPr>
          <a:xfrm rot="10800000" flipH="1" flipV="1">
            <a:off x="6724733" y="4408831"/>
            <a:ext cx="13953" cy="738410"/>
          </a:xfrm>
          <a:prstGeom prst="curvedConnector3">
            <a:avLst>
              <a:gd name="adj1" fmla="val -188115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B1869560-A09F-4A4A-8899-419F396E2B7C}"/>
              </a:ext>
            </a:extLst>
          </p:cNvPr>
          <p:cNvSpPr txBox="1"/>
          <p:nvPr/>
        </p:nvSpPr>
        <p:spPr>
          <a:xfrm rot="16200000">
            <a:off x="7814406" y="2237375"/>
            <a:ext cx="545342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load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845024C-5969-47C8-A54A-0FA6BAD2B3C3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</p:spTree>
    <p:extLst>
      <p:ext uri="{BB962C8B-B14F-4D97-AF65-F5344CB8AC3E}">
        <p14:creationId xmlns:p14="http://schemas.microsoft.com/office/powerpoint/2010/main" val="5849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100" grpId="0" animBg="1"/>
      <p:bldP spid="101" grpId="0" animBg="1"/>
      <p:bldP spid="102" grpId="0" animBg="1"/>
      <p:bldP spid="103" grpId="0" animBg="1"/>
      <p:bldP spid="199" grpId="0"/>
      <p:bldP spid="20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Filtering: map(filter)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6EF352-AE91-453E-BFA1-520A2471E6D2}"/>
              </a:ext>
            </a:extLst>
          </p:cNvPr>
          <p:cNvGrpSpPr/>
          <p:nvPr/>
        </p:nvGrpSpPr>
        <p:grpSpPr>
          <a:xfrm rot="16200000">
            <a:off x="6551373" y="4979241"/>
            <a:ext cx="486626" cy="335998"/>
            <a:chOff x="4213698" y="990600"/>
            <a:chExt cx="1044102" cy="457200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10E7A823-D58E-4ACF-8C45-2AD3B46E62C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C6B89D-38FE-4FBD-8CC5-A2E68E828C47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D0B6A-D78B-4B52-9D3D-6DDEF4E67371}"/>
              </a:ext>
            </a:extLst>
          </p:cNvPr>
          <p:cNvGrpSpPr/>
          <p:nvPr/>
        </p:nvGrpSpPr>
        <p:grpSpPr>
          <a:xfrm rot="16200000">
            <a:off x="6551373" y="5798521"/>
            <a:ext cx="486626" cy="335998"/>
            <a:chOff x="4213698" y="990600"/>
            <a:chExt cx="1044102" cy="457200"/>
          </a:xfrm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8DFD9DDE-7611-46D2-9DCA-1BCB629FDCAB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5DB012-86E1-4A5F-8AB1-E2C6D05532F1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stCxn id="56" idx="2"/>
            <a:endCxn id="46" idx="0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cxnSp>
        <p:nvCxnSpPr>
          <p:cNvPr id="57" name="Curved Connector 51">
            <a:extLst>
              <a:ext uri="{FF2B5EF4-FFF2-40B4-BE49-F238E27FC236}">
                <a16:creationId xmlns:a16="http://schemas.microsoft.com/office/drawing/2014/main" id="{D99015E1-DD8B-4454-A0C0-73D7DDD20BD7}"/>
              </a:ext>
            </a:extLst>
          </p:cNvPr>
          <p:cNvCxnSpPr>
            <a:stCxn id="61" idx="2"/>
            <a:endCxn id="65" idx="2"/>
          </p:cNvCxnSpPr>
          <p:nvPr/>
        </p:nvCxnSpPr>
        <p:spPr>
          <a:xfrm>
            <a:off x="7430042" y="5142748"/>
            <a:ext cx="12700" cy="821125"/>
          </a:xfrm>
          <a:prstGeom prst="curvedConnector3">
            <a:avLst>
              <a:gd name="adj1" fmla="val 2438693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3">
            <a:extLst>
              <a:ext uri="{FF2B5EF4-FFF2-40B4-BE49-F238E27FC236}">
                <a16:creationId xmlns:a16="http://schemas.microsoft.com/office/drawing/2014/main" id="{2728EEA8-D3AF-4049-ACA0-4CA4B4A136DB}"/>
              </a:ext>
            </a:extLst>
          </p:cNvPr>
          <p:cNvCxnSpPr>
            <a:stCxn id="34" idx="0"/>
            <a:endCxn id="50" idx="0"/>
          </p:cNvCxnSpPr>
          <p:nvPr/>
        </p:nvCxnSpPr>
        <p:spPr>
          <a:xfrm rot="10800000" flipH="1" flipV="1">
            <a:off x="6934298" y="2857390"/>
            <a:ext cx="975" cy="662250"/>
          </a:xfrm>
          <a:prstGeom prst="curvedConnector3">
            <a:avLst>
              <a:gd name="adj1" fmla="val -36914256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4">
            <a:extLst>
              <a:ext uri="{FF2B5EF4-FFF2-40B4-BE49-F238E27FC236}">
                <a16:creationId xmlns:a16="http://schemas.microsoft.com/office/drawing/2014/main" id="{FF691D85-93B5-4472-99A1-85B17DAFDBDB}"/>
              </a:ext>
            </a:extLst>
          </p:cNvPr>
          <p:cNvCxnSpPr>
            <a:cxnSpLocks/>
            <a:stCxn id="40" idx="1"/>
            <a:endCxn id="56" idx="3"/>
          </p:cNvCxnSpPr>
          <p:nvPr/>
        </p:nvCxnSpPr>
        <p:spPr>
          <a:xfrm rot="5400000">
            <a:off x="4184469" y="3974889"/>
            <a:ext cx="278171" cy="85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54">
            <a:extLst>
              <a:ext uri="{FF2B5EF4-FFF2-40B4-BE49-F238E27FC236}">
                <a16:creationId xmlns:a16="http://schemas.microsoft.com/office/drawing/2014/main" id="{9F9E2EAE-94EA-4BB3-992B-3C30CB832A7D}"/>
              </a:ext>
            </a:extLst>
          </p:cNvPr>
          <p:cNvSpPr/>
          <p:nvPr/>
        </p:nvSpPr>
        <p:spPr>
          <a:xfrm rot="16200000">
            <a:off x="7153794" y="504518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ABBD92-A857-43E2-B184-0F81DA44A644}"/>
              </a:ext>
            </a:extLst>
          </p:cNvPr>
          <p:cNvCxnSpPr>
            <a:stCxn id="31" idx="2"/>
            <a:endCxn id="61" idx="0"/>
          </p:cNvCxnSpPr>
          <p:nvPr/>
        </p:nvCxnSpPr>
        <p:spPr>
          <a:xfrm rot="16200000">
            <a:off x="7096551" y="5008882"/>
            <a:ext cx="4492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162">
            <a:extLst>
              <a:ext uri="{FF2B5EF4-FFF2-40B4-BE49-F238E27FC236}">
                <a16:creationId xmlns:a16="http://schemas.microsoft.com/office/drawing/2014/main" id="{012B19B0-C6EC-4782-82E7-9CD72559DF2A}"/>
              </a:ext>
            </a:extLst>
          </p:cNvPr>
          <p:cNvSpPr/>
          <p:nvPr/>
        </p:nvSpPr>
        <p:spPr>
          <a:xfrm rot="16200000">
            <a:off x="7153794" y="5866306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E466A95-28F2-440E-B86B-452420F789F1}"/>
              </a:ext>
            </a:extLst>
          </p:cNvPr>
          <p:cNvCxnSpPr>
            <a:stCxn id="47" idx="2"/>
            <a:endCxn id="65" idx="0"/>
          </p:cNvCxnSpPr>
          <p:nvPr/>
        </p:nvCxnSpPr>
        <p:spPr>
          <a:xfrm rot="16200000">
            <a:off x="7097473" y="5829084"/>
            <a:ext cx="2647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185">
            <a:extLst>
              <a:ext uri="{FF2B5EF4-FFF2-40B4-BE49-F238E27FC236}">
                <a16:creationId xmlns:a16="http://schemas.microsoft.com/office/drawing/2014/main" id="{3DBD6728-DF87-49D6-8E6E-56C9E7E969B9}"/>
              </a:ext>
            </a:extLst>
          </p:cNvPr>
          <p:cNvCxnSpPr>
            <a:stCxn id="30" idx="2"/>
            <a:endCxn id="46" idx="2"/>
          </p:cNvCxnSpPr>
          <p:nvPr/>
        </p:nvCxnSpPr>
        <p:spPr>
          <a:xfrm>
            <a:off x="6738687" y="5147240"/>
            <a:ext cx="12700" cy="819280"/>
          </a:xfrm>
          <a:prstGeom prst="curvedConnector3">
            <a:avLst>
              <a:gd name="adj1" fmla="val -185952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191">
            <a:extLst>
              <a:ext uri="{FF2B5EF4-FFF2-40B4-BE49-F238E27FC236}">
                <a16:creationId xmlns:a16="http://schemas.microsoft.com/office/drawing/2014/main" id="{852AC1A4-E98D-4F27-A263-A543D59B288F}"/>
              </a:ext>
            </a:extLst>
          </p:cNvPr>
          <p:cNvCxnSpPr>
            <a:stCxn id="63" idx="2"/>
            <a:endCxn id="67" idx="2"/>
          </p:cNvCxnSpPr>
          <p:nvPr/>
        </p:nvCxnSpPr>
        <p:spPr>
          <a:xfrm>
            <a:off x="7625654" y="2857398"/>
            <a:ext cx="975" cy="667342"/>
          </a:xfrm>
          <a:prstGeom prst="curvedConnector3">
            <a:avLst>
              <a:gd name="adj1" fmla="val 3186553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9048C5-953D-49D9-B5AD-FB210D23525C}"/>
              </a:ext>
            </a:extLst>
          </p:cNvPr>
          <p:cNvSpPr txBox="1"/>
          <p:nvPr/>
        </p:nvSpPr>
        <p:spPr>
          <a:xfrm rot="16200000">
            <a:off x="7826978" y="3101444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107" name="Curved Connector 55">
            <a:extLst>
              <a:ext uri="{FF2B5EF4-FFF2-40B4-BE49-F238E27FC236}">
                <a16:creationId xmlns:a16="http://schemas.microsoft.com/office/drawing/2014/main" id="{4D33B954-6147-4075-817D-A4351EED6C72}"/>
              </a:ext>
            </a:extLst>
          </p:cNvPr>
          <p:cNvCxnSpPr>
            <a:cxnSpLocks/>
            <a:stCxn id="27" idx="1"/>
            <a:endCxn id="106" idx="3"/>
          </p:cNvCxnSpPr>
          <p:nvPr/>
        </p:nvCxnSpPr>
        <p:spPr>
          <a:xfrm rot="16200000" flipH="1">
            <a:off x="3470313" y="3982181"/>
            <a:ext cx="378604" cy="208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95CB9D99-BB94-48D1-86D5-1B88EF3C90DD}"/>
              </a:ext>
            </a:extLst>
          </p:cNvPr>
          <p:cNvSpPr txBox="1"/>
          <p:nvPr/>
        </p:nvSpPr>
        <p:spPr>
          <a:xfrm rot="16200000">
            <a:off x="7764967" y="5442969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646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72" grpId="0"/>
      <p:bldP spid="1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Crash + restart worker – or –</a:t>
            </a:r>
            <a:br>
              <a:rPr lang="en-US" dirty="0"/>
            </a:br>
            <a:r>
              <a:rPr lang="en-US" dirty="0"/>
              <a:t>GC on worker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cxnSpLocks/>
            <a:stCxn id="145" idx="2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Multiplication Sign 97">
            <a:extLst>
              <a:ext uri="{FF2B5EF4-FFF2-40B4-BE49-F238E27FC236}">
                <a16:creationId xmlns:a16="http://schemas.microsoft.com/office/drawing/2014/main" id="{25763A08-6340-4A0B-A170-2B21886EF27F}"/>
              </a:ext>
            </a:extLst>
          </p:cNvPr>
          <p:cNvSpPr/>
          <p:nvPr/>
        </p:nvSpPr>
        <p:spPr>
          <a:xfrm>
            <a:off x="6622730" y="4602484"/>
            <a:ext cx="1213649" cy="126693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crash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7079692-06BE-4381-9A8A-50E6678B59E5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01" name="Trapezoid 100">
              <a:extLst>
                <a:ext uri="{FF2B5EF4-FFF2-40B4-BE49-F238E27FC236}">
                  <a16:creationId xmlns:a16="http://schemas.microsoft.com/office/drawing/2014/main" id="{BC59FB1E-2C9F-41EB-9DEA-7AE8ACE2E75F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D7BC9EB-A77B-40A1-B4E1-82AABD7FB5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sp>
        <p:nvSpPr>
          <p:cNvPr id="103" name="Rounded Rectangle 154">
            <a:extLst>
              <a:ext uri="{FF2B5EF4-FFF2-40B4-BE49-F238E27FC236}">
                <a16:creationId xmlns:a16="http://schemas.microsoft.com/office/drawing/2014/main" id="{D1C36A0E-C262-45A7-AFFD-6DE547780CCE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1D0D125-C5F5-4F7E-B874-152D0F70851B}"/>
              </a:ext>
            </a:extLst>
          </p:cNvPr>
          <p:cNvCxnSpPr>
            <a:cxnSpLocks/>
            <a:stCxn id="102" idx="2"/>
            <a:endCxn id="103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cxnSpLocks/>
            <a:stCxn id="145" idx="2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093DF3F4-1B1B-49F6-9684-999DD04415AF}"/>
              </a:ext>
            </a:extLst>
          </p:cNvPr>
          <p:cNvSpPr/>
          <p:nvPr/>
        </p:nvSpPr>
        <p:spPr>
          <a:xfrm>
            <a:off x="3008158" y="4302394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sketch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95CA822A-BA6E-4C73-9EB1-CF62EA205E7D}"/>
              </a:ext>
            </a:extLst>
          </p:cNvPr>
          <p:cNvSpPr/>
          <p:nvPr/>
        </p:nvSpPr>
        <p:spPr>
          <a:xfrm>
            <a:off x="3088512" y="4391907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sketch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A4CEC3D-641F-471F-B9CE-8E6BE0A6C3F4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0" name="Trapezoid 129">
              <a:extLst>
                <a:ext uri="{FF2B5EF4-FFF2-40B4-BE49-F238E27FC236}">
                  <a16:creationId xmlns:a16="http://schemas.microsoft.com/office/drawing/2014/main" id="{06045DE9-BA47-42E4-89E0-4EB7C9FAEA0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BE7ACD1-5D68-43FB-A02C-44D40894FF6D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sp>
        <p:nvSpPr>
          <p:cNvPr id="148" name="Rounded Rectangle 154">
            <a:extLst>
              <a:ext uri="{FF2B5EF4-FFF2-40B4-BE49-F238E27FC236}">
                <a16:creationId xmlns:a16="http://schemas.microsoft.com/office/drawing/2014/main" id="{9B23684F-16DF-492F-B5AF-3EC0A720D30A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D0256A31-639E-4DEC-B2F1-CBBCF645D16A}"/>
              </a:ext>
            </a:extLst>
          </p:cNvPr>
          <p:cNvCxnSpPr>
            <a:cxnSpLocks/>
            <a:stCxn id="131" idx="2"/>
            <a:endCxn id="148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36459 -0.1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8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5781 0.2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69" y="320199"/>
            <a:ext cx="5200761" cy="553151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History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6327"/>
              </p:ext>
            </p:extLst>
          </p:nvPr>
        </p:nvGraphicFramePr>
        <p:xfrm>
          <a:off x="82922" y="1071254"/>
          <a:ext cx="8950545" cy="588797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29108">
                  <a:extLst>
                    <a:ext uri="{9D8B030D-6E8A-4147-A177-3AD203B41FA5}">
                      <a16:colId xmlns:a16="http://schemas.microsoft.com/office/drawing/2014/main" val="227547844"/>
                    </a:ext>
                  </a:extLst>
                </a:gridCol>
                <a:gridCol w="8221437">
                  <a:extLst>
                    <a:ext uri="{9D8B030D-6E8A-4147-A177-3AD203B41FA5}">
                      <a16:colId xmlns:a16="http://schemas.microsoft.com/office/drawing/2014/main" val="3280936789"/>
                    </a:ext>
                  </a:extLst>
                </a:gridCol>
              </a:tblGrid>
              <a:tr h="452921">
                <a:tc>
                  <a:txBody>
                    <a:bodyPr/>
                    <a:lstStyle/>
                    <a:p>
                      <a:r>
                        <a:rPr lang="en-US" sz="1600" dirty="0"/>
                        <a:t>2006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Dryad (</a:t>
                      </a:r>
                      <a:r>
                        <a:rPr lang="en-US" sz="1600" dirty="0" err="1"/>
                        <a:t>Eurosys</a:t>
                      </a:r>
                      <a:r>
                        <a:rPr lang="en-US" sz="1600" baseline="0" dirty="0"/>
                        <a:t> 2007)</a:t>
                      </a:r>
                      <a:r>
                        <a:rPr lang="en-US" sz="1600" dirty="0"/>
                        <a:t> deployed by Microsoft Live</a:t>
                      </a:r>
                      <a:r>
                        <a:rPr lang="en-US" sz="1600" baseline="0" dirty="0"/>
                        <a:t> Search</a:t>
                      </a:r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762744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876845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r>
                        <a:rPr lang="en-US" sz="1600" dirty="0"/>
                        <a:t>2008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DryadLINQ</a:t>
                      </a:r>
                      <a:r>
                        <a:rPr lang="en-US" sz="1600" dirty="0"/>
                        <a:t> (OSDI 2008); Artemis </a:t>
                      </a:r>
                      <a:r>
                        <a:rPr lang="en-US" sz="1600" dirty="0" err="1"/>
                        <a:t>DryadLINQ</a:t>
                      </a:r>
                      <a:r>
                        <a:rPr lang="en-US" sz="1600" dirty="0"/>
                        <a:t> job profiler (WASL 2008)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443429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7360821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092215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r>
                        <a:rPr lang="en-US" sz="1600" dirty="0"/>
                        <a:t>2011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Daphne </a:t>
                      </a:r>
                      <a:r>
                        <a:rPr lang="en-US" sz="1600" baseline="0" dirty="0" err="1"/>
                        <a:t>DryadLINQ</a:t>
                      </a:r>
                      <a:r>
                        <a:rPr lang="en-US" sz="1600" baseline="0" dirty="0"/>
                        <a:t> job debugger (HIPS 2011); </a:t>
                      </a:r>
                      <a:r>
                        <a:rPr lang="en-US" sz="1600" dirty="0"/>
                        <a:t>Fay distributed</a:t>
                      </a:r>
                      <a:r>
                        <a:rPr lang="en-US" sz="1600" baseline="0" dirty="0"/>
                        <a:t> safe tracing</a:t>
                      </a:r>
                      <a:r>
                        <a:rPr lang="en-US" sz="1600" dirty="0"/>
                        <a:t> (SOSP 2011)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203299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367309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816772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r>
                        <a:rPr lang="en-US" sz="1600" dirty="0"/>
                        <a:t>2014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Sketch spreadsheet</a:t>
                      </a:r>
                      <a:r>
                        <a:rPr lang="en-US" sz="1600" baseline="0" dirty="0"/>
                        <a:t> (EGPGV 16)</a:t>
                      </a:r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526285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499480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r>
                        <a:rPr lang="en-US" sz="1600" dirty="0"/>
                        <a:t>2016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                                                 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454572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048937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2019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(VLDB 19)</a:t>
                      </a:r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248807"/>
                  </a:ext>
                </a:extLst>
              </a:tr>
            </a:tbl>
          </a:graphicData>
        </a:graphic>
      </p:graphicFrame>
      <p:pic>
        <p:nvPicPr>
          <p:cNvPr id="15" name="Picture 2" descr="Image:Dryad1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737" y="183937"/>
            <a:ext cx="734344" cy="1734671"/>
          </a:xfrm>
          <a:prstGeom prst="rect">
            <a:avLst/>
          </a:prstGeom>
          <a:noFill/>
        </p:spPr>
      </p:pic>
      <p:grpSp>
        <p:nvGrpSpPr>
          <p:cNvPr id="3" name="Group 106"/>
          <p:cNvGrpSpPr/>
          <p:nvPr/>
        </p:nvGrpSpPr>
        <p:grpSpPr>
          <a:xfrm>
            <a:off x="2917802" y="1305414"/>
            <a:ext cx="2690906" cy="725992"/>
            <a:chOff x="5063995" y="1388611"/>
            <a:chExt cx="2851100" cy="769212"/>
          </a:xfrm>
        </p:grpSpPr>
        <p:pic>
          <p:nvPicPr>
            <p:cNvPr id="17" name="Picture 2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41" y="1637062"/>
              <a:ext cx="225599" cy="332777"/>
            </a:xfrm>
            <a:prstGeom prst="rect">
              <a:avLst/>
            </a:prstGeom>
            <a:noFill/>
          </p:spPr>
        </p:pic>
        <p:pic>
          <p:nvPicPr>
            <p:cNvPr id="18" name="Picture 2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41" y="1388611"/>
              <a:ext cx="225599" cy="332777"/>
            </a:xfrm>
            <a:prstGeom prst="rect">
              <a:avLst/>
            </a:prstGeom>
            <a:noFill/>
          </p:spPr>
        </p:pic>
        <p:sp>
          <p:nvSpPr>
            <p:cNvPr id="19" name="Rounded Rectangle 18"/>
            <p:cNvSpPr/>
            <p:nvPr/>
          </p:nvSpPr>
          <p:spPr>
            <a:xfrm>
              <a:off x="5401596" y="1477432"/>
              <a:ext cx="248451" cy="1739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48189" y="1651348"/>
              <a:ext cx="248451" cy="1739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445091" y="1502277"/>
              <a:ext cx="248451" cy="1739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941993" y="1502277"/>
              <a:ext cx="248451" cy="1739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364360" y="1651348"/>
              <a:ext cx="248451" cy="1739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19" idx="3"/>
              <a:endCxn id="20" idx="1"/>
            </p:cNvCxnSpPr>
            <p:nvPr/>
          </p:nvCxnSpPr>
          <p:spPr>
            <a:xfrm>
              <a:off x="5650048" y="1564390"/>
              <a:ext cx="298141" cy="17391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0" idx="3"/>
              <a:endCxn id="21" idx="1"/>
            </p:cNvCxnSpPr>
            <p:nvPr/>
          </p:nvCxnSpPr>
          <p:spPr>
            <a:xfrm flipV="1">
              <a:off x="6196640" y="1589235"/>
              <a:ext cx="248451" cy="1490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1" idx="3"/>
              <a:endCxn id="33" idx="1"/>
            </p:cNvCxnSpPr>
            <p:nvPr/>
          </p:nvCxnSpPr>
          <p:spPr>
            <a:xfrm>
              <a:off x="6693542" y="1589235"/>
              <a:ext cx="248451" cy="3478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3"/>
              <a:endCxn id="23" idx="1"/>
            </p:cNvCxnSpPr>
            <p:nvPr/>
          </p:nvCxnSpPr>
          <p:spPr>
            <a:xfrm>
              <a:off x="7190445" y="1589235"/>
              <a:ext cx="173916" cy="1490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5401596" y="1750729"/>
              <a:ext cx="248451" cy="1739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411827" y="1960049"/>
              <a:ext cx="248451" cy="1739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948189" y="1874954"/>
              <a:ext cx="248451" cy="1739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091" y="1775574"/>
              <a:ext cx="248451" cy="1739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445091" y="1974335"/>
              <a:ext cx="248451" cy="173916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941993" y="1850109"/>
              <a:ext cx="248451" cy="1739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/>
            <p:cNvCxnSpPr>
              <a:stCxn id="28" idx="3"/>
              <a:endCxn id="30" idx="1"/>
            </p:cNvCxnSpPr>
            <p:nvPr/>
          </p:nvCxnSpPr>
          <p:spPr>
            <a:xfrm>
              <a:off x="5650048" y="1837686"/>
              <a:ext cx="298141" cy="12422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9" idx="3"/>
              <a:endCxn id="30" idx="1"/>
            </p:cNvCxnSpPr>
            <p:nvPr/>
          </p:nvCxnSpPr>
          <p:spPr>
            <a:xfrm flipV="1">
              <a:off x="5660278" y="1961912"/>
              <a:ext cx="287911" cy="8509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0" idx="3"/>
              <a:endCxn id="31" idx="1"/>
            </p:cNvCxnSpPr>
            <p:nvPr/>
          </p:nvCxnSpPr>
          <p:spPr>
            <a:xfrm flipV="1">
              <a:off x="6196640" y="1862532"/>
              <a:ext cx="248451" cy="9938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0" idx="3"/>
              <a:endCxn id="32" idx="1"/>
            </p:cNvCxnSpPr>
            <p:nvPr/>
          </p:nvCxnSpPr>
          <p:spPr>
            <a:xfrm>
              <a:off x="6196640" y="1961912"/>
              <a:ext cx="248451" cy="9938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2" idx="3"/>
              <a:endCxn id="33" idx="1"/>
            </p:cNvCxnSpPr>
            <p:nvPr/>
          </p:nvCxnSpPr>
          <p:spPr>
            <a:xfrm flipV="1">
              <a:off x="6693542" y="1937067"/>
              <a:ext cx="248451" cy="12422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1" idx="3"/>
              <a:endCxn id="33" idx="1"/>
            </p:cNvCxnSpPr>
            <p:nvPr/>
          </p:nvCxnSpPr>
          <p:spPr>
            <a:xfrm>
              <a:off x="6693542" y="1862532"/>
              <a:ext cx="248451" cy="7453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48" idx="3"/>
              <a:endCxn id="19" idx="1"/>
            </p:cNvCxnSpPr>
            <p:nvPr/>
          </p:nvCxnSpPr>
          <p:spPr>
            <a:xfrm>
              <a:off x="5272744" y="1564390"/>
              <a:ext cx="128852" cy="5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49" idx="3"/>
              <a:endCxn id="28" idx="1"/>
            </p:cNvCxnSpPr>
            <p:nvPr/>
          </p:nvCxnSpPr>
          <p:spPr>
            <a:xfrm flipV="1">
              <a:off x="5263975" y="1837686"/>
              <a:ext cx="137621" cy="292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0" idx="3"/>
            </p:cNvCxnSpPr>
            <p:nvPr/>
          </p:nvCxnSpPr>
          <p:spPr>
            <a:xfrm flipV="1">
              <a:off x="5263975" y="2050992"/>
              <a:ext cx="137621" cy="55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1" idx="3"/>
              <a:endCxn id="22" idx="1"/>
            </p:cNvCxnSpPr>
            <p:nvPr/>
          </p:nvCxnSpPr>
          <p:spPr>
            <a:xfrm>
              <a:off x="6693542" y="1589235"/>
              <a:ext cx="248451" cy="5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1" idx="3"/>
              <a:endCxn id="22" idx="1"/>
            </p:cNvCxnSpPr>
            <p:nvPr/>
          </p:nvCxnSpPr>
          <p:spPr>
            <a:xfrm flipV="1">
              <a:off x="6693542" y="1589235"/>
              <a:ext cx="248451" cy="2732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2" idx="3"/>
              <a:endCxn id="22" idx="1"/>
            </p:cNvCxnSpPr>
            <p:nvPr/>
          </p:nvCxnSpPr>
          <p:spPr>
            <a:xfrm flipV="1">
              <a:off x="6693542" y="1589235"/>
              <a:ext cx="248451" cy="47205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3" idx="3"/>
              <a:endCxn id="23" idx="1"/>
            </p:cNvCxnSpPr>
            <p:nvPr/>
          </p:nvCxnSpPr>
          <p:spPr>
            <a:xfrm flipV="1">
              <a:off x="7190445" y="1738306"/>
              <a:ext cx="173916" cy="1987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3" idx="3"/>
              <a:endCxn id="51" idx="1"/>
            </p:cNvCxnSpPr>
            <p:nvPr/>
          </p:nvCxnSpPr>
          <p:spPr>
            <a:xfrm>
              <a:off x="7612811" y="1738306"/>
              <a:ext cx="102304" cy="11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764" y="1463146"/>
              <a:ext cx="199980" cy="202488"/>
            </a:xfrm>
            <a:prstGeom prst="rect">
              <a:avLst/>
            </a:prstGeom>
            <a:noFill/>
          </p:spPr>
        </p:pic>
        <p:pic>
          <p:nvPicPr>
            <p:cNvPr id="49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995" y="1739366"/>
              <a:ext cx="199980" cy="202488"/>
            </a:xfrm>
            <a:prstGeom prst="rect">
              <a:avLst/>
            </a:prstGeom>
            <a:noFill/>
          </p:spPr>
        </p:pic>
        <p:pic>
          <p:nvPicPr>
            <p:cNvPr id="50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995" y="1955335"/>
              <a:ext cx="199980" cy="202488"/>
            </a:xfrm>
            <a:prstGeom prst="rect">
              <a:avLst/>
            </a:prstGeom>
            <a:noFill/>
          </p:spPr>
        </p:pic>
        <p:pic>
          <p:nvPicPr>
            <p:cNvPr id="51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115" y="1638195"/>
              <a:ext cx="199980" cy="202488"/>
            </a:xfrm>
            <a:prstGeom prst="rect">
              <a:avLst/>
            </a:prstGeom>
            <a:noFill/>
          </p:spPr>
        </p:pic>
        <p:pic>
          <p:nvPicPr>
            <p:cNvPr id="52" name="Picture 3" descr="C:\Program Files\Microsoft Resource DVD Artwork\DVD_ART\Artwork_Imagery\Shapes and Graphics\Symbols\Blue Gradient chec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117" y="1751057"/>
              <a:ext cx="156972" cy="152797"/>
            </a:xfrm>
            <a:prstGeom prst="rect">
              <a:avLst/>
            </a:prstGeom>
            <a:noFill/>
          </p:spPr>
        </p:pic>
        <p:pic>
          <p:nvPicPr>
            <p:cNvPr id="53" name="Picture 3" descr="C:\Program Files\Microsoft Resource DVD Artwork\DVD_ART\Artwork_Imagery\Shapes and Graphics\Symbols\Blue Gradient chec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672" y="1487991"/>
              <a:ext cx="156972" cy="152797"/>
            </a:xfrm>
            <a:prstGeom prst="rect">
              <a:avLst/>
            </a:prstGeom>
            <a:noFill/>
          </p:spPr>
        </p:pic>
        <p:pic>
          <p:nvPicPr>
            <p:cNvPr id="54" name="Picture 3" descr="C:\Program Files\Microsoft Resource DVD Artwork\DVD_ART\Artwork_Imagery\Shapes and Graphics\Symbols\Blue Gradient chec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64" y="1661907"/>
              <a:ext cx="156972" cy="152797"/>
            </a:xfrm>
            <a:prstGeom prst="rect">
              <a:avLst/>
            </a:prstGeom>
            <a:noFill/>
          </p:spPr>
        </p:pic>
        <p:pic>
          <p:nvPicPr>
            <p:cNvPr id="55" name="Picture 3" descr="C:\Program Files\Microsoft Resource DVD Artwork\DVD_ART\Artwork_Imagery\Shapes and Graphics\Symbols\Blue Gradient chec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517" y="1984894"/>
              <a:ext cx="156972" cy="152797"/>
            </a:xfrm>
            <a:prstGeom prst="rect">
              <a:avLst/>
            </a:prstGeom>
            <a:noFill/>
          </p:spPr>
        </p:pic>
        <p:pic>
          <p:nvPicPr>
            <p:cNvPr id="56" name="Picture 3" descr="C:\Program Files\Microsoft Resource DVD Artwork\DVD_ART\Artwork_Imagery\Shapes and Graphics\Symbols\Blue Gradient chec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64" y="1885513"/>
              <a:ext cx="156972" cy="152797"/>
            </a:xfrm>
            <a:prstGeom prst="rect">
              <a:avLst/>
            </a:prstGeom>
            <a:noFill/>
          </p:spPr>
        </p:pic>
        <p:pic>
          <p:nvPicPr>
            <p:cNvPr id="57" name="Picture 5" descr="C:\Program Files\Microsoft Resource DVD Artwork\DVD_ART\Artwork_Imagery\HARDWARE_IMAGERY\Illustration - Misc Hardware\Windows Server Icons\Misc\Hourglass waitin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012" y="1984894"/>
              <a:ext cx="91927" cy="159009"/>
            </a:xfrm>
            <a:prstGeom prst="rect">
              <a:avLst/>
            </a:prstGeom>
            <a:noFill/>
          </p:spPr>
        </p:pic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43" y="2376568"/>
            <a:ext cx="1237129" cy="84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81" y="2376567"/>
            <a:ext cx="1302723" cy="84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89" y="2377906"/>
            <a:ext cx="1130805" cy="84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52" y="4003865"/>
            <a:ext cx="108956" cy="413278"/>
          </a:xfrm>
          <a:prstGeom prst="rect">
            <a:avLst/>
          </a:prstGeom>
          <a:noFill/>
        </p:spPr>
      </p:pic>
      <p:pic>
        <p:nvPicPr>
          <p:cNvPr id="6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04" y="3807916"/>
            <a:ext cx="54478" cy="206638"/>
          </a:xfrm>
          <a:prstGeom prst="rect">
            <a:avLst/>
          </a:prstGeom>
          <a:noFill/>
        </p:spPr>
      </p:pic>
      <p:pic>
        <p:nvPicPr>
          <p:cNvPr id="6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15" y="4101874"/>
            <a:ext cx="54478" cy="206638"/>
          </a:xfrm>
          <a:prstGeom prst="rect">
            <a:avLst/>
          </a:prstGeom>
          <a:noFill/>
        </p:spPr>
      </p:pic>
      <p:pic>
        <p:nvPicPr>
          <p:cNvPr id="6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04" y="4429851"/>
            <a:ext cx="54478" cy="206638"/>
          </a:xfrm>
          <a:prstGeom prst="rect">
            <a:avLst/>
          </a:prstGeom>
          <a:noFill/>
        </p:spPr>
      </p:pic>
      <p:sp>
        <p:nvSpPr>
          <p:cNvPr id="66" name="Right Arrow 65"/>
          <p:cNvSpPr/>
          <p:nvPr/>
        </p:nvSpPr>
        <p:spPr>
          <a:xfrm>
            <a:off x="4499914" y="4152368"/>
            <a:ext cx="112868" cy="29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67" name="Right Arrow 66"/>
          <p:cNvSpPr/>
          <p:nvPr/>
        </p:nvSpPr>
        <p:spPr>
          <a:xfrm rot="19132661">
            <a:off x="4761575" y="3955902"/>
            <a:ext cx="146105" cy="38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68" name="Right Arrow 67"/>
          <p:cNvSpPr/>
          <p:nvPr/>
        </p:nvSpPr>
        <p:spPr>
          <a:xfrm flipV="1">
            <a:off x="4822581" y="4169660"/>
            <a:ext cx="106079" cy="35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69" name="Right Arrow 68"/>
          <p:cNvSpPr/>
          <p:nvPr/>
        </p:nvSpPr>
        <p:spPr>
          <a:xfrm rot="2676520">
            <a:off x="4772300" y="4354156"/>
            <a:ext cx="153325" cy="303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70" name="Right Arrow 69"/>
          <p:cNvSpPr/>
          <p:nvPr/>
        </p:nvSpPr>
        <p:spPr>
          <a:xfrm>
            <a:off x="5011159" y="3897825"/>
            <a:ext cx="56434" cy="29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71" name="Right Arrow 70"/>
          <p:cNvSpPr/>
          <p:nvPr/>
        </p:nvSpPr>
        <p:spPr>
          <a:xfrm>
            <a:off x="5012463" y="4192745"/>
            <a:ext cx="56434" cy="29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72" name="Right Arrow 71"/>
          <p:cNvSpPr/>
          <p:nvPr/>
        </p:nvSpPr>
        <p:spPr>
          <a:xfrm>
            <a:off x="5012463" y="4503460"/>
            <a:ext cx="56434" cy="29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pic>
        <p:nvPicPr>
          <p:cNvPr id="73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02" y="3756130"/>
            <a:ext cx="51786" cy="123947"/>
          </a:xfrm>
          <a:prstGeom prst="rect">
            <a:avLst/>
          </a:prstGeom>
          <a:noFill/>
        </p:spPr>
      </p:pic>
      <p:pic>
        <p:nvPicPr>
          <p:cNvPr id="7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02" y="3911487"/>
            <a:ext cx="51786" cy="123947"/>
          </a:xfrm>
          <a:prstGeom prst="rect">
            <a:avLst/>
          </a:prstGeom>
          <a:noFill/>
        </p:spPr>
      </p:pic>
      <p:sp>
        <p:nvSpPr>
          <p:cNvPr id="75" name="Right Arrow 74"/>
          <p:cNvSpPr/>
          <p:nvPr/>
        </p:nvSpPr>
        <p:spPr>
          <a:xfrm rot="1403039">
            <a:off x="5260481" y="3965312"/>
            <a:ext cx="79445" cy="3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76" name="Right Arrow 75"/>
          <p:cNvSpPr/>
          <p:nvPr/>
        </p:nvSpPr>
        <p:spPr>
          <a:xfrm rot="19574046">
            <a:off x="5260428" y="3827005"/>
            <a:ext cx="79445" cy="3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pic>
        <p:nvPicPr>
          <p:cNvPr id="7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3" y="4063731"/>
            <a:ext cx="51786" cy="123947"/>
          </a:xfrm>
          <a:prstGeom prst="rect">
            <a:avLst/>
          </a:prstGeom>
          <a:noFill/>
        </p:spPr>
      </p:pic>
      <p:pic>
        <p:nvPicPr>
          <p:cNvPr id="78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3" y="4219089"/>
            <a:ext cx="51786" cy="123947"/>
          </a:xfrm>
          <a:prstGeom prst="rect">
            <a:avLst/>
          </a:prstGeom>
          <a:noFill/>
        </p:spPr>
      </p:pic>
      <p:sp>
        <p:nvSpPr>
          <p:cNvPr id="79" name="Right Arrow 78"/>
          <p:cNvSpPr/>
          <p:nvPr/>
        </p:nvSpPr>
        <p:spPr>
          <a:xfrm rot="1403039">
            <a:off x="5267090" y="4241503"/>
            <a:ext cx="79445" cy="3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80" name="Right Arrow 79"/>
          <p:cNvSpPr/>
          <p:nvPr/>
        </p:nvSpPr>
        <p:spPr>
          <a:xfrm rot="19574046">
            <a:off x="5257278" y="4133153"/>
            <a:ext cx="79445" cy="3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pic>
        <p:nvPicPr>
          <p:cNvPr id="81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3" y="4374446"/>
            <a:ext cx="51786" cy="123947"/>
          </a:xfrm>
          <a:prstGeom prst="rect">
            <a:avLst/>
          </a:prstGeom>
          <a:noFill/>
        </p:spPr>
      </p:pic>
      <p:pic>
        <p:nvPicPr>
          <p:cNvPr id="82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3" y="4547066"/>
            <a:ext cx="51786" cy="123947"/>
          </a:xfrm>
          <a:prstGeom prst="rect">
            <a:avLst/>
          </a:prstGeom>
          <a:noFill/>
        </p:spPr>
      </p:pic>
      <p:sp>
        <p:nvSpPr>
          <p:cNvPr id="83" name="Right Arrow 82"/>
          <p:cNvSpPr/>
          <p:nvPr/>
        </p:nvSpPr>
        <p:spPr>
          <a:xfrm rot="1403039">
            <a:off x="5260481" y="4552218"/>
            <a:ext cx="79445" cy="3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84" name="Right Arrow 83"/>
          <p:cNvSpPr/>
          <p:nvPr/>
        </p:nvSpPr>
        <p:spPr>
          <a:xfrm rot="19574046">
            <a:off x="5260428" y="4443868"/>
            <a:ext cx="79445" cy="3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86" name="Right Arrow 85"/>
          <p:cNvSpPr/>
          <p:nvPr/>
        </p:nvSpPr>
        <p:spPr>
          <a:xfrm rot="8290565">
            <a:off x="4728966" y="3921929"/>
            <a:ext cx="146105" cy="3807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87" name="Right Arrow 86"/>
          <p:cNvSpPr/>
          <p:nvPr/>
        </p:nvSpPr>
        <p:spPr>
          <a:xfrm rot="10800000" flipV="1">
            <a:off x="4822655" y="4118631"/>
            <a:ext cx="106079" cy="352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88" name="Right Arrow 87"/>
          <p:cNvSpPr/>
          <p:nvPr/>
        </p:nvSpPr>
        <p:spPr>
          <a:xfrm rot="13468526">
            <a:off x="4733925" y="4384116"/>
            <a:ext cx="153325" cy="303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31" y="4076834"/>
            <a:ext cx="327820" cy="23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" name="Right Arrow 89"/>
          <p:cNvSpPr/>
          <p:nvPr/>
        </p:nvSpPr>
        <p:spPr>
          <a:xfrm rot="10800000">
            <a:off x="4274580" y="4173565"/>
            <a:ext cx="76929" cy="50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"/>
          </a:p>
        </p:txBody>
      </p:sp>
      <p:sp>
        <p:nvSpPr>
          <p:cNvPr id="91" name="Snip and Round Single Corner Rectangle 90"/>
          <p:cNvSpPr/>
          <p:nvPr/>
        </p:nvSpPr>
        <p:spPr>
          <a:xfrm>
            <a:off x="4612782" y="4090425"/>
            <a:ext cx="214856" cy="158471"/>
          </a:xfrm>
          <a:prstGeom prst="snipRoundRect">
            <a:avLst>
              <a:gd name="adj1" fmla="val 16667"/>
              <a:gd name="adj2" fmla="val 227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5" dirty="0">
              <a:solidFill>
                <a:schemeClr val="tx1"/>
              </a:solidFill>
            </a:endParaRPr>
          </a:p>
          <a:p>
            <a:endParaRPr lang="en-US" sz="225" dirty="0">
              <a:solidFill>
                <a:schemeClr val="tx1"/>
              </a:solidFill>
            </a:endParaRPr>
          </a:p>
          <a:p>
            <a:endParaRPr lang="en-US" sz="225" dirty="0">
              <a:solidFill>
                <a:schemeClr val="tx1"/>
              </a:solidFill>
            </a:endParaRPr>
          </a:p>
          <a:p>
            <a:endParaRPr lang="en-US" sz="225" dirty="0">
              <a:solidFill>
                <a:schemeClr val="tx1"/>
              </a:solidFill>
            </a:endParaRPr>
          </a:p>
          <a:p>
            <a:endParaRPr lang="en-US" sz="225" b="1" dirty="0">
              <a:solidFill>
                <a:schemeClr val="tx1"/>
              </a:solidFill>
            </a:endParaRPr>
          </a:p>
          <a:p>
            <a:endParaRPr lang="en-US" sz="225" b="1" dirty="0">
              <a:solidFill>
                <a:schemeClr val="tx1"/>
              </a:solidFill>
            </a:endParaRPr>
          </a:p>
          <a:p>
            <a:endParaRPr lang="en-US" sz="225" dirty="0">
              <a:solidFill>
                <a:schemeClr val="tx1"/>
              </a:solidFill>
            </a:endParaRPr>
          </a:p>
          <a:p>
            <a:endParaRPr lang="en-US" sz="225" dirty="0">
              <a:solidFill>
                <a:schemeClr val="tx1"/>
              </a:solidFill>
            </a:endParaRPr>
          </a:p>
          <a:p>
            <a:endParaRPr lang="en-US" sz="225" dirty="0"/>
          </a:p>
          <a:p>
            <a:endParaRPr lang="en-US" sz="225" dirty="0"/>
          </a:p>
          <a:p>
            <a:endParaRPr lang="en-US" sz="225" dirty="0"/>
          </a:p>
          <a:p>
            <a:endParaRPr lang="en-US" sz="225" dirty="0"/>
          </a:p>
          <a:p>
            <a:endParaRPr lang="en-US" sz="225" dirty="0"/>
          </a:p>
        </p:txBody>
      </p:sp>
      <p:sp>
        <p:nvSpPr>
          <p:cNvPr id="92" name="Snip and Round Single Corner Rectangle 91"/>
          <p:cNvSpPr/>
          <p:nvPr/>
        </p:nvSpPr>
        <p:spPr>
          <a:xfrm>
            <a:off x="5066830" y="4135603"/>
            <a:ext cx="190208" cy="143742"/>
          </a:xfrm>
          <a:prstGeom prst="snipRoundRect">
            <a:avLst>
              <a:gd name="adj1" fmla="val 16667"/>
              <a:gd name="adj2" fmla="val 227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" dirty="0"/>
          </a:p>
        </p:txBody>
      </p:sp>
      <p:sp>
        <p:nvSpPr>
          <p:cNvPr id="93" name="Snip and Round Single Corner Rectangle 92"/>
          <p:cNvSpPr/>
          <p:nvPr/>
        </p:nvSpPr>
        <p:spPr>
          <a:xfrm>
            <a:off x="5066830" y="3836793"/>
            <a:ext cx="190208" cy="143742"/>
          </a:xfrm>
          <a:prstGeom prst="snipRoundRect">
            <a:avLst>
              <a:gd name="adj1" fmla="val 16667"/>
              <a:gd name="adj2" fmla="val 227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" dirty="0">
              <a:solidFill>
                <a:schemeClr val="tx1"/>
              </a:solidFill>
            </a:endParaRPr>
          </a:p>
          <a:p>
            <a:endParaRPr lang="en-US" sz="150" dirty="0"/>
          </a:p>
          <a:p>
            <a:endParaRPr lang="en-US" sz="150" dirty="0"/>
          </a:p>
          <a:p>
            <a:endParaRPr lang="en-US" sz="150" dirty="0"/>
          </a:p>
          <a:p>
            <a:endParaRPr lang="en-US" sz="150" dirty="0"/>
          </a:p>
          <a:p>
            <a:endParaRPr lang="en-US" sz="150" dirty="0"/>
          </a:p>
        </p:txBody>
      </p:sp>
      <p:sp>
        <p:nvSpPr>
          <p:cNvPr id="94" name="Snip and Round Single Corner Rectangle 93"/>
          <p:cNvSpPr/>
          <p:nvPr/>
        </p:nvSpPr>
        <p:spPr>
          <a:xfrm>
            <a:off x="5066830" y="4446608"/>
            <a:ext cx="190208" cy="143742"/>
          </a:xfrm>
          <a:prstGeom prst="snipRoundRect">
            <a:avLst>
              <a:gd name="adj1" fmla="val 16667"/>
              <a:gd name="adj2" fmla="val 227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" dirty="0"/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31" y="3801914"/>
            <a:ext cx="1604779" cy="83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57" y="4790589"/>
            <a:ext cx="1109320" cy="74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33" y="4787939"/>
            <a:ext cx="1051740" cy="75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25" y="4787939"/>
            <a:ext cx="988477" cy="751243"/>
          </a:xfrm>
          <a:prstGeom prst="rect">
            <a:avLst/>
          </a:prstGeom>
        </p:spPr>
      </p:pic>
      <p:pic>
        <p:nvPicPr>
          <p:cNvPr id="99" name="Picture 98" descr="image00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6354" y="4787939"/>
            <a:ext cx="1001657" cy="75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4" y="5606388"/>
            <a:ext cx="1435982" cy="4449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56" y="5606388"/>
            <a:ext cx="1013117" cy="1098480"/>
          </a:xfrm>
          <a:prstGeom prst="rect">
            <a:avLst/>
          </a:prstGeom>
        </p:spPr>
      </p:pic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DB5B1129-CC31-4824-9BB1-427E9DDD5003}"/>
              </a:ext>
            </a:extLst>
          </p:cNvPr>
          <p:cNvSpPr/>
          <p:nvPr/>
        </p:nvSpPr>
        <p:spPr>
          <a:xfrm rot="5400000">
            <a:off x="6396767" y="2854026"/>
            <a:ext cx="4250613" cy="630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MSR</a:t>
            </a:r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F1EDE403-9F53-4996-9AB8-D0FD7C831670}"/>
              </a:ext>
            </a:extLst>
          </p:cNvPr>
          <p:cNvSpPr/>
          <p:nvPr/>
        </p:nvSpPr>
        <p:spPr>
          <a:xfrm rot="5400000">
            <a:off x="8032460" y="5922818"/>
            <a:ext cx="979228" cy="63068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VRG</a:t>
            </a:r>
          </a:p>
        </p:txBody>
      </p:sp>
    </p:spTree>
    <p:extLst>
      <p:ext uri="{BB962C8B-B14F-4D97-AF65-F5344CB8AC3E}">
        <p14:creationId xmlns:p14="http://schemas.microsoft.com/office/powerpoint/2010/main" val="412658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missing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cxnSpLocks/>
            <a:stCxn id="145" idx="2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6935C2A-26B1-4323-8A2F-FD19A55DC037}"/>
              </a:ext>
            </a:extLst>
          </p:cNvPr>
          <p:cNvSpPr/>
          <p:nvPr/>
        </p:nvSpPr>
        <p:spPr>
          <a:xfrm>
            <a:off x="6724733" y="3324703"/>
            <a:ext cx="966272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result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(cached)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37BEBB9-6D9A-4A51-85CA-610DFA7E14B7}"/>
              </a:ext>
            </a:extLst>
          </p:cNvPr>
          <p:cNvSpPr/>
          <p:nvPr/>
        </p:nvSpPr>
        <p:spPr>
          <a:xfrm>
            <a:off x="6656563" y="5716022"/>
            <a:ext cx="1034442" cy="4000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exception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A12FD8E-C5EE-4429-B75B-2CA83714A00B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77" name="Trapezoid 76">
              <a:extLst>
                <a:ext uri="{FF2B5EF4-FFF2-40B4-BE49-F238E27FC236}">
                  <a16:creationId xmlns:a16="http://schemas.microsoft.com/office/drawing/2014/main" id="{367FBB00-0BCB-4D4A-B240-9A3D55DBA9D0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4627AA6-0D0D-43DA-85F0-8D1746A30A51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sp>
        <p:nvSpPr>
          <p:cNvPr id="79" name="Rounded Rectangle 154">
            <a:extLst>
              <a:ext uri="{FF2B5EF4-FFF2-40B4-BE49-F238E27FC236}">
                <a16:creationId xmlns:a16="http://schemas.microsoft.com/office/drawing/2014/main" id="{CBBFD7C6-DD79-4AE7-8E19-63EA3790CC83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616455B-4AA3-4F65-A05F-1E931E97D2B1}"/>
              </a:ext>
            </a:extLst>
          </p:cNvPr>
          <p:cNvCxnSpPr>
            <a:cxnSpLocks/>
            <a:stCxn id="78" idx="2"/>
            <a:endCxn id="79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43055 0.1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-0.40017 -0.2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to replay log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cxnSpLocks/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cxnSpLocks/>
            <a:stCxn id="56" idx="2"/>
            <a:endCxn id="46" idx="0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41C1752E-2403-4260-8FC7-90F8897D9211}"/>
              </a:ext>
            </a:extLst>
          </p:cNvPr>
          <p:cNvSpPr/>
          <p:nvPr/>
        </p:nvSpPr>
        <p:spPr>
          <a:xfrm>
            <a:off x="942474" y="3758708"/>
            <a:ext cx="994704" cy="37816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replay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509874BB-190A-4730-A675-9B60C81953D3}"/>
              </a:ext>
            </a:extLst>
          </p:cNvPr>
          <p:cNvSpPr/>
          <p:nvPr/>
        </p:nvSpPr>
        <p:spPr>
          <a:xfrm>
            <a:off x="3390073" y="3314627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map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C0754656-F5FF-4606-9D1E-03121DAB734C}"/>
              </a:ext>
            </a:extLst>
          </p:cNvPr>
          <p:cNvSpPr/>
          <p:nvPr/>
        </p:nvSpPr>
        <p:spPr>
          <a:xfrm>
            <a:off x="3349873" y="3207829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983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022E-16 L 0.35104 -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32725 0.27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Replay: source data is missing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cxnSp>
        <p:nvCxnSpPr>
          <p:cNvPr id="58" name="Curved Connector 53">
            <a:extLst>
              <a:ext uri="{FF2B5EF4-FFF2-40B4-BE49-F238E27FC236}">
                <a16:creationId xmlns:a16="http://schemas.microsoft.com/office/drawing/2014/main" id="{2728EEA8-D3AF-4049-ACA0-4CA4B4A136DB}"/>
              </a:ext>
            </a:extLst>
          </p:cNvPr>
          <p:cNvCxnSpPr>
            <a:cxnSpLocks/>
            <a:stCxn id="34" idx="0"/>
            <a:endCxn id="50" idx="0"/>
          </p:cNvCxnSpPr>
          <p:nvPr/>
        </p:nvCxnSpPr>
        <p:spPr>
          <a:xfrm rot="10800000" flipH="1" flipV="1">
            <a:off x="6934298" y="2857390"/>
            <a:ext cx="975" cy="662250"/>
          </a:xfrm>
          <a:prstGeom prst="curvedConnector3">
            <a:avLst>
              <a:gd name="adj1" fmla="val -36914256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191">
            <a:extLst>
              <a:ext uri="{FF2B5EF4-FFF2-40B4-BE49-F238E27FC236}">
                <a16:creationId xmlns:a16="http://schemas.microsoft.com/office/drawing/2014/main" id="{852AC1A4-E98D-4F27-A263-A543D59B288F}"/>
              </a:ext>
            </a:extLst>
          </p:cNvPr>
          <p:cNvCxnSpPr>
            <a:cxnSpLocks/>
            <a:stCxn id="63" idx="2"/>
            <a:endCxn id="67" idx="2"/>
          </p:cNvCxnSpPr>
          <p:nvPr/>
        </p:nvCxnSpPr>
        <p:spPr>
          <a:xfrm>
            <a:off x="7625654" y="2857398"/>
            <a:ext cx="975" cy="667342"/>
          </a:xfrm>
          <a:prstGeom prst="curvedConnector3">
            <a:avLst>
              <a:gd name="adj1" fmla="val 3186553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9048C5-953D-49D9-B5AD-FB210D23525C}"/>
              </a:ext>
            </a:extLst>
          </p:cNvPr>
          <p:cNvSpPr txBox="1"/>
          <p:nvPr/>
        </p:nvSpPr>
        <p:spPr>
          <a:xfrm rot="16200000">
            <a:off x="7826978" y="3101444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95CB9D99-BB94-48D1-86D5-1B88EF3C90DD}"/>
              </a:ext>
            </a:extLst>
          </p:cNvPr>
          <p:cNvSpPr txBox="1"/>
          <p:nvPr/>
        </p:nvSpPr>
        <p:spPr>
          <a:xfrm rot="16200000">
            <a:off x="7764967" y="5442969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D1D9F7E-44A0-427B-A377-7D903FAE530D}"/>
              </a:ext>
            </a:extLst>
          </p:cNvPr>
          <p:cNvSpPr/>
          <p:nvPr/>
        </p:nvSpPr>
        <p:spPr>
          <a:xfrm>
            <a:off x="6400800" y="2680408"/>
            <a:ext cx="978915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result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(cached)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1B68A291-30E2-4C93-8751-B51F5E4862C2}"/>
              </a:ext>
            </a:extLst>
          </p:cNvPr>
          <p:cNvSpPr/>
          <p:nvPr/>
        </p:nvSpPr>
        <p:spPr>
          <a:xfrm>
            <a:off x="6592831" y="4947204"/>
            <a:ext cx="1034442" cy="4000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exception</a:t>
            </a: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6388C85F-E382-4F0B-B5BE-4A0A8ED8E773}"/>
              </a:ext>
            </a:extLst>
          </p:cNvPr>
          <p:cNvSpPr/>
          <p:nvPr/>
        </p:nvSpPr>
        <p:spPr>
          <a:xfrm>
            <a:off x="942474" y="3758708"/>
            <a:ext cx="994704" cy="37816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replay</a:t>
            </a:r>
          </a:p>
        </p:txBody>
      </p:sp>
    </p:spTree>
    <p:extLst>
      <p:ext uri="{BB962C8B-B14F-4D97-AF65-F5344CB8AC3E}">
        <p14:creationId xmlns:p14="http://schemas.microsoft.com/office/powerpoint/2010/main" val="319323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9201 0.09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41076 -0.2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Replay: backtrack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6EF352-AE91-453E-BFA1-520A2471E6D2}"/>
              </a:ext>
            </a:extLst>
          </p:cNvPr>
          <p:cNvGrpSpPr/>
          <p:nvPr/>
        </p:nvGrpSpPr>
        <p:grpSpPr>
          <a:xfrm rot="16200000">
            <a:off x="6551373" y="4979241"/>
            <a:ext cx="486626" cy="335998"/>
            <a:chOff x="4213698" y="990600"/>
            <a:chExt cx="1044102" cy="457200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10E7A823-D58E-4ACF-8C45-2AD3B46E62C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C6B89D-38FE-4FBD-8CC5-A2E68E828C47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stCxn id="56" idx="2"/>
            <a:endCxn id="46" idx="0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1" name="Rounded Rectangle 154">
            <a:extLst>
              <a:ext uri="{FF2B5EF4-FFF2-40B4-BE49-F238E27FC236}">
                <a16:creationId xmlns:a16="http://schemas.microsoft.com/office/drawing/2014/main" id="{9F9E2EAE-94EA-4BB3-992B-3C30CB832A7D}"/>
              </a:ext>
            </a:extLst>
          </p:cNvPr>
          <p:cNvSpPr/>
          <p:nvPr/>
        </p:nvSpPr>
        <p:spPr>
          <a:xfrm rot="16200000">
            <a:off x="7153794" y="504518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ABBD92-A857-43E2-B184-0F81DA44A644}"/>
              </a:ext>
            </a:extLst>
          </p:cNvPr>
          <p:cNvCxnSpPr>
            <a:stCxn id="31" idx="2"/>
            <a:endCxn id="61" idx="0"/>
          </p:cNvCxnSpPr>
          <p:nvPr/>
        </p:nvCxnSpPr>
        <p:spPr>
          <a:xfrm rot="16200000">
            <a:off x="7096551" y="5008882"/>
            <a:ext cx="4492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85">
            <a:extLst>
              <a:ext uri="{FF2B5EF4-FFF2-40B4-BE49-F238E27FC236}">
                <a16:creationId xmlns:a16="http://schemas.microsoft.com/office/drawing/2014/main" id="{D5C2FE25-D9D6-444D-8057-32CEFB2FA95E}"/>
              </a:ext>
            </a:extLst>
          </p:cNvPr>
          <p:cNvCxnSpPr>
            <a:cxnSpLocks/>
            <a:stCxn id="140" idx="0"/>
            <a:endCxn id="34" idx="0"/>
          </p:cNvCxnSpPr>
          <p:nvPr/>
        </p:nvCxnSpPr>
        <p:spPr>
          <a:xfrm rot="10800000" flipH="1" flipV="1">
            <a:off x="6933375" y="2195560"/>
            <a:ext cx="924" cy="661829"/>
          </a:xfrm>
          <a:prstGeom prst="curvedConnector3">
            <a:avLst>
              <a:gd name="adj1" fmla="val -38951732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urved Connector 51">
            <a:extLst>
              <a:ext uri="{FF2B5EF4-FFF2-40B4-BE49-F238E27FC236}">
                <a16:creationId xmlns:a16="http://schemas.microsoft.com/office/drawing/2014/main" id="{4332DEE2-6D51-4739-A4CC-CF59573D1964}"/>
              </a:ext>
            </a:extLst>
          </p:cNvPr>
          <p:cNvCxnSpPr>
            <a:cxnSpLocks/>
            <a:stCxn id="146" idx="2"/>
            <a:endCxn id="61" idx="2"/>
          </p:cNvCxnSpPr>
          <p:nvPr/>
        </p:nvCxnSpPr>
        <p:spPr>
          <a:xfrm>
            <a:off x="7416089" y="4404338"/>
            <a:ext cx="13953" cy="738410"/>
          </a:xfrm>
          <a:prstGeom prst="curvedConnector3">
            <a:avLst>
              <a:gd name="adj1" fmla="val 2319695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urved Connector 51">
            <a:extLst>
              <a:ext uri="{FF2B5EF4-FFF2-40B4-BE49-F238E27FC236}">
                <a16:creationId xmlns:a16="http://schemas.microsoft.com/office/drawing/2014/main" id="{BBC29D50-DCFC-42F5-89C2-DD8E20AA5B28}"/>
              </a:ext>
            </a:extLst>
          </p:cNvPr>
          <p:cNvCxnSpPr>
            <a:cxnSpLocks/>
            <a:stCxn id="147" idx="2"/>
            <a:endCxn id="63" idx="2"/>
          </p:cNvCxnSpPr>
          <p:nvPr/>
        </p:nvCxnSpPr>
        <p:spPr>
          <a:xfrm>
            <a:off x="7624730" y="2195569"/>
            <a:ext cx="924" cy="661829"/>
          </a:xfrm>
          <a:prstGeom prst="curvedConnector3">
            <a:avLst>
              <a:gd name="adj1" fmla="val 33618831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55">
            <a:extLst>
              <a:ext uri="{FF2B5EF4-FFF2-40B4-BE49-F238E27FC236}">
                <a16:creationId xmlns:a16="http://schemas.microsoft.com/office/drawing/2014/main" id="{7DE17F42-627B-4821-B542-8488E182B901}"/>
              </a:ext>
            </a:extLst>
          </p:cNvPr>
          <p:cNvCxnSpPr>
            <a:cxnSpLocks/>
            <a:stCxn id="134" idx="1"/>
            <a:endCxn id="27" idx="3"/>
          </p:cNvCxnSpPr>
          <p:nvPr/>
        </p:nvCxnSpPr>
        <p:spPr>
          <a:xfrm rot="16200000" flipH="1">
            <a:off x="3517173" y="2920351"/>
            <a:ext cx="268843" cy="1395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urved Connector 54">
            <a:extLst>
              <a:ext uri="{FF2B5EF4-FFF2-40B4-BE49-F238E27FC236}">
                <a16:creationId xmlns:a16="http://schemas.microsoft.com/office/drawing/2014/main" id="{E05DB151-BFB9-4FFE-A79B-9C0AA92A22DB}"/>
              </a:ext>
            </a:extLst>
          </p:cNvPr>
          <p:cNvCxnSpPr>
            <a:cxnSpLocks/>
            <a:stCxn id="145" idx="1"/>
            <a:endCxn id="40" idx="3"/>
          </p:cNvCxnSpPr>
          <p:nvPr/>
        </p:nvCxnSpPr>
        <p:spPr>
          <a:xfrm rot="16200000" flipH="1">
            <a:off x="4237082" y="2915855"/>
            <a:ext cx="167541" cy="1395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urved Connector 185">
            <a:extLst>
              <a:ext uri="{FF2B5EF4-FFF2-40B4-BE49-F238E27FC236}">
                <a16:creationId xmlns:a16="http://schemas.microsoft.com/office/drawing/2014/main" id="{422F6E0F-DD1D-4FB9-95DE-0ECCADE399D0}"/>
              </a:ext>
            </a:extLst>
          </p:cNvPr>
          <p:cNvCxnSpPr>
            <a:cxnSpLocks/>
            <a:stCxn id="137" idx="0"/>
            <a:endCxn id="31" idx="0"/>
          </p:cNvCxnSpPr>
          <p:nvPr/>
        </p:nvCxnSpPr>
        <p:spPr>
          <a:xfrm rot="10800000" flipH="1" flipV="1">
            <a:off x="6724733" y="4408831"/>
            <a:ext cx="13953" cy="738410"/>
          </a:xfrm>
          <a:prstGeom prst="curvedConnector3">
            <a:avLst>
              <a:gd name="adj1" fmla="val -188115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1B7450BD-8925-422D-976C-F9524D162BBA}"/>
              </a:ext>
            </a:extLst>
          </p:cNvPr>
          <p:cNvSpPr/>
          <p:nvPr/>
        </p:nvSpPr>
        <p:spPr>
          <a:xfrm>
            <a:off x="942474" y="3362629"/>
            <a:ext cx="994704" cy="37816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replay</a:t>
            </a:r>
          </a:p>
        </p:txBody>
      </p:sp>
      <p:sp>
        <p:nvSpPr>
          <p:cNvPr id="98" name="Rounded Rectangle 81">
            <a:extLst>
              <a:ext uri="{FF2B5EF4-FFF2-40B4-BE49-F238E27FC236}">
                <a16:creationId xmlns:a16="http://schemas.microsoft.com/office/drawing/2014/main" id="{1C4BC591-507E-49B5-8A1E-7A55F49D9647}"/>
              </a:ext>
            </a:extLst>
          </p:cNvPr>
          <p:cNvSpPr/>
          <p:nvPr/>
        </p:nvSpPr>
        <p:spPr>
          <a:xfrm>
            <a:off x="8066713" y="4929495"/>
            <a:ext cx="807961" cy="4358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00" name="Right Arrow 84">
            <a:extLst>
              <a:ext uri="{FF2B5EF4-FFF2-40B4-BE49-F238E27FC236}">
                <a16:creationId xmlns:a16="http://schemas.microsoft.com/office/drawing/2014/main" id="{7A0A6200-9227-45B4-8D69-6A5918F39A00}"/>
              </a:ext>
            </a:extLst>
          </p:cNvPr>
          <p:cNvSpPr/>
          <p:nvPr/>
        </p:nvSpPr>
        <p:spPr>
          <a:xfrm rot="10800000">
            <a:off x="7716335" y="4965182"/>
            <a:ext cx="350378" cy="39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130F6D1-AA96-4CD8-B380-BCB1BA7CDDBC}"/>
              </a:ext>
            </a:extLst>
          </p:cNvPr>
          <p:cNvSpPr txBox="1"/>
          <p:nvPr/>
        </p:nvSpPr>
        <p:spPr>
          <a:xfrm rot="16200000">
            <a:off x="7794042" y="4519736"/>
            <a:ext cx="545342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load</a:t>
            </a:r>
          </a:p>
        </p:txBody>
      </p:sp>
    </p:spTree>
    <p:extLst>
      <p:ext uri="{BB962C8B-B14F-4D97-AF65-F5344CB8AC3E}">
        <p14:creationId xmlns:p14="http://schemas.microsoft.com/office/powerpoint/2010/main" val="291281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98" grpId="0" animBg="1"/>
      <p:bldP spid="100" grpId="0" animBg="1"/>
      <p:bldP spid="1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Replay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6EF352-AE91-453E-BFA1-520A2471E6D2}"/>
              </a:ext>
            </a:extLst>
          </p:cNvPr>
          <p:cNvGrpSpPr/>
          <p:nvPr/>
        </p:nvGrpSpPr>
        <p:grpSpPr>
          <a:xfrm rot="16200000">
            <a:off x="6551373" y="4979241"/>
            <a:ext cx="486626" cy="335998"/>
            <a:chOff x="4213698" y="990600"/>
            <a:chExt cx="1044102" cy="457200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10E7A823-D58E-4ACF-8C45-2AD3B46E62C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C6B89D-38FE-4FBD-8CC5-A2E68E828C47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D0B6A-D78B-4B52-9D3D-6DDEF4E67371}"/>
              </a:ext>
            </a:extLst>
          </p:cNvPr>
          <p:cNvGrpSpPr/>
          <p:nvPr/>
        </p:nvGrpSpPr>
        <p:grpSpPr>
          <a:xfrm rot="16200000">
            <a:off x="6551373" y="5798521"/>
            <a:ext cx="486626" cy="335998"/>
            <a:chOff x="4213698" y="990600"/>
            <a:chExt cx="1044102" cy="457200"/>
          </a:xfrm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8DFD9DDE-7611-46D2-9DCA-1BCB629FDCAB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5DB012-86E1-4A5F-8AB1-E2C6D05532F1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stCxn id="56" idx="2"/>
            <a:endCxn id="46" idx="0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cxnSp>
        <p:nvCxnSpPr>
          <p:cNvPr id="57" name="Curved Connector 51">
            <a:extLst>
              <a:ext uri="{FF2B5EF4-FFF2-40B4-BE49-F238E27FC236}">
                <a16:creationId xmlns:a16="http://schemas.microsoft.com/office/drawing/2014/main" id="{D99015E1-DD8B-4454-A0C0-73D7DDD20BD7}"/>
              </a:ext>
            </a:extLst>
          </p:cNvPr>
          <p:cNvCxnSpPr>
            <a:stCxn id="61" idx="2"/>
            <a:endCxn id="65" idx="2"/>
          </p:cNvCxnSpPr>
          <p:nvPr/>
        </p:nvCxnSpPr>
        <p:spPr>
          <a:xfrm>
            <a:off x="7430042" y="5142748"/>
            <a:ext cx="12700" cy="821125"/>
          </a:xfrm>
          <a:prstGeom prst="curvedConnector3">
            <a:avLst>
              <a:gd name="adj1" fmla="val 2438693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3">
            <a:extLst>
              <a:ext uri="{FF2B5EF4-FFF2-40B4-BE49-F238E27FC236}">
                <a16:creationId xmlns:a16="http://schemas.microsoft.com/office/drawing/2014/main" id="{2728EEA8-D3AF-4049-ACA0-4CA4B4A136DB}"/>
              </a:ext>
            </a:extLst>
          </p:cNvPr>
          <p:cNvCxnSpPr>
            <a:stCxn id="34" idx="0"/>
            <a:endCxn id="50" idx="0"/>
          </p:cNvCxnSpPr>
          <p:nvPr/>
        </p:nvCxnSpPr>
        <p:spPr>
          <a:xfrm rot="10800000" flipH="1" flipV="1">
            <a:off x="6934298" y="2857390"/>
            <a:ext cx="975" cy="662250"/>
          </a:xfrm>
          <a:prstGeom prst="curvedConnector3">
            <a:avLst>
              <a:gd name="adj1" fmla="val -36914256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4">
            <a:extLst>
              <a:ext uri="{FF2B5EF4-FFF2-40B4-BE49-F238E27FC236}">
                <a16:creationId xmlns:a16="http://schemas.microsoft.com/office/drawing/2014/main" id="{FF691D85-93B5-4472-99A1-85B17DAFDBDB}"/>
              </a:ext>
            </a:extLst>
          </p:cNvPr>
          <p:cNvCxnSpPr>
            <a:cxnSpLocks/>
            <a:stCxn id="40" idx="1"/>
            <a:endCxn id="56" idx="3"/>
          </p:cNvCxnSpPr>
          <p:nvPr/>
        </p:nvCxnSpPr>
        <p:spPr>
          <a:xfrm rot="5400000">
            <a:off x="4184469" y="3974889"/>
            <a:ext cx="278171" cy="85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54">
            <a:extLst>
              <a:ext uri="{FF2B5EF4-FFF2-40B4-BE49-F238E27FC236}">
                <a16:creationId xmlns:a16="http://schemas.microsoft.com/office/drawing/2014/main" id="{9F9E2EAE-94EA-4BB3-992B-3C30CB832A7D}"/>
              </a:ext>
            </a:extLst>
          </p:cNvPr>
          <p:cNvSpPr/>
          <p:nvPr/>
        </p:nvSpPr>
        <p:spPr>
          <a:xfrm rot="16200000">
            <a:off x="7153794" y="504518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ABBD92-A857-43E2-B184-0F81DA44A644}"/>
              </a:ext>
            </a:extLst>
          </p:cNvPr>
          <p:cNvCxnSpPr>
            <a:stCxn id="31" idx="2"/>
            <a:endCxn id="61" idx="0"/>
          </p:cNvCxnSpPr>
          <p:nvPr/>
        </p:nvCxnSpPr>
        <p:spPr>
          <a:xfrm rot="16200000">
            <a:off x="7096551" y="5008882"/>
            <a:ext cx="4492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162">
            <a:extLst>
              <a:ext uri="{FF2B5EF4-FFF2-40B4-BE49-F238E27FC236}">
                <a16:creationId xmlns:a16="http://schemas.microsoft.com/office/drawing/2014/main" id="{012B19B0-C6EC-4782-82E7-9CD72559DF2A}"/>
              </a:ext>
            </a:extLst>
          </p:cNvPr>
          <p:cNvSpPr/>
          <p:nvPr/>
        </p:nvSpPr>
        <p:spPr>
          <a:xfrm rot="16200000">
            <a:off x="7153794" y="5866306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E466A95-28F2-440E-B86B-452420F789F1}"/>
              </a:ext>
            </a:extLst>
          </p:cNvPr>
          <p:cNvCxnSpPr>
            <a:stCxn id="47" idx="2"/>
            <a:endCxn id="65" idx="0"/>
          </p:cNvCxnSpPr>
          <p:nvPr/>
        </p:nvCxnSpPr>
        <p:spPr>
          <a:xfrm rot="16200000">
            <a:off x="7097473" y="5829084"/>
            <a:ext cx="2647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185">
            <a:extLst>
              <a:ext uri="{FF2B5EF4-FFF2-40B4-BE49-F238E27FC236}">
                <a16:creationId xmlns:a16="http://schemas.microsoft.com/office/drawing/2014/main" id="{3DBD6728-DF87-49D6-8E6E-56C9E7E969B9}"/>
              </a:ext>
            </a:extLst>
          </p:cNvPr>
          <p:cNvCxnSpPr>
            <a:stCxn id="30" idx="2"/>
            <a:endCxn id="46" idx="2"/>
          </p:cNvCxnSpPr>
          <p:nvPr/>
        </p:nvCxnSpPr>
        <p:spPr>
          <a:xfrm>
            <a:off x="6738687" y="5147240"/>
            <a:ext cx="12700" cy="819280"/>
          </a:xfrm>
          <a:prstGeom prst="curvedConnector3">
            <a:avLst>
              <a:gd name="adj1" fmla="val -185952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191">
            <a:extLst>
              <a:ext uri="{FF2B5EF4-FFF2-40B4-BE49-F238E27FC236}">
                <a16:creationId xmlns:a16="http://schemas.microsoft.com/office/drawing/2014/main" id="{852AC1A4-E98D-4F27-A263-A543D59B288F}"/>
              </a:ext>
            </a:extLst>
          </p:cNvPr>
          <p:cNvCxnSpPr>
            <a:stCxn id="63" idx="2"/>
            <a:endCxn id="67" idx="2"/>
          </p:cNvCxnSpPr>
          <p:nvPr/>
        </p:nvCxnSpPr>
        <p:spPr>
          <a:xfrm>
            <a:off x="7625654" y="2857398"/>
            <a:ext cx="975" cy="667342"/>
          </a:xfrm>
          <a:prstGeom prst="curvedConnector3">
            <a:avLst>
              <a:gd name="adj1" fmla="val 3186553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9048C5-953D-49D9-B5AD-FB210D23525C}"/>
              </a:ext>
            </a:extLst>
          </p:cNvPr>
          <p:cNvSpPr txBox="1"/>
          <p:nvPr/>
        </p:nvSpPr>
        <p:spPr>
          <a:xfrm rot="16200000">
            <a:off x="7826978" y="3101444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107" name="Curved Connector 55">
            <a:extLst>
              <a:ext uri="{FF2B5EF4-FFF2-40B4-BE49-F238E27FC236}">
                <a16:creationId xmlns:a16="http://schemas.microsoft.com/office/drawing/2014/main" id="{4D33B954-6147-4075-817D-A4351EED6C72}"/>
              </a:ext>
            </a:extLst>
          </p:cNvPr>
          <p:cNvCxnSpPr>
            <a:cxnSpLocks/>
            <a:stCxn id="27" idx="1"/>
            <a:endCxn id="106" idx="3"/>
          </p:cNvCxnSpPr>
          <p:nvPr/>
        </p:nvCxnSpPr>
        <p:spPr>
          <a:xfrm rot="16200000" flipH="1">
            <a:off x="3470313" y="3982181"/>
            <a:ext cx="378604" cy="208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95CB9D99-BB94-48D1-86D5-1B88EF3C90DD}"/>
              </a:ext>
            </a:extLst>
          </p:cNvPr>
          <p:cNvSpPr txBox="1"/>
          <p:nvPr/>
        </p:nvSpPr>
        <p:spPr>
          <a:xfrm rot="16200000">
            <a:off x="7764967" y="5442969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0D4A65C9-0503-4A59-865B-55BC525824F2}"/>
              </a:ext>
            </a:extLst>
          </p:cNvPr>
          <p:cNvSpPr/>
          <p:nvPr/>
        </p:nvSpPr>
        <p:spPr>
          <a:xfrm>
            <a:off x="942474" y="3758708"/>
            <a:ext cx="994704" cy="37816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replay</a:t>
            </a:r>
          </a:p>
        </p:txBody>
      </p:sp>
    </p:spTree>
    <p:extLst>
      <p:ext uri="{BB962C8B-B14F-4D97-AF65-F5344CB8AC3E}">
        <p14:creationId xmlns:p14="http://schemas.microsoft.com/office/powerpoint/2010/main" val="3209907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original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6EF352-AE91-453E-BFA1-520A2471E6D2}"/>
              </a:ext>
            </a:extLst>
          </p:cNvPr>
          <p:cNvGrpSpPr/>
          <p:nvPr/>
        </p:nvGrpSpPr>
        <p:grpSpPr>
          <a:xfrm rot="16200000">
            <a:off x="6551373" y="4979241"/>
            <a:ext cx="486626" cy="335998"/>
            <a:chOff x="4213698" y="990600"/>
            <a:chExt cx="1044102" cy="457200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10E7A823-D58E-4ACF-8C45-2AD3B46E62C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C6B89D-38FE-4FBD-8CC5-A2E68E828C47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D0B6A-D78B-4B52-9D3D-6DDEF4E67371}"/>
              </a:ext>
            </a:extLst>
          </p:cNvPr>
          <p:cNvGrpSpPr/>
          <p:nvPr/>
        </p:nvGrpSpPr>
        <p:grpSpPr>
          <a:xfrm rot="16200000">
            <a:off x="6551373" y="5798521"/>
            <a:ext cx="486626" cy="335998"/>
            <a:chOff x="4213698" y="990600"/>
            <a:chExt cx="1044102" cy="457200"/>
          </a:xfrm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8DFD9DDE-7611-46D2-9DCA-1BCB629FDCAB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5DB012-86E1-4A5F-8AB1-E2C6D05532F1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stCxn id="56" idx="2"/>
            <a:endCxn id="46" idx="0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1" name="Rounded Rectangle 154">
            <a:extLst>
              <a:ext uri="{FF2B5EF4-FFF2-40B4-BE49-F238E27FC236}">
                <a16:creationId xmlns:a16="http://schemas.microsoft.com/office/drawing/2014/main" id="{9F9E2EAE-94EA-4BB3-992B-3C30CB832A7D}"/>
              </a:ext>
            </a:extLst>
          </p:cNvPr>
          <p:cNvSpPr/>
          <p:nvPr/>
        </p:nvSpPr>
        <p:spPr>
          <a:xfrm rot="16200000">
            <a:off x="7153794" y="504518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ABBD92-A857-43E2-B184-0F81DA44A644}"/>
              </a:ext>
            </a:extLst>
          </p:cNvPr>
          <p:cNvCxnSpPr>
            <a:stCxn id="31" idx="2"/>
            <a:endCxn id="61" idx="0"/>
          </p:cNvCxnSpPr>
          <p:nvPr/>
        </p:nvCxnSpPr>
        <p:spPr>
          <a:xfrm rot="16200000">
            <a:off x="7096551" y="5008882"/>
            <a:ext cx="4492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162">
            <a:extLst>
              <a:ext uri="{FF2B5EF4-FFF2-40B4-BE49-F238E27FC236}">
                <a16:creationId xmlns:a16="http://schemas.microsoft.com/office/drawing/2014/main" id="{012B19B0-C6EC-4782-82E7-9CD72559DF2A}"/>
              </a:ext>
            </a:extLst>
          </p:cNvPr>
          <p:cNvSpPr/>
          <p:nvPr/>
        </p:nvSpPr>
        <p:spPr>
          <a:xfrm rot="16200000">
            <a:off x="7153794" y="5866306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E466A95-28F2-440E-B86B-452420F789F1}"/>
              </a:ext>
            </a:extLst>
          </p:cNvPr>
          <p:cNvCxnSpPr>
            <a:stCxn id="47" idx="2"/>
            <a:endCxn id="65" idx="0"/>
          </p:cNvCxnSpPr>
          <p:nvPr/>
        </p:nvCxnSpPr>
        <p:spPr>
          <a:xfrm rot="16200000">
            <a:off x="7097473" y="5829084"/>
            <a:ext cx="2647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79A5C6C2-2AC8-4699-9F22-8BB4C800E58D}"/>
              </a:ext>
            </a:extLst>
          </p:cNvPr>
          <p:cNvSpPr/>
          <p:nvPr/>
        </p:nvSpPr>
        <p:spPr>
          <a:xfrm>
            <a:off x="3008158" y="4302394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sketch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882051-B1D4-4A0B-B912-D2915933D2CC}"/>
              </a:ext>
            </a:extLst>
          </p:cNvPr>
          <p:cNvSpPr/>
          <p:nvPr/>
        </p:nvSpPr>
        <p:spPr>
          <a:xfrm>
            <a:off x="3088512" y="4391907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sketch</a:t>
            </a:r>
          </a:p>
        </p:txBody>
      </p:sp>
    </p:spTree>
    <p:extLst>
      <p:ext uri="{BB962C8B-B14F-4D97-AF65-F5344CB8AC3E}">
        <p14:creationId xmlns:p14="http://schemas.microsoft.com/office/powerpoint/2010/main" val="1351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36459 -0.1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8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5781 0.2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EC0352-0E06-4903-99EF-F08EB7AA2376}"/>
              </a:ext>
            </a:extLst>
          </p:cNvPr>
          <p:cNvGrpSpPr/>
          <p:nvPr/>
        </p:nvGrpSpPr>
        <p:grpSpPr>
          <a:xfrm>
            <a:off x="1866433" y="2869041"/>
            <a:ext cx="1040271" cy="1288660"/>
            <a:chOff x="1866433" y="2869041"/>
            <a:chExt cx="649867" cy="12886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E0750-E601-4A79-985A-EC4FBE5DA368}"/>
                </a:ext>
              </a:extLst>
            </p:cNvPr>
            <p:cNvSpPr/>
            <p:nvPr/>
          </p:nvSpPr>
          <p:spPr>
            <a:xfrm>
              <a:off x="1866433" y="2869041"/>
              <a:ext cx="649867" cy="1288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725265-D9BC-4B19-9C21-D1847B6371F0}"/>
                </a:ext>
              </a:extLst>
            </p:cNvPr>
            <p:cNvSpPr/>
            <p:nvPr/>
          </p:nvSpPr>
          <p:spPr>
            <a:xfrm>
              <a:off x="1905304" y="2931843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---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EB82AC1-BCCF-4C0D-87C9-199A6117D220}"/>
                </a:ext>
              </a:extLst>
            </p:cNvPr>
            <p:cNvSpPr/>
            <p:nvPr/>
          </p:nvSpPr>
          <p:spPr>
            <a:xfrm>
              <a:off x="1905304" y="3364959"/>
              <a:ext cx="570796" cy="299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map(load)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B497A21-7619-4BB1-83D0-C77B177FB81F}"/>
                </a:ext>
              </a:extLst>
            </p:cNvPr>
            <p:cNvSpPr/>
            <p:nvPr/>
          </p:nvSpPr>
          <p:spPr>
            <a:xfrm>
              <a:off x="1905304" y="3795745"/>
              <a:ext cx="570796" cy="31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map(filter)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F15DBB-DE51-432A-BB9E-C02EAA78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original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51359-851F-4F84-B482-3B0AD52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6268114-F52B-4424-B4CD-5549AE393D2F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2CA7D-D1AA-48AB-A36A-022BB3B7626B}"/>
              </a:ext>
            </a:extLst>
          </p:cNvPr>
          <p:cNvGrpSpPr/>
          <p:nvPr/>
        </p:nvGrpSpPr>
        <p:grpSpPr>
          <a:xfrm rot="16200000">
            <a:off x="3230261" y="3241170"/>
            <a:ext cx="732174" cy="373334"/>
            <a:chOff x="4213698" y="990600"/>
            <a:chExt cx="1044102" cy="457200"/>
          </a:xfrm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9DB02D56-B188-4186-AA85-C2433BB9FE1D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6EE87F-B260-4C89-9C35-96F667CAFEB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6EF352-AE91-453E-BFA1-520A2471E6D2}"/>
              </a:ext>
            </a:extLst>
          </p:cNvPr>
          <p:cNvGrpSpPr/>
          <p:nvPr/>
        </p:nvGrpSpPr>
        <p:grpSpPr>
          <a:xfrm rot="16200000">
            <a:off x="6551373" y="4979241"/>
            <a:ext cx="486626" cy="335998"/>
            <a:chOff x="4213698" y="990600"/>
            <a:chExt cx="1044102" cy="457200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10E7A823-D58E-4ACF-8C45-2AD3B46E62C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C6B89D-38FE-4FBD-8CC5-A2E68E828C47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50271-24D8-4F82-AB0E-140B50114F22}"/>
              </a:ext>
            </a:extLst>
          </p:cNvPr>
          <p:cNvGrpSpPr/>
          <p:nvPr/>
        </p:nvGrpSpPr>
        <p:grpSpPr>
          <a:xfrm rot="16200000">
            <a:off x="6746985" y="2689390"/>
            <a:ext cx="486626" cy="335998"/>
            <a:chOff x="4213698" y="990600"/>
            <a:chExt cx="1044102" cy="457200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9E6A8A4-F552-45DE-99D2-56B5FF182326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40E2EF-714E-4407-BD6C-C20DC9D13A2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AA313F-77F6-48F3-8F1F-28F4CE68A262}"/>
              </a:ext>
            </a:extLst>
          </p:cNvPr>
          <p:cNvCxnSpPr>
            <a:stCxn id="40" idx="2"/>
            <a:endCxn id="30" idx="0"/>
          </p:cNvCxnSpPr>
          <p:nvPr/>
        </p:nvCxnSpPr>
        <p:spPr>
          <a:xfrm>
            <a:off x="4439828" y="3423341"/>
            <a:ext cx="2186860" cy="1723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E10EA-9820-4DE1-8BF5-86268EC3363B}"/>
              </a:ext>
            </a:extLst>
          </p:cNvPr>
          <p:cNvCxnSpPr>
            <a:stCxn id="40" idx="2"/>
            <a:endCxn id="33" idx="0"/>
          </p:cNvCxnSpPr>
          <p:nvPr/>
        </p:nvCxnSpPr>
        <p:spPr>
          <a:xfrm flipV="1">
            <a:off x="4439828" y="2857389"/>
            <a:ext cx="2382472" cy="5659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C31672-761C-41D9-B9F2-EA9B69DB43E6}"/>
              </a:ext>
            </a:extLst>
          </p:cNvPr>
          <p:cNvCxnSpPr>
            <a:stCxn id="27" idx="2"/>
            <a:endCxn id="39" idx="0"/>
          </p:cNvCxnSpPr>
          <p:nvPr/>
        </p:nvCxnSpPr>
        <p:spPr>
          <a:xfrm flipV="1">
            <a:off x="3783015" y="3423340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283AB9-6959-48B6-A39A-5049951790F0}"/>
              </a:ext>
            </a:extLst>
          </p:cNvPr>
          <p:cNvGrpSpPr/>
          <p:nvPr/>
        </p:nvGrpSpPr>
        <p:grpSpPr>
          <a:xfrm rot="16200000">
            <a:off x="3855090" y="3255341"/>
            <a:ext cx="833476" cy="335998"/>
            <a:chOff x="4213698" y="990600"/>
            <a:chExt cx="1044102" cy="457200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533F942-626F-48B6-B709-A7EFF787F4F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118184-9293-42A5-BD81-D1DA53F4C76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D0B6A-D78B-4B52-9D3D-6DDEF4E67371}"/>
              </a:ext>
            </a:extLst>
          </p:cNvPr>
          <p:cNvGrpSpPr/>
          <p:nvPr/>
        </p:nvGrpSpPr>
        <p:grpSpPr>
          <a:xfrm rot="16200000">
            <a:off x="6551373" y="5798521"/>
            <a:ext cx="486626" cy="335998"/>
            <a:chOff x="4213698" y="990600"/>
            <a:chExt cx="1044102" cy="457200"/>
          </a:xfrm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8DFD9DDE-7611-46D2-9DCA-1BCB629FDCAB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5DB012-86E1-4A5F-8AB1-E2C6D05532F1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3CC4A-8A96-4EBE-92E2-15B3F634E3BD}"/>
              </a:ext>
            </a:extLst>
          </p:cNvPr>
          <p:cNvGrpSpPr/>
          <p:nvPr/>
        </p:nvGrpSpPr>
        <p:grpSpPr>
          <a:xfrm rot="16200000">
            <a:off x="6747960" y="3351640"/>
            <a:ext cx="486626" cy="335998"/>
            <a:chOff x="4213698" y="990600"/>
            <a:chExt cx="1044102" cy="457200"/>
          </a:xfrm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E3C1CA42-8A42-4D28-9DAE-9F1493B63257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5E31B-C0E5-4BD7-8F0D-58DB0A34B32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02726D-2928-4908-BCE9-C2640A3454EB}"/>
              </a:ext>
            </a:extLst>
          </p:cNvPr>
          <p:cNvCxnSpPr>
            <a:stCxn id="56" idx="2"/>
            <a:endCxn id="46" idx="0"/>
          </p:cNvCxnSpPr>
          <p:nvPr/>
        </p:nvCxnSpPr>
        <p:spPr>
          <a:xfrm>
            <a:off x="4431278" y="4534988"/>
            <a:ext cx="2195410" cy="14315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6B3CEA-4223-4F97-9CC0-1420FDC937A9}"/>
              </a:ext>
            </a:extLst>
          </p:cNvPr>
          <p:cNvCxnSpPr>
            <a:stCxn id="56" idx="2"/>
            <a:endCxn id="49" idx="0"/>
          </p:cNvCxnSpPr>
          <p:nvPr/>
        </p:nvCxnSpPr>
        <p:spPr>
          <a:xfrm flipV="1">
            <a:off x="4431278" y="3519639"/>
            <a:ext cx="2391997" cy="101534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484704-AFDE-414B-B573-F84B2BE8A1BC}"/>
              </a:ext>
            </a:extLst>
          </p:cNvPr>
          <p:cNvCxnSpPr>
            <a:cxnSpLocks/>
            <a:endCxn id="55" idx="0"/>
          </p:cNvCxnSpPr>
          <p:nvPr/>
        </p:nvCxnSpPr>
        <p:spPr>
          <a:xfrm rot="16200000">
            <a:off x="3948582" y="4392788"/>
            <a:ext cx="4498" cy="2888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F4DCC-DDF9-4DF8-A0EC-E47477406E1E}"/>
              </a:ext>
            </a:extLst>
          </p:cNvPr>
          <p:cNvGrpSpPr/>
          <p:nvPr/>
        </p:nvGrpSpPr>
        <p:grpSpPr>
          <a:xfrm rot="16200000">
            <a:off x="3846540" y="4366988"/>
            <a:ext cx="833476" cy="335998"/>
            <a:chOff x="4213698" y="990600"/>
            <a:chExt cx="1044102" cy="4572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31616998-88CD-4036-9FB5-1FB605469D8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F9E9D2-F33A-423B-B860-E52A8B6A376F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1" name="Rounded Rectangle 154">
            <a:extLst>
              <a:ext uri="{FF2B5EF4-FFF2-40B4-BE49-F238E27FC236}">
                <a16:creationId xmlns:a16="http://schemas.microsoft.com/office/drawing/2014/main" id="{9F9E2EAE-94EA-4BB3-992B-3C30CB832A7D}"/>
              </a:ext>
            </a:extLst>
          </p:cNvPr>
          <p:cNvSpPr/>
          <p:nvPr/>
        </p:nvSpPr>
        <p:spPr>
          <a:xfrm rot="16200000">
            <a:off x="7153794" y="504518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ABBD92-A857-43E2-B184-0F81DA44A644}"/>
              </a:ext>
            </a:extLst>
          </p:cNvPr>
          <p:cNvCxnSpPr>
            <a:stCxn id="31" idx="2"/>
            <a:endCxn id="61" idx="0"/>
          </p:cNvCxnSpPr>
          <p:nvPr/>
        </p:nvCxnSpPr>
        <p:spPr>
          <a:xfrm rot="16200000">
            <a:off x="7096551" y="5008882"/>
            <a:ext cx="4492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60">
            <a:extLst>
              <a:ext uri="{FF2B5EF4-FFF2-40B4-BE49-F238E27FC236}">
                <a16:creationId xmlns:a16="http://schemas.microsoft.com/office/drawing/2014/main" id="{7F608C45-B93C-498F-83F7-F9C6D2C2C3B0}"/>
              </a:ext>
            </a:extLst>
          </p:cNvPr>
          <p:cNvSpPr/>
          <p:nvPr/>
        </p:nvSpPr>
        <p:spPr>
          <a:xfrm rot="16200000">
            <a:off x="7349406" y="275983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19D413-55B3-4FE1-A586-C842E1EF2CB6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 rot="16200000" flipH="1">
            <a:off x="7294404" y="2721281"/>
            <a:ext cx="9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162">
            <a:extLst>
              <a:ext uri="{FF2B5EF4-FFF2-40B4-BE49-F238E27FC236}">
                <a16:creationId xmlns:a16="http://schemas.microsoft.com/office/drawing/2014/main" id="{012B19B0-C6EC-4782-82E7-9CD72559DF2A}"/>
              </a:ext>
            </a:extLst>
          </p:cNvPr>
          <p:cNvSpPr/>
          <p:nvPr/>
        </p:nvSpPr>
        <p:spPr>
          <a:xfrm rot="16200000">
            <a:off x="7153794" y="5866306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E466A95-28F2-440E-B86B-452420F789F1}"/>
              </a:ext>
            </a:extLst>
          </p:cNvPr>
          <p:cNvCxnSpPr>
            <a:stCxn id="47" idx="2"/>
            <a:endCxn id="65" idx="0"/>
          </p:cNvCxnSpPr>
          <p:nvPr/>
        </p:nvCxnSpPr>
        <p:spPr>
          <a:xfrm rot="16200000">
            <a:off x="7097473" y="5829084"/>
            <a:ext cx="2647" cy="2722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4">
            <a:extLst>
              <a:ext uri="{FF2B5EF4-FFF2-40B4-BE49-F238E27FC236}">
                <a16:creationId xmlns:a16="http://schemas.microsoft.com/office/drawing/2014/main" id="{2028306C-AF1F-4E2B-A72D-8677020E3F57}"/>
              </a:ext>
            </a:extLst>
          </p:cNvPr>
          <p:cNvSpPr/>
          <p:nvPr/>
        </p:nvSpPr>
        <p:spPr>
          <a:xfrm rot="16200000">
            <a:off x="7350381" y="3427173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48784-3AE1-4A4A-A8BF-EDA40ABB938D}"/>
              </a:ext>
            </a:extLst>
          </p:cNvPr>
          <p:cNvCxnSpPr>
            <a:cxnSpLocks/>
            <a:stCxn id="50" idx="2"/>
            <a:endCxn id="67" idx="0"/>
          </p:cNvCxnSpPr>
          <p:nvPr/>
        </p:nvCxnSpPr>
        <p:spPr>
          <a:xfrm>
            <a:off x="7159273" y="3519640"/>
            <a:ext cx="272223" cy="5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9048C5-953D-49D9-B5AD-FB210D23525C}"/>
              </a:ext>
            </a:extLst>
          </p:cNvPr>
          <p:cNvSpPr txBox="1"/>
          <p:nvPr/>
        </p:nvSpPr>
        <p:spPr>
          <a:xfrm rot="16200000">
            <a:off x="7826978" y="3101444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6923B-90E5-4901-BD09-F59D18FCFF8A}"/>
              </a:ext>
            </a:extLst>
          </p:cNvPr>
          <p:cNvSpPr/>
          <p:nvPr/>
        </p:nvSpPr>
        <p:spPr>
          <a:xfrm>
            <a:off x="1764285" y="1853672"/>
            <a:ext cx="3307759" cy="32492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DD2393-5866-4747-AB32-3E00CC4D2F8D}"/>
              </a:ext>
            </a:extLst>
          </p:cNvPr>
          <p:cNvSpPr/>
          <p:nvPr/>
        </p:nvSpPr>
        <p:spPr>
          <a:xfrm>
            <a:off x="6308966" y="4076673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66DB2D-F3BF-412A-8E86-2F3403442BFE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398A9631-FC55-4DFE-921E-E354A274A8A5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D8C2C50-9C4F-43B3-853B-7B3896B9AEFB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1EEC25-54AC-44B3-BBF6-E5F99FEB0E31}"/>
              </a:ext>
            </a:extLst>
          </p:cNvPr>
          <p:cNvGrpSpPr/>
          <p:nvPr/>
        </p:nvGrpSpPr>
        <p:grpSpPr>
          <a:xfrm rot="16200000">
            <a:off x="3220839" y="4320901"/>
            <a:ext cx="733917" cy="437169"/>
            <a:chOff x="4213698" y="990600"/>
            <a:chExt cx="1044102" cy="457200"/>
          </a:xfrm>
        </p:grpSpPr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646139EF-2205-49D2-8255-2D6513637B1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F0A06E-EC08-4585-A0D0-18414B85B97E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94F389-BE0E-49E1-B79A-B24CB59ECDA7}"/>
              </a:ext>
            </a:extLst>
          </p:cNvPr>
          <p:cNvSpPr/>
          <p:nvPr/>
        </p:nvSpPr>
        <p:spPr>
          <a:xfrm>
            <a:off x="1928012" y="4087867"/>
            <a:ext cx="51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1EC8BDDE-0033-44E4-A8A2-1D8399CD9085}"/>
              </a:ext>
            </a:extLst>
          </p:cNvPr>
          <p:cNvCxnSpPr>
            <a:cxnSpLocks/>
            <a:stCxn id="112" idx="3"/>
            <a:endCxn id="26" idx="0"/>
          </p:cNvCxnSpPr>
          <p:nvPr/>
        </p:nvCxnSpPr>
        <p:spPr>
          <a:xfrm flipV="1">
            <a:off x="2842355" y="3427838"/>
            <a:ext cx="567326" cy="86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A3D16B-691A-48A1-8CD5-95FDD35EC5EB}"/>
              </a:ext>
            </a:extLst>
          </p:cNvPr>
          <p:cNvCxnSpPr>
            <a:cxnSpLocks/>
            <a:stCxn id="110" idx="2"/>
            <a:endCxn id="112" idx="0"/>
          </p:cNvCxnSpPr>
          <p:nvPr/>
        </p:nvCxnSpPr>
        <p:spPr>
          <a:xfrm>
            <a:off x="2385506" y="3231057"/>
            <a:ext cx="0" cy="1339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A08AC1-78B1-4BEE-9854-71668029E2F4}"/>
              </a:ext>
            </a:extLst>
          </p:cNvPr>
          <p:cNvCxnSpPr>
            <a:cxnSpLocks/>
            <a:stCxn id="112" idx="2"/>
            <a:endCxn id="120" idx="0"/>
          </p:cNvCxnSpPr>
          <p:nvPr/>
        </p:nvCxnSpPr>
        <p:spPr>
          <a:xfrm>
            <a:off x="2385506" y="3664173"/>
            <a:ext cx="0" cy="1315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3CD09A8-6417-4132-AA3C-1BB7DF35F9D4}"/>
              </a:ext>
            </a:extLst>
          </p:cNvPr>
          <p:cNvCxnSpPr>
            <a:cxnSpLocks/>
            <a:stCxn id="120" idx="3"/>
            <a:endCxn id="105" idx="0"/>
          </p:cNvCxnSpPr>
          <p:nvPr/>
        </p:nvCxnSpPr>
        <p:spPr>
          <a:xfrm>
            <a:off x="2842355" y="3951148"/>
            <a:ext cx="526858" cy="58833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6CE8A38-CE33-4164-86A8-D86E93D92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" y="1978996"/>
            <a:ext cx="1165534" cy="1395557"/>
          </a:xfrm>
          <a:prstGeom prst="rect">
            <a:avLst/>
          </a:prstGeom>
        </p:spPr>
      </p:pic>
      <p:sp>
        <p:nvSpPr>
          <p:cNvPr id="126" name="Left-Right Arrow 91">
            <a:extLst>
              <a:ext uri="{FF2B5EF4-FFF2-40B4-BE49-F238E27FC236}">
                <a16:creationId xmlns:a16="http://schemas.microsoft.com/office/drawing/2014/main" id="{3AD92769-82B7-4419-B911-C5B4E4C88726}"/>
              </a:ext>
            </a:extLst>
          </p:cNvPr>
          <p:cNvSpPr/>
          <p:nvPr/>
        </p:nvSpPr>
        <p:spPr>
          <a:xfrm>
            <a:off x="1297853" y="2644173"/>
            <a:ext cx="432591" cy="2447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C4557B-3D91-4EFE-8EEB-3DF15FFD69ED}"/>
              </a:ext>
            </a:extLst>
          </p:cNvPr>
          <p:cNvSpPr/>
          <p:nvPr/>
        </p:nvSpPr>
        <p:spPr>
          <a:xfrm>
            <a:off x="6308966" y="1701631"/>
            <a:ext cx="1602173" cy="224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C5DF4A-AE7C-4EC4-A9E1-A75ACBCF3ED1}"/>
              </a:ext>
            </a:extLst>
          </p:cNvPr>
          <p:cNvGrpSpPr/>
          <p:nvPr/>
        </p:nvGrpSpPr>
        <p:grpSpPr>
          <a:xfrm rot="16200000">
            <a:off x="3216308" y="2240153"/>
            <a:ext cx="732174" cy="373334"/>
            <a:chOff x="4213698" y="990600"/>
            <a:chExt cx="1044102" cy="457200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7FFF95E7-6094-4449-B320-3E0B7DD9BA4C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6A30E1-E660-4329-AFEE-0F15F3BE6C78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814CF97-43FF-4D6D-B573-13AE56E81EF3}"/>
              </a:ext>
            </a:extLst>
          </p:cNvPr>
          <p:cNvGrpSpPr/>
          <p:nvPr/>
        </p:nvGrpSpPr>
        <p:grpSpPr>
          <a:xfrm rot="16200000">
            <a:off x="6537420" y="4240831"/>
            <a:ext cx="486626" cy="335998"/>
            <a:chOff x="4213698" y="990600"/>
            <a:chExt cx="1044102" cy="457200"/>
          </a:xfrm>
        </p:grpSpPr>
        <p:sp>
          <p:nvSpPr>
            <p:cNvPr id="136" name="Trapezoid 135">
              <a:extLst>
                <a:ext uri="{FF2B5EF4-FFF2-40B4-BE49-F238E27FC236}">
                  <a16:creationId xmlns:a16="http://schemas.microsoft.com/office/drawing/2014/main" id="{8EA60EA9-38E5-47D7-9A55-A9E76573C9CA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EFBF90-FEAF-4F5F-9BA7-60CF46204545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3BFC6C-FADA-4C9A-B8AA-4823C35B846E}"/>
              </a:ext>
            </a:extLst>
          </p:cNvPr>
          <p:cNvGrpSpPr/>
          <p:nvPr/>
        </p:nvGrpSpPr>
        <p:grpSpPr>
          <a:xfrm rot="16200000">
            <a:off x="6746061" y="2027561"/>
            <a:ext cx="486626" cy="335998"/>
            <a:chOff x="4213698" y="990600"/>
            <a:chExt cx="1044102" cy="457200"/>
          </a:xfrm>
        </p:grpSpPr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52AD1BF5-B186-4D84-96F9-0CB9C24DF553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34A581-BD6F-4A09-BE16-B7A6E13699BA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91B024-D46B-405D-8E82-9FB11B496E8F}"/>
              </a:ext>
            </a:extLst>
          </p:cNvPr>
          <p:cNvCxnSpPr>
            <a:stCxn id="145" idx="2"/>
            <a:endCxn id="136" idx="0"/>
          </p:cNvCxnSpPr>
          <p:nvPr/>
        </p:nvCxnSpPr>
        <p:spPr>
          <a:xfrm>
            <a:off x="4425875" y="2422324"/>
            <a:ext cx="2186860" cy="1986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D50A9D9-C383-4A58-852D-C62C1188BAF8}"/>
              </a:ext>
            </a:extLst>
          </p:cNvPr>
          <p:cNvCxnSpPr>
            <a:stCxn id="134" idx="2"/>
            <a:endCxn id="144" idx="0"/>
          </p:cNvCxnSpPr>
          <p:nvPr/>
        </p:nvCxnSpPr>
        <p:spPr>
          <a:xfrm flipV="1">
            <a:off x="3769062" y="2422323"/>
            <a:ext cx="320815" cy="449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F75A39C-70D2-4B0B-AE27-215E787DC991}"/>
              </a:ext>
            </a:extLst>
          </p:cNvPr>
          <p:cNvGrpSpPr/>
          <p:nvPr/>
        </p:nvGrpSpPr>
        <p:grpSpPr>
          <a:xfrm rot="16200000">
            <a:off x="3841137" y="2254324"/>
            <a:ext cx="833476" cy="335998"/>
            <a:chOff x="4213698" y="990600"/>
            <a:chExt cx="1044102" cy="457200"/>
          </a:xfrm>
        </p:grpSpPr>
        <p:sp>
          <p:nvSpPr>
            <p:cNvPr id="144" name="Trapezoid 143">
              <a:extLst>
                <a:ext uri="{FF2B5EF4-FFF2-40B4-BE49-F238E27FC236}">
                  <a16:creationId xmlns:a16="http://schemas.microsoft.com/office/drawing/2014/main" id="{DF9C50D6-1AED-4EBF-B5E4-BA8A58F791D4}"/>
                </a:ext>
              </a:extLst>
            </p:cNvPr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4F8B1C3-801E-4095-9DD2-C9B2F9AFF6F6}"/>
                </a:ext>
              </a:extLst>
            </p:cNvPr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146" name="Rounded Rectangle 154">
            <a:extLst>
              <a:ext uri="{FF2B5EF4-FFF2-40B4-BE49-F238E27FC236}">
                <a16:creationId xmlns:a16="http://schemas.microsoft.com/office/drawing/2014/main" id="{EBBE2AFB-4D29-4312-99BF-1A42102C24E0}"/>
              </a:ext>
            </a:extLst>
          </p:cNvPr>
          <p:cNvSpPr/>
          <p:nvPr/>
        </p:nvSpPr>
        <p:spPr>
          <a:xfrm rot="16200000">
            <a:off x="7139841" y="4306771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7" name="Rounded Rectangle 160">
            <a:extLst>
              <a:ext uri="{FF2B5EF4-FFF2-40B4-BE49-F238E27FC236}">
                <a16:creationId xmlns:a16="http://schemas.microsoft.com/office/drawing/2014/main" id="{E1AAB631-1315-435B-B0FD-079D4E130A38}"/>
              </a:ext>
            </a:extLst>
          </p:cNvPr>
          <p:cNvSpPr/>
          <p:nvPr/>
        </p:nvSpPr>
        <p:spPr>
          <a:xfrm rot="16200000">
            <a:off x="7348482" y="2098002"/>
            <a:ext cx="357362" cy="1951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8FA5892-8196-4D4E-86BF-710C092B3C2A}"/>
              </a:ext>
            </a:extLst>
          </p:cNvPr>
          <p:cNvCxnSpPr>
            <a:cxnSpLocks/>
            <a:stCxn id="110" idx="3"/>
            <a:endCxn id="133" idx="0"/>
          </p:cNvCxnSpPr>
          <p:nvPr/>
        </p:nvCxnSpPr>
        <p:spPr>
          <a:xfrm flipV="1">
            <a:off x="2842355" y="2426821"/>
            <a:ext cx="553373" cy="65462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45158D2-62CC-4CDF-B157-E02F1B9AD61F}"/>
              </a:ext>
            </a:extLst>
          </p:cNvPr>
          <p:cNvCxnSpPr>
            <a:cxnSpLocks/>
            <a:stCxn id="145" idx="2"/>
            <a:endCxn id="139" idx="0"/>
          </p:cNvCxnSpPr>
          <p:nvPr/>
        </p:nvCxnSpPr>
        <p:spPr>
          <a:xfrm flipV="1">
            <a:off x="4425875" y="2195560"/>
            <a:ext cx="2395501" cy="226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DB08F77-E8CA-44BD-B647-CC6B6FACA21F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V="1">
            <a:off x="6948733" y="4404338"/>
            <a:ext cx="272223" cy="44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C2BF413-7948-4B9B-92B3-3E305008F9FE}"/>
              </a:ext>
            </a:extLst>
          </p:cNvPr>
          <p:cNvCxnSpPr>
            <a:cxnSpLocks/>
            <a:stCxn id="140" idx="2"/>
            <a:endCxn id="147" idx="0"/>
          </p:cNvCxnSpPr>
          <p:nvPr/>
        </p:nvCxnSpPr>
        <p:spPr>
          <a:xfrm>
            <a:off x="7157374" y="2195561"/>
            <a:ext cx="272223" cy="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95CB9D99-BB94-48D1-86D5-1B88EF3C90DD}"/>
              </a:ext>
            </a:extLst>
          </p:cNvPr>
          <p:cNvSpPr txBox="1"/>
          <p:nvPr/>
        </p:nvSpPr>
        <p:spPr>
          <a:xfrm rot="16200000">
            <a:off x="7764967" y="5442969"/>
            <a:ext cx="581634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filter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D15C0F9-8CBA-41F2-923C-DF68EE41005B}"/>
              </a:ext>
            </a:extLst>
          </p:cNvPr>
          <p:cNvSpPr/>
          <p:nvPr/>
        </p:nvSpPr>
        <p:spPr>
          <a:xfrm>
            <a:off x="6892879" y="3324703"/>
            <a:ext cx="798126" cy="400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result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1363156-ABA4-4BE1-85B9-C6B86A02784B}"/>
              </a:ext>
            </a:extLst>
          </p:cNvPr>
          <p:cNvSpPr/>
          <p:nvPr/>
        </p:nvSpPr>
        <p:spPr>
          <a:xfrm>
            <a:off x="6888785" y="5716022"/>
            <a:ext cx="802220" cy="4000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5155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43056 0.1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40017 -0.2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rador - Museo Arte - English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59"/>
            <a:ext cx="9129713" cy="6857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25" y="5486400"/>
            <a:ext cx="8822567" cy="1167618"/>
          </a:xfrm>
        </p:spPr>
        <p:txBody>
          <a:bodyPr/>
          <a:lstStyle/>
          <a:p>
            <a:r>
              <a:rPr lang="en-US" dirty="0"/>
              <a:t>Visualization as sketches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3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2328"/>
            <a:ext cx="7886700" cy="1325563"/>
          </a:xfrm>
        </p:spPr>
        <p:txBody>
          <a:bodyPr/>
          <a:lstStyle/>
          <a:p>
            <a:r>
              <a:rPr lang="en-US" dirty="0"/>
              <a:t>Table views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49" y="4965827"/>
            <a:ext cx="6020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Always sorted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</a:rPr>
              <a:t>NextK</a:t>
            </a:r>
            <a:r>
              <a:rPr lang="en-US" sz="2400" dirty="0">
                <a:latin typeface="Consolas" panose="020B0609020204030204" pitchFamily="49" charset="0"/>
              </a:rPr>
              <a:t>(</a:t>
            </a:r>
            <a:r>
              <a:rPr lang="en-US" sz="2400" dirty="0" err="1">
                <a:latin typeface="Consolas" panose="020B0609020204030204" pitchFamily="49" charset="0"/>
              </a:rPr>
              <a:t>startTuple</a:t>
            </a:r>
            <a:r>
              <a:rPr lang="en-US" sz="2400" dirty="0">
                <a:latin typeface="Consolas" panose="020B0609020204030204" pitchFamily="49" charset="0"/>
              </a:rPr>
              <a:t>, </a:t>
            </a:r>
            <a:r>
              <a:rPr lang="en-US" sz="2400" dirty="0" err="1">
                <a:latin typeface="Consolas" panose="020B0609020204030204" pitchFamily="49" charset="0"/>
              </a:rPr>
              <a:t>sortOrder</a:t>
            </a:r>
            <a:r>
              <a:rPr lang="en-US" sz="2400" dirty="0">
                <a:latin typeface="Consolas" panose="020B0609020204030204" pitchFamily="49" charset="0"/>
              </a:rPr>
              <a:t>, 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Monoid operation is “merge sort”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5161D-6BD6-44D8-9690-E9C88B8D4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657"/>
            <a:ext cx="9144000" cy="37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34" y="255692"/>
            <a:ext cx="5915025" cy="692510"/>
          </a:xfrm>
        </p:spPr>
        <p:txBody>
          <a:bodyPr>
            <a:normAutofit fontScale="90000"/>
          </a:bodyPr>
          <a:lstStyle/>
          <a:p>
            <a:r>
              <a:rPr lang="en-US" dirty="0"/>
              <a:t>Scrolling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110" y="2419643"/>
            <a:ext cx="5020392" cy="4032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Compute </a:t>
            </a:r>
            <a:r>
              <a:rPr lang="en-US" dirty="0" err="1"/>
              <a:t>startTuple</a:t>
            </a:r>
            <a:r>
              <a:rPr lang="en-US" dirty="0"/>
              <a:t> based on </a:t>
            </a:r>
            <a:br>
              <a:rPr lang="en-US" dirty="0"/>
            </a:br>
            <a:r>
              <a:rPr lang="en-US" dirty="0"/>
              <a:t>scroll-bar position</a:t>
            </a:r>
          </a:p>
          <a:p>
            <a:pPr lvl="1"/>
            <a:r>
              <a:rPr lang="en-US" dirty="0"/>
              <a:t>Approximate quantile </a:t>
            </a:r>
          </a:p>
          <a:p>
            <a:pPr lvl="1"/>
            <a:r>
              <a:rPr lang="en-US" dirty="0"/>
              <a:t>Samples O(H</a:t>
            </a:r>
            <a:r>
              <a:rPr lang="en-US" baseline="30000" dirty="0"/>
              <a:t>2</a:t>
            </a:r>
            <a:r>
              <a:rPr lang="en-US" dirty="0"/>
              <a:t>) rows; </a:t>
            </a:r>
            <a:br>
              <a:rPr lang="en-US" dirty="0"/>
            </a:br>
            <a:r>
              <a:rPr lang="en-US" dirty="0"/>
              <a:t>H =  screen height in pixels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27" y="1046676"/>
            <a:ext cx="1419225" cy="48101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6675"/>
          </a:xfrm>
        </p:spPr>
        <p:txBody>
          <a:bodyPr/>
          <a:lstStyle/>
          <a:p>
            <a:r>
              <a:rPr lang="en-US" dirty="0"/>
              <a:t>Bandwidth hierarchy</a:t>
            </a:r>
          </a:p>
        </p:txBody>
      </p:sp>
      <p:cxnSp>
        <p:nvCxnSpPr>
          <p:cNvPr id="91" name="Straight Connector 90"/>
          <p:cNvCxnSpPr>
            <a:stCxn id="41" idx="3"/>
          </p:cNvCxnSpPr>
          <p:nvPr/>
        </p:nvCxnSpPr>
        <p:spPr>
          <a:xfrm>
            <a:off x="2999397" y="2908245"/>
            <a:ext cx="3193408" cy="4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979715" y="2703037"/>
            <a:ext cx="4478854" cy="3287832"/>
            <a:chOff x="724357" y="2127766"/>
            <a:chExt cx="5828843" cy="4273035"/>
          </a:xfrm>
        </p:grpSpPr>
        <p:pic>
          <p:nvPicPr>
            <p:cNvPr id="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57" y="3886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7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1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557" y="3886200"/>
              <a:ext cx="799643" cy="2514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243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007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71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35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" name="Straight Connector 12"/>
            <p:cNvCxnSpPr>
              <a:stCxn id="12" idx="2"/>
              <a:endCxn id="8" idx="0"/>
            </p:cNvCxnSpPr>
            <p:nvPr/>
          </p:nvCxnSpPr>
          <p:spPr>
            <a:xfrm flipH="1">
              <a:off x="1105357" y="2667000"/>
              <a:ext cx="30872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627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7246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484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103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41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579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391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4010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3248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2867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2105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1343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155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774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0012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9631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8869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107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919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7538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6776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395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633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4871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2"/>
              <a:endCxn id="9" idx="0"/>
            </p:cNvCxnSpPr>
            <p:nvPr/>
          </p:nvCxnSpPr>
          <p:spPr>
            <a:xfrm flipH="1">
              <a:off x="2781757" y="2667000"/>
              <a:ext cx="14108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2" idx="2"/>
              <a:endCxn id="10" idx="0"/>
            </p:cNvCxnSpPr>
            <p:nvPr/>
          </p:nvCxnSpPr>
          <p:spPr>
            <a:xfrm>
              <a:off x="4192588" y="2667000"/>
              <a:ext cx="2655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2"/>
              <a:endCxn id="11" idx="0"/>
            </p:cNvCxnSpPr>
            <p:nvPr/>
          </p:nvCxnSpPr>
          <p:spPr>
            <a:xfrm>
              <a:off x="4192588" y="2667000"/>
              <a:ext cx="19419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90800" y="2127766"/>
              <a:ext cx="762000" cy="53340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" name="Straight Connector 41"/>
            <p:cNvCxnSpPr>
              <a:stCxn id="41" idx="2"/>
              <a:endCxn id="8" idx="0"/>
            </p:cNvCxnSpPr>
            <p:nvPr/>
          </p:nvCxnSpPr>
          <p:spPr>
            <a:xfrm flipH="1">
              <a:off x="1105357" y="2661166"/>
              <a:ext cx="18664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1" idx="2"/>
              <a:endCxn id="9" idx="0"/>
            </p:cNvCxnSpPr>
            <p:nvPr/>
          </p:nvCxnSpPr>
          <p:spPr>
            <a:xfrm flipH="1">
              <a:off x="2781757" y="2661166"/>
              <a:ext cx="1900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2"/>
              <a:endCxn id="10" idx="0"/>
            </p:cNvCxnSpPr>
            <p:nvPr/>
          </p:nvCxnSpPr>
          <p:spPr>
            <a:xfrm>
              <a:off x="2971800" y="2661166"/>
              <a:ext cx="14863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1" idx="2"/>
              <a:endCxn id="11" idx="0"/>
            </p:cNvCxnSpPr>
            <p:nvPr/>
          </p:nvCxnSpPr>
          <p:spPr>
            <a:xfrm>
              <a:off x="2971800" y="2661166"/>
              <a:ext cx="31627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11588" y="2133600"/>
              <a:ext cx="762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026" name="Picture 2" descr="C:\Users\mbudiu\AppData\Local\Microsoft\Windows\Temporary Internet Files\Content.IE5\X5IFRAUI\MP90044862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16" y="2505441"/>
            <a:ext cx="1017711" cy="8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/>
          <p:cNvCxnSpPr>
            <a:endCxn id="1026" idx="1"/>
          </p:cNvCxnSpPr>
          <p:nvPr/>
        </p:nvCxnSpPr>
        <p:spPr>
          <a:xfrm flipV="1">
            <a:off x="6633348" y="2912332"/>
            <a:ext cx="513967" cy="4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6" idx="0"/>
          </p:cNvCxnSpPr>
          <p:nvPr/>
        </p:nvCxnSpPr>
        <p:spPr>
          <a:xfrm flipH="1" flipV="1">
            <a:off x="7656171" y="1763655"/>
            <a:ext cx="1" cy="7417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budiu\AppData\Local\Microsoft\Windows\Temporary Internet Files\Content.IE5\N94RV80I\MC90005518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29" y="980837"/>
            <a:ext cx="1133399" cy="10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qil\AppData\Local\Microsoft\Windows\Temporary Internet Files\Content.IE5\XBK56KTO\MP90043317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3180" y="2505440"/>
            <a:ext cx="879793" cy="9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5928202" y="518975"/>
            <a:ext cx="2713287" cy="3758358"/>
            <a:chOff x="7573992" y="845820"/>
            <a:chExt cx="2815877" cy="3658411"/>
          </a:xfrm>
        </p:grpSpPr>
        <p:sp>
          <p:nvSpPr>
            <p:cNvPr id="3" name="Rounded Rectangle 2"/>
            <p:cNvSpPr/>
            <p:nvPr/>
          </p:nvSpPr>
          <p:spPr>
            <a:xfrm>
              <a:off x="7573992" y="845820"/>
              <a:ext cx="2815877" cy="332886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79945" y="4174680"/>
              <a:ext cx="2380963" cy="32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These channels are lossy!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63272" y="6023590"/>
            <a:ext cx="8017458" cy="46166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Compute approximate data views with an error &lt; channel error.</a:t>
            </a:r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" y="2124075"/>
            <a:ext cx="8706866" cy="2950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00" y="271907"/>
            <a:ext cx="5915025" cy="794271"/>
          </a:xfrm>
        </p:spPr>
        <p:txBody>
          <a:bodyPr/>
          <a:lstStyle/>
          <a:p>
            <a:r>
              <a:rPr lang="en-US" dirty="0"/>
              <a:t>1D Histograms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3554" y="195095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CDF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38379" y="2297199"/>
            <a:ext cx="19571" cy="4817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3033" y="5435577"/>
            <a:ext cx="6520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Histograms are monoids (vector addition)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CDFs are histograms (at the pixel level)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156"/>
            <a:ext cx="7886700" cy="745994"/>
          </a:xfrm>
        </p:spPr>
        <p:txBody>
          <a:bodyPr>
            <a:normAutofit/>
          </a:bodyPr>
          <a:lstStyle/>
          <a:p>
            <a:r>
              <a:rPr lang="en-US" dirty="0"/>
              <a:t>Histograms based on sampling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749" y="1998627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749" y="2759202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7749" y="3519777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7749" y="4280352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91501" y="3747097"/>
            <a:ext cx="103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row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0013" y="880419"/>
            <a:ext cx="166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Exact histogram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8266" y="883595"/>
            <a:ext cx="238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Approximate histogram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34088" y="2758986"/>
            <a:ext cx="846034" cy="2281939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7749" y="1237837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84581" y="2493942"/>
            <a:ext cx="836701" cy="25469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19025" y="2758985"/>
            <a:ext cx="868784" cy="228194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62801" y="1998412"/>
            <a:ext cx="846034" cy="3042514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109378" y="351451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1913415" y="3514517"/>
            <a:ext cx="16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Legal rendering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15706" y="3514517"/>
            <a:ext cx="16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Legal rendering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768577" y="3514517"/>
            <a:ext cx="163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Legal rendering</a:t>
            </a:r>
          </a:p>
        </p:txBody>
      </p:sp>
      <p:sp>
        <p:nvSpPr>
          <p:cNvPr id="28" name="Right Arrow 27"/>
          <p:cNvSpPr/>
          <p:nvPr/>
        </p:nvSpPr>
        <p:spPr>
          <a:xfrm rot="1871989">
            <a:off x="4886675" y="2490637"/>
            <a:ext cx="418743" cy="27346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20546271">
            <a:off x="4934506" y="2052331"/>
            <a:ext cx="1156748" cy="27346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439759" y="2220599"/>
            <a:ext cx="3708874" cy="191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451974" y="2530604"/>
            <a:ext cx="3708874" cy="191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9763" y="5039784"/>
            <a:ext cx="81063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Theorem</a:t>
            </a:r>
            <a:r>
              <a:rPr lang="en-US" sz="2400" dirty="0"/>
              <a:t>: O((HB /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log(1/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r>
              <a:rPr lang="en-US" sz="2400" dirty="0"/>
              <a:t> samples are needed to compute</a:t>
            </a:r>
            <a:br>
              <a:rPr lang="en-US" sz="2400" dirty="0"/>
            </a:br>
            <a:r>
              <a:rPr lang="en-US" sz="2400" dirty="0"/>
              <a:t>an approximate histogram with probability 1 –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/>
              <a:t>  </a:t>
            </a:r>
          </a:p>
          <a:p>
            <a:r>
              <a:rPr lang="en-US" sz="2000" dirty="0"/>
              <a:t>	H = screen size in pixels</a:t>
            </a:r>
          </a:p>
          <a:p>
            <a:r>
              <a:rPr lang="en-US" sz="2000" dirty="0"/>
              <a:t>	B = number of buckets (&lt; screen width in pixels)</a:t>
            </a:r>
          </a:p>
          <a:p>
            <a:r>
              <a:rPr lang="en-US" sz="2000" dirty="0"/>
              <a:t>No N in this formula!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5536" y="2493942"/>
            <a:ext cx="877175" cy="25469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1239150" y="351451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</a:t>
            </a:r>
          </a:p>
        </p:txBody>
      </p:sp>
      <p:sp>
        <p:nvSpPr>
          <p:cNvPr id="30" name="Right Arrow 29"/>
          <p:cNvSpPr/>
          <p:nvPr/>
        </p:nvSpPr>
        <p:spPr>
          <a:xfrm rot="1871989">
            <a:off x="2025845" y="2519790"/>
            <a:ext cx="418743" cy="27346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4" idx="3"/>
          </p:cNvCxnSpPr>
          <p:nvPr/>
        </p:nvCxnSpPr>
        <p:spPr>
          <a:xfrm flipV="1">
            <a:off x="627265" y="2378915"/>
            <a:ext cx="6556562" cy="1444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252777" y="2203511"/>
            <a:ext cx="1897" cy="18985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22713" y="20932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&lt; 1/2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/>
      <p:bldP spid="26" grpId="0"/>
      <p:bldP spid="27" grpId="0"/>
      <p:bldP spid="28" grpId="0" animBg="1"/>
      <p:bldP spid="29" grpId="0" animBg="1"/>
      <p:bldP spid="37" grpId="0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Histograms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654"/>
            <a:ext cx="9047845" cy="30583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14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325925" y="1265490"/>
            <a:ext cx="8654466" cy="4918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386587"/>
            <a:ext cx="5915025" cy="5951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Heatmaps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7950" y="3114393"/>
            <a:ext cx="178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Linear regression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315200" y="3503691"/>
            <a:ext cx="425513" cy="13942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7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965" y="223508"/>
            <a:ext cx="5915025" cy="994172"/>
          </a:xfrm>
        </p:spPr>
        <p:txBody>
          <a:bodyPr/>
          <a:lstStyle/>
          <a:p>
            <a:r>
              <a:rPr lang="en-US" dirty="0"/>
              <a:t>Trellis plots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7" y="1694260"/>
            <a:ext cx="8736806" cy="39076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64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9E89-0DC3-4A36-AE76-C6F9D9C4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 elements (heavy hitters)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83016-DF4E-42DC-B43C-086DEFD3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B0681-D04E-4728-AF9F-AFA47E0D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84" y="2190671"/>
            <a:ext cx="4191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36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86" y="91203"/>
            <a:ext cx="8887626" cy="854923"/>
          </a:xfrm>
        </p:spPr>
        <p:txBody>
          <a:bodyPr>
            <a:normAutofit/>
          </a:bodyPr>
          <a:lstStyle/>
          <a:p>
            <a:r>
              <a:rPr lang="en-US" dirty="0"/>
              <a:t>All views are produced by </a:t>
            </a:r>
            <a:r>
              <a:rPr lang="en-US" dirty="0" err="1"/>
              <a:t>vizketches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08" y="3097586"/>
            <a:ext cx="4666192" cy="2511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" y="829921"/>
            <a:ext cx="4564270" cy="226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2" y="829997"/>
            <a:ext cx="4564118" cy="2264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" y="3094802"/>
            <a:ext cx="4564270" cy="2514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C1AAF3-C87B-4F53-97CB-4574A4D744C6}"/>
              </a:ext>
            </a:extLst>
          </p:cNvPr>
          <p:cNvSpPr txBox="1">
            <a:spLocks/>
          </p:cNvSpPr>
          <p:nvPr/>
        </p:nvSpPr>
        <p:spPr>
          <a:xfrm>
            <a:off x="274830" y="5793303"/>
            <a:ext cx="8610103" cy="927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</a:rPr>
              <a:t>Hypothesis: </a:t>
            </a:r>
            <a:r>
              <a:rPr lang="en-US" sz="2400" dirty="0" err="1">
                <a:latin typeface="+mn-lt"/>
              </a:rPr>
              <a:t>Vizketches</a:t>
            </a:r>
            <a:r>
              <a:rPr lang="en-US" sz="2400" dirty="0">
                <a:latin typeface="+mn-lt"/>
              </a:rPr>
              <a:t> are a sufficiently powerful computational model for visualization tasks. </a:t>
            </a:r>
          </a:p>
        </p:txBody>
      </p:sp>
    </p:spTree>
    <p:extLst>
      <p:ext uri="{BB962C8B-B14F-4D97-AF65-F5344CB8AC3E}">
        <p14:creationId xmlns:p14="http://schemas.microsoft.com/office/powerpoint/2010/main" val="3788668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adai Emas: Untuk Investasi atau Kebutuhan Mendesak?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0" y="1424893"/>
            <a:ext cx="9205707" cy="9441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7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/>
              <a:t>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5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/>
          <p:nvPr/>
        </p:nvSpPr>
        <p:spPr>
          <a:xfrm>
            <a:off x="3334358" y="1895948"/>
            <a:ext cx="2240924" cy="28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Root aggregator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102"/>
            <a:ext cx="7886700" cy="936817"/>
          </a:xfrm>
        </p:spPr>
        <p:txBody>
          <a:bodyPr/>
          <a:lstStyle/>
          <a:p>
            <a:r>
              <a:rPr lang="en-US" dirty="0"/>
              <a:t>Evaluation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824" y="2109285"/>
            <a:ext cx="3490175" cy="3782275"/>
          </a:xfrm>
        </p:spPr>
        <p:txBody>
          <a:bodyPr>
            <a:normAutofit/>
          </a:bodyPr>
          <a:lstStyle/>
          <a:p>
            <a:r>
              <a:rPr lang="en-US" sz="2400" dirty="0"/>
              <a:t>8 servers</a:t>
            </a:r>
          </a:p>
          <a:p>
            <a:r>
              <a:rPr lang="en-US" sz="2400" dirty="0"/>
              <a:t>Intel Xeon Gold 5120 2.2GHz (2 sockets x 14 cores x 2 </a:t>
            </a:r>
            <a:r>
              <a:rPr lang="en-US" sz="2400" dirty="0" err="1"/>
              <a:t>hyperthreads</a:t>
            </a:r>
            <a:r>
              <a:rPr lang="en-US" sz="2400" dirty="0"/>
              <a:t>)</a:t>
            </a:r>
          </a:p>
          <a:p>
            <a:r>
              <a:rPr lang="en-US" sz="2400" dirty="0"/>
              <a:t>128GB RAM/machine</a:t>
            </a:r>
          </a:p>
          <a:p>
            <a:r>
              <a:rPr lang="en-US" sz="2400" dirty="0"/>
              <a:t>Ubuntu Server </a:t>
            </a:r>
          </a:p>
          <a:p>
            <a:r>
              <a:rPr lang="en-US" sz="2400" dirty="0"/>
              <a:t>10Gbps Ethernet in rack</a:t>
            </a:r>
          </a:p>
          <a:p>
            <a:r>
              <a:rPr lang="en-US" sz="2400" dirty="0"/>
              <a:t>2 SSDs/machine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5" y="992546"/>
            <a:ext cx="1165534" cy="139555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492152" y="2315673"/>
            <a:ext cx="85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client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819203" y="866193"/>
            <a:ext cx="2756079" cy="5613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2819203" y="866193"/>
            <a:ext cx="2756079" cy="441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TOR switch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334358" y="1646481"/>
            <a:ext cx="2240924" cy="2638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Web front-end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334358" y="2192323"/>
            <a:ext cx="2240924" cy="337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Worker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334358" y="4513677"/>
            <a:ext cx="2240924" cy="771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Worker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3334358" y="5410805"/>
            <a:ext cx="2240924" cy="771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Worker</a:t>
            </a:r>
          </a:p>
        </p:txBody>
      </p:sp>
      <p:cxnSp>
        <p:nvCxnSpPr>
          <p:cNvPr id="106" name="Elbow Connector 105"/>
          <p:cNvCxnSpPr>
            <a:stCxn id="98" idx="2"/>
            <a:endCxn id="126" idx="1"/>
          </p:cNvCxnSpPr>
          <p:nvPr/>
        </p:nvCxnSpPr>
        <p:spPr>
          <a:xfrm rot="5400000">
            <a:off x="3375657" y="1266586"/>
            <a:ext cx="780287" cy="862886"/>
          </a:xfrm>
          <a:prstGeom prst="bentConnector4">
            <a:avLst>
              <a:gd name="adj1" fmla="val 21697"/>
              <a:gd name="adj2" fmla="val 12649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cxnSpLocks/>
            <a:stCxn id="98" idx="2"/>
            <a:endCxn id="103" idx="1"/>
          </p:cNvCxnSpPr>
          <p:nvPr/>
        </p:nvCxnSpPr>
        <p:spPr>
          <a:xfrm rot="5400000">
            <a:off x="1970080" y="2672165"/>
            <a:ext cx="3591442" cy="862885"/>
          </a:xfrm>
          <a:prstGeom prst="bentConnector4">
            <a:avLst>
              <a:gd name="adj1" fmla="val 4357"/>
              <a:gd name="adj2" fmla="val 12649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98" idx="2"/>
            <a:endCxn id="104" idx="1"/>
          </p:cNvCxnSpPr>
          <p:nvPr/>
        </p:nvCxnSpPr>
        <p:spPr>
          <a:xfrm rot="5400000">
            <a:off x="1521516" y="3120729"/>
            <a:ext cx="4488570" cy="862885"/>
          </a:xfrm>
          <a:prstGeom prst="bentConnector4">
            <a:avLst>
              <a:gd name="adj1" fmla="val 4154"/>
              <a:gd name="adj2" fmla="val 12649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334357" y="1646480"/>
            <a:ext cx="2240925" cy="8833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Elbow Connector 129"/>
          <p:cNvCxnSpPr>
            <a:stCxn id="63" idx="3"/>
            <a:endCxn id="98" idx="1"/>
          </p:cNvCxnSpPr>
          <p:nvPr/>
        </p:nvCxnSpPr>
        <p:spPr>
          <a:xfrm flipV="1">
            <a:off x="1425189" y="1087040"/>
            <a:ext cx="1394014" cy="603285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1588938" y="166298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LAN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926707" y="646414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ED69D-3A2A-4E26-830D-B217DFA7B50F}"/>
              </a:ext>
            </a:extLst>
          </p:cNvPr>
          <p:cNvSpPr txBox="1"/>
          <p:nvPr/>
        </p:nvSpPr>
        <p:spPr>
          <a:xfrm>
            <a:off x="4276801" y="3013501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63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against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Commercial database [can’t tell which one] </a:t>
            </a:r>
          </a:p>
          <a:p>
            <a:r>
              <a:rPr lang="en-US" dirty="0"/>
              <a:t>In-memory table</a:t>
            </a:r>
          </a:p>
          <a:p>
            <a:r>
              <a:rPr lang="en-US" dirty="0"/>
              <a:t>100M rows</a:t>
            </a:r>
          </a:p>
          <a:p>
            <a:r>
              <a:rPr lang="en-US" dirty="0"/>
              <a:t>DB takes 5,830ms (Hillview is 527ms)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139886"/>
            <a:ext cx="7781925" cy="16383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60" y="231767"/>
            <a:ext cx="7886700" cy="516731"/>
          </a:xfrm>
        </p:spPr>
        <p:txBody>
          <a:bodyPr>
            <a:normAutofit fontScale="90000"/>
          </a:bodyPr>
          <a:lstStyle/>
          <a:p>
            <a:r>
              <a:rPr lang="en-US" sz="5025" dirty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54" y="1110406"/>
            <a:ext cx="9024546" cy="4703798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Real-time video</a:t>
            </a:r>
          </a:p>
          <a:p>
            <a:r>
              <a:rPr lang="en-US" dirty="0"/>
              <a:t>Browsing a 140 million</a:t>
            </a:r>
          </a:p>
          <a:p>
            <a:pPr lvl="1"/>
            <a:r>
              <a:rPr lang="en-US" dirty="0"/>
              <a:t>.5M flights/month</a:t>
            </a:r>
          </a:p>
          <a:p>
            <a:pPr lvl="1"/>
            <a:r>
              <a:rPr lang="en-US" dirty="0"/>
              <a:t>All US flights in last 23 years</a:t>
            </a:r>
          </a:p>
          <a:p>
            <a:pPr lvl="1"/>
            <a:r>
              <a:rPr lang="en-US" dirty="0"/>
              <a:t>Public data from FAA website</a:t>
            </a:r>
          </a:p>
          <a:p>
            <a:r>
              <a:rPr lang="en-US" dirty="0"/>
              <a:t>Running on 15 small VMs in Amazon’s cloud</a:t>
            </a:r>
            <a:br>
              <a:rPr lang="en-US" dirty="0"/>
            </a:br>
            <a:r>
              <a:rPr lang="en-US" dirty="0"/>
              <a:t>(6GB heap size, 2 CPU cores each)</a:t>
            </a:r>
          </a:p>
          <a:p>
            <a:r>
              <a:rPr lang="en-US" dirty="0"/>
              <a:t>Video: </a:t>
            </a:r>
            <a:r>
              <a:rPr lang="en-US" dirty="0">
                <a:hlinkClick r:id="rId3"/>
              </a:rPr>
              <a:t>https://1drv.ms/v/s!AlywK8G1COQ_jeRQatBqla3tvgk4FQ</a:t>
            </a:r>
            <a:endParaRPr lang="en-US" dirty="0"/>
          </a:p>
          <a:p>
            <a:r>
              <a:rPr lang="en-US" dirty="0"/>
              <a:t>Demo: </a:t>
            </a:r>
            <a:r>
              <a:rPr lang="en-US" sz="2200" dirty="0">
                <a:hlinkClick r:id="rId4"/>
              </a:rPr>
              <a:t>http://ec2-18-217-136-170.us-east-2.compute.amazonaws.com:8080/</a:t>
            </a:r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Hartsfield-Jackson Atlanta International &lt;strong&gt;Airport&lt;/strong&gt;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78" y="0"/>
            <a:ext cx="4139921" cy="310494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10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3ED96E4-74D3-4624-B852-678B48975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124505"/>
              </p:ext>
            </p:extLst>
          </p:nvPr>
        </p:nvGraphicFramePr>
        <p:xfrm>
          <a:off x="1199331" y="2680661"/>
          <a:ext cx="6885100" cy="275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" name="Acrobat Document" r:id="rId4" imgW="3496320" imgH="1399680" progId="AcroExch.Document.DC">
                  <p:embed/>
                </p:oleObj>
              </mc:Choice>
              <mc:Fallback>
                <p:oleObj name="Acrobat Document" r:id="rId4" imgW="3496320" imgH="1399680" progId="AcroExch.Document.DC">
                  <p:embed/>
                  <p:pic>
                    <p:nvPicPr>
                      <p:cNvPr id="0" name="Picture 6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331" y="2680661"/>
                        <a:ext cx="6885100" cy="2754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Cluster-level weak scaling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366100" y="1790394"/>
            <a:ext cx="8551563" cy="697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Histogram, 100M elements/shard, 64 shards/machine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212" y="5833131"/>
            <a:ext cx="693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Computation gets faster as dataset size grows!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F28E-6BE4-4ACC-893C-9311D21A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357"/>
          </a:xfrm>
        </p:spPr>
        <p:txBody>
          <a:bodyPr/>
          <a:lstStyle/>
          <a:p>
            <a:r>
              <a:rPr lang="en-US" dirty="0"/>
              <a:t>Comparison against Spark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4A3895-88C3-46B5-886D-26DFA2D7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en-US" dirty="0"/>
              <a:t>5x the flights dataset</a:t>
            </a:r>
            <a:br>
              <a:rPr lang="en-US" dirty="0"/>
            </a:br>
            <a:r>
              <a:rPr lang="en-US" dirty="0"/>
              <a:t>(71B cells)</a:t>
            </a:r>
          </a:p>
          <a:p>
            <a:r>
              <a:rPr lang="en-US" dirty="0"/>
              <a:t>Spark times do not include UI rendering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23BEE80-9600-446B-9604-014B430EFD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701986"/>
              </p:ext>
            </p:extLst>
          </p:nvPr>
        </p:nvGraphicFramePr>
        <p:xfrm>
          <a:off x="850397" y="3945157"/>
          <a:ext cx="7103157" cy="291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E99C425-B23E-4F5A-BD62-E8C46142C0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382483"/>
            <a:ext cx="4317812" cy="251218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1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10B-135A-49CB-924B-FC2203AD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data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0F60A1-1168-4EC1-9A17-6E0393006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209606"/>
              </p:ext>
            </p:extLst>
          </p:nvPr>
        </p:nvGraphicFramePr>
        <p:xfrm>
          <a:off x="4327" y="2006860"/>
          <a:ext cx="8911405" cy="448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838488-9A98-4B39-875B-B5C322577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548454"/>
              </p:ext>
            </p:extLst>
          </p:nvPr>
        </p:nvGraphicFramePr>
        <p:xfrm>
          <a:off x="5404182" y="894339"/>
          <a:ext cx="351155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5775">
                  <a:extLst>
                    <a:ext uri="{9D8B030D-6E8A-4147-A177-3AD203B41FA5}">
                      <a16:colId xmlns:a16="http://schemas.microsoft.com/office/drawing/2014/main" val="4284465438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val="524838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71B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634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143B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62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1.43T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0516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3D543D5-DD98-4087-BDCD-52BC5885F1EF}"/>
              </a:ext>
            </a:extLst>
          </p:cNvPr>
          <p:cNvSpPr txBox="1"/>
          <p:nvPr/>
        </p:nvSpPr>
        <p:spPr>
          <a:xfrm>
            <a:off x="628650" y="1637527"/>
            <a:ext cx="40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 data files, includes I/O and rendering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28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e:Horse &lt;strong&gt;Race Finish&lt;/strong&gt; Line (11888565543).jpg - Wikimedia Common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1773" cy="6868972"/>
          </a:xfrm>
          <a:prstGeom prst="rect">
            <a:avLst/>
          </a:prstGeom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-1" y="577811"/>
            <a:ext cx="9418881" cy="100024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7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/>
              <a:t>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95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AC58-498C-4AFF-9189-14F83E12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797367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D3EE4-6A8F-4A5C-BCB2-37E7AE83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86984"/>
            <a:ext cx="7886700" cy="5996065"/>
          </a:xfrm>
        </p:spPr>
        <p:txBody>
          <a:bodyPr/>
          <a:lstStyle/>
          <a:p>
            <a:r>
              <a:rPr lang="en-US" dirty="0"/>
              <a:t>Differentially-private visualization </a:t>
            </a:r>
            <a:br>
              <a:rPr lang="en-US" dirty="0"/>
            </a:br>
            <a:r>
              <a:rPr lang="en-US" sz="2400" dirty="0"/>
              <a:t>(with Pratiksha Thaker, Matei Zaharia – Stanford)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Log analysis </a:t>
            </a:r>
            <a:br>
              <a:rPr lang="en-US" dirty="0"/>
            </a:br>
            <a:r>
              <a:rPr lang="en-US" sz="2400" dirty="0"/>
              <a:t>(with Hui Lyu, University of Pennsylvania)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509CC-824D-4F89-AD2B-34D3AE62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5326E8E-C5E0-491B-A8A2-6E02AB57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53" y="4438743"/>
            <a:ext cx="5494801" cy="2360928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F57389-4E8A-455C-87F4-C2C5F7C09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28183" b="8621"/>
          <a:stretch/>
        </p:blipFill>
        <p:spPr>
          <a:xfrm>
            <a:off x="1212112" y="1584351"/>
            <a:ext cx="6102542" cy="20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26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9184"/>
            <a:ext cx="7886700" cy="943821"/>
          </a:xfrm>
        </p:spPr>
        <p:txBody>
          <a:bodyPr/>
          <a:lstStyle/>
          <a:p>
            <a:r>
              <a:rPr lang="en-US" dirty="0"/>
              <a:t>Related work [a small sample]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16" y="1421394"/>
            <a:ext cx="8836182" cy="51876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Big data visualization</a:t>
            </a:r>
          </a:p>
          <a:p>
            <a:pPr lvl="1"/>
            <a:r>
              <a:rPr lang="en-US" dirty="0"/>
              <a:t>Databases, commercial products</a:t>
            </a:r>
            <a:br>
              <a:rPr lang="en-US" dirty="0"/>
            </a:br>
            <a:r>
              <a:rPr lang="en-US" dirty="0"/>
              <a:t>Polaris/Tableau, IBM </a:t>
            </a:r>
            <a:r>
              <a:rPr lang="en-US" dirty="0" err="1"/>
              <a:t>BigSheets</a:t>
            </a:r>
            <a:r>
              <a:rPr lang="en-US" dirty="0"/>
              <a:t>, </a:t>
            </a:r>
            <a:r>
              <a:rPr lang="en-US" dirty="0" err="1"/>
              <a:t>inMens</a:t>
            </a:r>
            <a:r>
              <a:rPr lang="en-US" dirty="0"/>
              <a:t>, </a:t>
            </a:r>
            <a:r>
              <a:rPr lang="en-US" dirty="0" err="1"/>
              <a:t>Nanocubes</a:t>
            </a:r>
            <a:r>
              <a:rPr lang="en-US" dirty="0"/>
              <a:t>, </a:t>
            </a:r>
            <a:r>
              <a:rPr lang="en-US" dirty="0" err="1"/>
              <a:t>Hashedcubes</a:t>
            </a:r>
            <a:r>
              <a:rPr lang="en-US" dirty="0"/>
              <a:t>, DICE, Erma, </a:t>
            </a:r>
            <a:r>
              <a:rPr lang="en-US" dirty="0" err="1"/>
              <a:t>Pangloss</a:t>
            </a:r>
            <a:r>
              <a:rPr lang="en-US" dirty="0"/>
              <a:t>, Profiler, Foresight, </a:t>
            </a:r>
            <a:r>
              <a:rPr lang="en-US" dirty="0" err="1"/>
              <a:t>iSAX</a:t>
            </a:r>
            <a:r>
              <a:rPr lang="en-US" dirty="0"/>
              <a:t>, M4, </a:t>
            </a:r>
            <a:r>
              <a:rPr lang="en-US" dirty="0" err="1"/>
              <a:t>Vizdom</a:t>
            </a:r>
            <a:r>
              <a:rPr lang="en-US" dirty="0"/>
              <a:t>, </a:t>
            </a:r>
            <a:r>
              <a:rPr lang="en-US" dirty="0" err="1"/>
              <a:t>PowerBI</a:t>
            </a:r>
            <a:endParaRPr lang="en-US" dirty="0"/>
          </a:p>
          <a:p>
            <a:r>
              <a:rPr lang="en-US" dirty="0"/>
              <a:t>Big data analytics for visualization</a:t>
            </a:r>
          </a:p>
          <a:p>
            <a:pPr lvl="1"/>
            <a:r>
              <a:rPr lang="en-US" dirty="0"/>
              <a:t>MPI Reduce, Neptune, </a:t>
            </a:r>
            <a:r>
              <a:rPr lang="en-US" dirty="0" err="1"/>
              <a:t>Splunk</a:t>
            </a:r>
            <a:r>
              <a:rPr lang="en-US" dirty="0"/>
              <a:t>, </a:t>
            </a:r>
            <a:r>
              <a:rPr lang="en-US" dirty="0" err="1"/>
              <a:t>MapReduce</a:t>
            </a:r>
            <a:r>
              <a:rPr lang="en-US" dirty="0"/>
              <a:t>, </a:t>
            </a:r>
            <a:r>
              <a:rPr lang="en-US" dirty="0" err="1"/>
              <a:t>Dremel</a:t>
            </a:r>
            <a:r>
              <a:rPr lang="en-US" dirty="0"/>
              <a:t>/</a:t>
            </a:r>
            <a:r>
              <a:rPr lang="en-US" dirty="0" err="1"/>
              <a:t>BigQuery</a:t>
            </a:r>
            <a:r>
              <a:rPr lang="en-US" dirty="0"/>
              <a:t>, FB Scuba, Drill, Spark, Druid, Naiad, </a:t>
            </a:r>
            <a:r>
              <a:rPr lang="en-US" dirty="0" err="1"/>
              <a:t>Algebird</a:t>
            </a:r>
            <a:r>
              <a:rPr lang="en-US" dirty="0"/>
              <a:t>, Scope, </a:t>
            </a:r>
            <a:r>
              <a:rPr lang="en-US" dirty="0" err="1"/>
              <a:t>ScalarR</a:t>
            </a:r>
            <a:endParaRPr lang="en-US" dirty="0"/>
          </a:p>
          <a:p>
            <a:r>
              <a:rPr lang="en-US" dirty="0"/>
              <a:t>Sampling-based analytics</a:t>
            </a:r>
          </a:p>
          <a:p>
            <a:pPr lvl="1"/>
            <a:r>
              <a:rPr lang="en-US" dirty="0" err="1"/>
              <a:t>BlinkDB</a:t>
            </a:r>
            <a:r>
              <a:rPr lang="en-US" dirty="0"/>
              <a:t>, </a:t>
            </a:r>
            <a:r>
              <a:rPr lang="en-US" dirty="0" err="1"/>
              <a:t>VisReduce</a:t>
            </a:r>
            <a:r>
              <a:rPr lang="en-US" dirty="0"/>
              <a:t>, </a:t>
            </a:r>
            <a:r>
              <a:rPr lang="en-US" dirty="0" err="1"/>
              <a:t>Sample+Seek</a:t>
            </a:r>
            <a:r>
              <a:rPr lang="en-US" dirty="0"/>
              <a:t>, G-OLA</a:t>
            </a:r>
          </a:p>
          <a:p>
            <a:r>
              <a:rPr lang="en-US" dirty="0"/>
              <a:t>Incremental visualization</a:t>
            </a:r>
          </a:p>
          <a:p>
            <a:pPr lvl="1"/>
            <a:r>
              <a:rPr lang="en-US" dirty="0"/>
              <a:t>Online aggregation, progressive analytics, </a:t>
            </a:r>
            <a:r>
              <a:rPr lang="en-US" dirty="0" err="1"/>
              <a:t>ProgressiVis</a:t>
            </a:r>
            <a:r>
              <a:rPr lang="en-US" dirty="0"/>
              <a:t>, Tempe, Stat, </a:t>
            </a:r>
            <a:r>
              <a:rPr lang="en-US" dirty="0" err="1"/>
              <a:t>SwiftTuna</a:t>
            </a:r>
            <a:r>
              <a:rPr lang="en-US" dirty="0"/>
              <a:t>, </a:t>
            </a:r>
            <a:r>
              <a:rPr lang="en-US" dirty="0" err="1"/>
              <a:t>MapReduce</a:t>
            </a:r>
            <a:r>
              <a:rPr lang="en-US" dirty="0"/>
              <a:t> online, EARL, Now!, PIVE, </a:t>
            </a:r>
            <a:r>
              <a:rPr lang="en-US" dirty="0" err="1"/>
              <a:t>DimXplorer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74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95" y="146454"/>
            <a:ext cx="2143125" cy="142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454"/>
            <a:ext cx="7886700" cy="1082739"/>
          </a:xfrm>
        </p:spPr>
        <p:txBody>
          <a:bodyPr>
            <a:normAutofit/>
          </a:bodyPr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54" y="1358198"/>
            <a:ext cx="8799492" cy="5076088"/>
          </a:xfrm>
        </p:spPr>
        <p:txBody>
          <a:bodyPr>
            <a:normAutofit/>
          </a:bodyPr>
          <a:lstStyle/>
          <a:p>
            <a:r>
              <a:rPr lang="en-US" dirty="0" err="1"/>
              <a:t>vizketches</a:t>
            </a:r>
            <a:r>
              <a:rPr lang="en-US" dirty="0"/>
              <a:t>: mergeable summaries</a:t>
            </a:r>
          </a:p>
          <a:p>
            <a:pPr lvl="1"/>
            <a:r>
              <a:rPr lang="en-US" dirty="0"/>
              <a:t>Linear or sublinear execution times</a:t>
            </a:r>
          </a:p>
          <a:p>
            <a:pPr lvl="1"/>
            <a:r>
              <a:rPr lang="en-US" dirty="0"/>
              <a:t>Small outputs (independent of input, function of screen size)</a:t>
            </a:r>
          </a:p>
          <a:p>
            <a:r>
              <a:rPr lang="en-US" dirty="0"/>
              <a:t>Efficient by construction</a:t>
            </a:r>
          </a:p>
          <a:p>
            <a:pPr lvl="1"/>
            <a:r>
              <a:rPr lang="en-US" dirty="0"/>
              <a:t>Efficiency enables interactivity</a:t>
            </a:r>
          </a:p>
          <a:p>
            <a:pPr lvl="1"/>
            <a:r>
              <a:rPr lang="en-US" i="1" dirty="0"/>
              <a:t>Efficiency of rendering is a first-class concern</a:t>
            </a:r>
            <a:endParaRPr lang="en-US" dirty="0"/>
          </a:p>
          <a:p>
            <a:pPr lvl="1"/>
            <a:r>
              <a:rPr lang="en-US" dirty="0"/>
              <a:t>Formulating the </a:t>
            </a:r>
            <a:r>
              <a:rPr lang="en-US" i="1" dirty="0"/>
              <a:t>right</a:t>
            </a:r>
            <a:r>
              <a:rPr lang="en-US" dirty="0"/>
              <a:t> queries is important</a:t>
            </a:r>
          </a:p>
          <a:p>
            <a:r>
              <a:rPr lang="en-US" dirty="0"/>
              <a:t>System is designed from the ground up for sampling</a:t>
            </a:r>
          </a:p>
          <a:p>
            <a:r>
              <a:rPr lang="en-US" dirty="0"/>
              <a:t>Define “approximately correct visualizations” precisely!</a:t>
            </a:r>
          </a:p>
          <a:p>
            <a:r>
              <a:rPr lang="en-US" dirty="0"/>
              <a:t>Small renderings make browser fast</a:t>
            </a:r>
          </a:p>
          <a:p>
            <a:r>
              <a:rPr lang="en-US" dirty="0"/>
              <a:t>Redo log =&gt; simple memory management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1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le list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762"/>
            <a:ext cx="9144000" cy="72437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51708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55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transformations (homomorphisms)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7" y="2818563"/>
            <a:ext cx="8872694" cy="3351373"/>
          </a:xfrm>
        </p:spPr>
        <p:txBody>
          <a:bodyPr>
            <a:normAutofit/>
          </a:bodyPr>
          <a:lstStyle/>
          <a:p>
            <a:r>
              <a:rPr lang="en-US" dirty="0"/>
              <a:t>Linear functions between monoids:</a:t>
            </a:r>
            <a:br>
              <a:rPr lang="en-US" dirty="0"/>
            </a:br>
            <a:r>
              <a:rPr lang="en-US" dirty="0"/>
              <a:t>f: M → N, f(a + b) = f(a) + f(b)</a:t>
            </a:r>
          </a:p>
          <a:p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“Map”, “reduce”, “sketch” are linear functions</a:t>
            </a:r>
          </a:p>
          <a:p>
            <a:r>
              <a:rPr lang="en-US" dirty="0"/>
              <a:t>Linear transformations are </a:t>
            </a:r>
            <a:r>
              <a:rPr lang="en-US" i="1" dirty="0"/>
              <a:t>the essence of data parallelism</a:t>
            </a:r>
          </a:p>
          <a:p>
            <a:r>
              <a:rPr lang="en-US" dirty="0"/>
              <a:t>Many streaming algorithms are linear transformations</a:t>
            </a:r>
          </a:p>
          <a:p>
            <a:endParaRPr lang="en-US" i="1" dirty="0"/>
          </a:p>
          <a:p>
            <a:pPr lvl="1"/>
            <a:endParaRPr lang="en-US" dirty="0"/>
          </a:p>
        </p:txBody>
      </p:sp>
      <p:pic>
        <p:nvPicPr>
          <p:cNvPr id="5" name="Picture 4" descr="visible &lt;strong&gt;light&lt;/strong&gt; - How do I see things of the bright room, being in the dark room? - Physics Stack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877104"/>
            <a:ext cx="2977286" cy="22329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09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Pixel-level quantization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45" y="3782196"/>
            <a:ext cx="2676497" cy="1994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92" y="3743012"/>
            <a:ext cx="2189810" cy="2071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5" y="2147904"/>
            <a:ext cx="6634986" cy="127356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4AA9-362A-4A04-9BCA-4D6F8F46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5" name="hillview-2019-08">
            <a:hlinkClick r:id="" action="ppaction://media"/>
            <a:extLst>
              <a:ext uri="{FF2B5EF4-FFF2-40B4-BE49-F238E27FC236}">
                <a16:creationId xmlns:a16="http://schemas.microsoft.com/office/drawing/2014/main" id="{B6E74786-00A9-413D-8F27-DB0726B770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30048"/>
            <a:ext cx="9142412" cy="51424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AD60-39B4-45DD-A680-598ED65D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8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22" y="4345452"/>
            <a:ext cx="5914670" cy="2266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2219"/>
            <a:ext cx="7886700" cy="780010"/>
          </a:xfrm>
        </p:spPr>
        <p:txBody>
          <a:bodyPr/>
          <a:lstStyle/>
          <a:p>
            <a:r>
              <a:rPr lang="en-US" dirty="0"/>
              <a:t>Reactive streams (</a:t>
            </a:r>
            <a:r>
              <a:rPr lang="en-US" dirty="0" err="1"/>
              <a:t>RxJava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622" y="4768553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March 2012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38718" y="1361495"/>
            <a:ext cx="69557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4061"/>
                </a:solidFill>
                <a:effectLst/>
                <a:latin typeface="Consolas" panose="020B0609020204030204" pitchFamily="49" charset="0"/>
              </a:rPr>
              <a:t>interface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Observable&lt;T&gt; {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  Subscription subscribe(Observer&lt;T&gt; observer);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}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4061"/>
                </a:solidFill>
                <a:effectLst/>
                <a:latin typeface="Consolas" panose="020B0609020204030204" pitchFamily="49" charset="0"/>
              </a:rPr>
              <a:t>interface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Observer&lt;T&gt; {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4061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2000" dirty="0" err="1">
                <a:latin typeface="Consolas" panose="020B0609020204030204" pitchFamily="49" charset="0"/>
              </a:rPr>
              <a:t>o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nNext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(T value);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4061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2000" dirty="0" err="1">
                <a:latin typeface="Consolas" panose="020B0609020204030204" pitchFamily="49" charset="0"/>
              </a:rPr>
              <a:t>o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nError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Throwable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error);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4061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2000" dirty="0" err="1">
                <a:latin typeface="Consolas" panose="020B0609020204030204" pitchFamily="49" charset="0"/>
              </a:rPr>
              <a:t>o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nCompleted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();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} 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92" y="173047"/>
            <a:ext cx="7886700" cy="994172"/>
          </a:xfrm>
        </p:spPr>
        <p:txBody>
          <a:bodyPr/>
          <a:lstStyle/>
          <a:p>
            <a:r>
              <a:rPr lang="en-US" dirty="0"/>
              <a:t>Histogram execution timeline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525601" y="2079580"/>
            <a:ext cx="6636840" cy="5962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0736" y="1910253"/>
            <a:ext cx="1044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ndara"/>
                <a:cs typeface="Candara"/>
              </a:rPr>
              <a:t>Client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2797" y="5110301"/>
            <a:ext cx="1319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ndara"/>
                <a:cs typeface="Candara"/>
              </a:rPr>
              <a:t>Worker 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2797" y="5828834"/>
            <a:ext cx="1319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ndara"/>
                <a:cs typeface="Candara"/>
              </a:rPr>
              <a:t>Worker </a:t>
            </a:r>
            <a:r>
              <a:rPr lang="en-US" sz="2000" b="1" i="1" dirty="0">
                <a:latin typeface="Candara"/>
                <a:cs typeface="Candara"/>
              </a:rPr>
              <a:t>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535136" y="5279626"/>
            <a:ext cx="6560736" cy="5962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525600" y="6004122"/>
            <a:ext cx="6570274" cy="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119801" y="1608566"/>
            <a:ext cx="6796" cy="466623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341003" y="5279625"/>
            <a:ext cx="713105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065837" y="2905056"/>
            <a:ext cx="310581" cy="2389185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594758" y="2916379"/>
            <a:ext cx="375420" cy="308774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603204" y="6004121"/>
            <a:ext cx="991552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63143" y="2884591"/>
            <a:ext cx="77861" cy="241615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304683" y="2916379"/>
            <a:ext cx="298523" cy="308774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727024" y="5279625"/>
            <a:ext cx="1586208" cy="1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6313232" y="2911566"/>
            <a:ext cx="664491" cy="235515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6071933" y="2912333"/>
            <a:ext cx="191858" cy="307888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302651" y="6003675"/>
            <a:ext cx="758637" cy="445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404145" y="2884591"/>
            <a:ext cx="322879" cy="241615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414365" y="2895958"/>
            <a:ext cx="872803" cy="309300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6527775" y="1638702"/>
            <a:ext cx="0" cy="443859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7773" y="5512279"/>
            <a:ext cx="0" cy="378548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910869" y="4589764"/>
            <a:ext cx="1344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ndara"/>
                <a:cs typeface="Candara"/>
              </a:rPr>
              <a:t>Histogram</a:t>
            </a:r>
          </a:p>
          <a:p>
            <a:pPr algn="ctr"/>
            <a:r>
              <a:rPr lang="en-US" sz="2000" i="1" dirty="0">
                <a:latin typeface="Candara"/>
                <a:cs typeface="Candara"/>
              </a:rPr>
              <a:t>+ CDF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59095" y="4507102"/>
            <a:ext cx="1049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ndara"/>
                <a:cs typeface="Candara"/>
              </a:rPr>
              <a:t>Data</a:t>
            </a:r>
            <a:br>
              <a:rPr lang="en-US" sz="2000" i="1" dirty="0">
                <a:latin typeface="Candara"/>
                <a:cs typeface="Candara"/>
              </a:rPr>
            </a:br>
            <a:r>
              <a:rPr lang="en-US" sz="2000" i="1" dirty="0">
                <a:latin typeface="Candara"/>
                <a:cs typeface="Candara"/>
              </a:rPr>
              <a:t>range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96958" y="1600301"/>
            <a:ext cx="131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ndara"/>
                <a:cs typeface="Candara"/>
              </a:rPr>
              <a:t>Completed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302144" y="1815937"/>
            <a:ext cx="0" cy="23648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257611" y="1425420"/>
            <a:ext cx="1152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ndara"/>
                <a:cs typeface="Candara"/>
              </a:rPr>
              <a:t>User </a:t>
            </a:r>
            <a:br>
              <a:rPr lang="en-US" sz="2000" i="1" dirty="0">
                <a:latin typeface="Candara"/>
                <a:cs typeface="Candara"/>
              </a:rPr>
            </a:br>
            <a:r>
              <a:rPr lang="en-US" sz="2000" i="1" dirty="0">
                <a:latin typeface="Candara"/>
                <a:cs typeface="Candara"/>
              </a:rPr>
              <a:t>click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066154" y="1815937"/>
            <a:ext cx="0" cy="23648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68521" y="5666497"/>
            <a:ext cx="1142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Compute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59689" y="1264820"/>
            <a:ext cx="1049380" cy="36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ndara"/>
                <a:cs typeface="Candara"/>
              </a:rPr>
              <a:t>Render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1558883" y="2896405"/>
            <a:ext cx="6570274" cy="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-22650" y="2716833"/>
            <a:ext cx="1645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ndara"/>
                <a:cs typeface="Candara"/>
              </a:rPr>
              <a:t>Web server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2134009" y="2121075"/>
            <a:ext cx="91604" cy="77533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425267" y="2065304"/>
            <a:ext cx="90270" cy="81928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971081" y="2077117"/>
            <a:ext cx="90270" cy="81928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835434" y="1194375"/>
            <a:ext cx="1152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latin typeface="Candara"/>
                <a:cs typeface="Candara"/>
              </a:rPr>
              <a:t> Progress</a:t>
            </a:r>
            <a:br>
              <a:rPr lang="en-US" sz="2000" i="1" dirty="0">
                <a:latin typeface="Candara"/>
                <a:cs typeface="Candara"/>
              </a:rPr>
            </a:br>
            <a:r>
              <a:rPr lang="en-US" sz="2000" i="1" dirty="0">
                <a:latin typeface="Candara"/>
                <a:cs typeface="Candara"/>
              </a:rPr>
              <a:t>report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4312541" y="2107249"/>
            <a:ext cx="91604" cy="804317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268097" y="2103467"/>
            <a:ext cx="90270" cy="81928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6994021" y="2080350"/>
            <a:ext cx="90270" cy="81928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081902" y="1826621"/>
            <a:ext cx="0" cy="23648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7273580" y="1653497"/>
            <a:ext cx="0" cy="443859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6354378" y="1837737"/>
            <a:ext cx="0" cy="23648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493583" y="1826621"/>
            <a:ext cx="0" cy="23648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4295618" y="1412015"/>
            <a:ext cx="1457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Candara"/>
                <a:cs typeface="Candara"/>
              </a:rPr>
              <a:t> Initiate</a:t>
            </a:r>
          </a:p>
          <a:p>
            <a:r>
              <a:rPr lang="en-US" sz="2000" i="1" dirty="0">
                <a:latin typeface="Candara"/>
                <a:cs typeface="Candara"/>
              </a:rPr>
              <a:t>histogram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095416" y="1400406"/>
            <a:ext cx="853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Candara"/>
                <a:cs typeface="Candara"/>
              </a:rPr>
              <a:t>Data</a:t>
            </a:r>
            <a:br>
              <a:rPr lang="en-US" sz="2000" i="1" dirty="0">
                <a:latin typeface="Candara"/>
                <a:cs typeface="Candara"/>
              </a:rPr>
            </a:br>
            <a:r>
              <a:rPr lang="en-US" sz="2000" i="1" dirty="0">
                <a:latin typeface="Candara"/>
                <a:cs typeface="Candara"/>
              </a:rPr>
              <a:t>range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542682" y="6128660"/>
            <a:ext cx="98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Full scan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898154" y="6128660"/>
            <a:ext cx="146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Sampled scan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335" y="549722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7" name="Straight Arrow Connector 6"/>
          <p:cNvCxnSpPr>
            <a:stCxn id="43" idx="2"/>
          </p:cNvCxnSpPr>
          <p:nvPr/>
        </p:nvCxnSpPr>
        <p:spPr>
          <a:xfrm>
            <a:off x="6384379" y="1634151"/>
            <a:ext cx="73571" cy="4632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3" idx="2"/>
          </p:cNvCxnSpPr>
          <p:nvPr/>
        </p:nvCxnSpPr>
        <p:spPr>
          <a:xfrm>
            <a:off x="6384379" y="1634151"/>
            <a:ext cx="819375" cy="4680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53" grpId="0"/>
      <p:bldP spid="65" grpId="0"/>
      <p:bldP spid="15" grpId="0"/>
      <p:bldP spid="43" grpId="0"/>
      <p:bldP spid="62" grpId="0"/>
      <p:bldP spid="86" grpId="0"/>
      <p:bldP spid="91" grpId="0"/>
      <p:bldP spid="87" grpId="0"/>
      <p:bldP spid="8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392"/>
            <a:ext cx="7886700" cy="899652"/>
          </a:xfrm>
        </p:spPr>
        <p:txBody>
          <a:bodyPr/>
          <a:lstStyle/>
          <a:p>
            <a:r>
              <a:rPr lang="en-US" dirty="0"/>
              <a:t>Observable roles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681" y="2326576"/>
            <a:ext cx="2734580" cy="555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Streaming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2893" y="3738456"/>
            <a:ext cx="614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Observable&lt;R&gt;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partialResults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64303" y="4825972"/>
                <a:ext cx="4040722" cy="68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𝑟𝑒𝑠𝑢𝑙𝑡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𝑝𝑎𝑟𝑡𝑖𝑎𝑙𝑅𝑒𝑠𝑢𝑙𝑡𝑠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03" y="4825972"/>
                <a:ext cx="4040722" cy="68275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File:&lt;strong&gt;Convoy&lt;/strong&gt; of trucks in Afghanistan.jpg - Wikimedia Common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0572" y="2064540"/>
            <a:ext cx="5043410" cy="95713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392"/>
            <a:ext cx="7886700" cy="899652"/>
          </a:xfrm>
        </p:spPr>
        <p:txBody>
          <a:bodyPr/>
          <a:lstStyle/>
          <a:p>
            <a:r>
              <a:rPr lang="en-US" dirty="0"/>
              <a:t>Observable roles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1" y="1235789"/>
            <a:ext cx="5045759" cy="593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Distributed progress reporting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50" y="2184745"/>
            <a:ext cx="61486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class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PR&lt;T&gt; {  // A partial result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double done;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T      data; 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Observable&lt;PR&lt;R&gt;&gt;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partialResults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00978" y="5160224"/>
                <a:ext cx="4156972" cy="68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𝑝𝑎𝑟𝑡𝑖𝑎𝑙𝑅𝑒𝑠𝑢𝑙𝑡𝑠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𝑑𝑜𝑛𝑒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978" y="5160224"/>
                <a:ext cx="4156972" cy="68275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22" y="1389988"/>
            <a:ext cx="2857500" cy="18097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392"/>
            <a:ext cx="7886700" cy="899652"/>
          </a:xfrm>
        </p:spPr>
        <p:txBody>
          <a:bodyPr/>
          <a:lstStyle/>
          <a:p>
            <a:r>
              <a:rPr lang="en-US" dirty="0"/>
              <a:t>Observable roles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266" y="1434904"/>
            <a:ext cx="3755343" cy="604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Distributed cancellation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61" y="2867109"/>
            <a:ext cx="90022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						</a:t>
            </a:r>
            <a:r>
              <a:rPr lang="en-US" b="1" dirty="0"/>
              <a:t>Sketch API (C#)</a:t>
            </a:r>
          </a:p>
          <a:p>
            <a:r>
              <a:rPr lang="en-US" dirty="0" err="1">
                <a:solidFill>
                  <a:srgbClr val="FF0000"/>
                </a:solidFill>
                <a:latin typeface="Consolas" panose="020B0609020204030204" pitchFamily="49" charset="0"/>
              </a:rPr>
              <a:t>async</a:t>
            </a:r>
            <a:r>
              <a:rPr lang="en-US" dirty="0">
                <a:latin typeface="Consolas" panose="020B0609020204030204" pitchFamily="49" charset="0"/>
              </a:rPr>
              <a:t> R map(</a:t>
            </a:r>
            <a:r>
              <a:rPr lang="en-US" dirty="0" err="1">
                <a:latin typeface="Consolas" panose="020B0609020204030204" pitchFamily="49" charset="0"/>
              </a:rPr>
              <a:t>Func</a:t>
            </a:r>
            <a:r>
              <a:rPr lang="en-US" dirty="0">
                <a:latin typeface="Consolas" panose="020B0609020204030204" pitchFamily="49" charset="0"/>
              </a:rPr>
              <a:t>&lt;T, R&gt; map, </a:t>
            </a:r>
            <a:r>
              <a:rPr lang="en-US" dirty="0" err="1">
                <a:solidFill>
                  <a:srgbClr val="FF0000"/>
                </a:solidFill>
                <a:latin typeface="Consolas" panose="020B0609020204030204" pitchFamily="49" charset="0"/>
              </a:rPr>
              <a:t>CancellationToken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 t, Progress&lt;double&gt; rep</a:t>
            </a:r>
            <a:r>
              <a:rPr lang="en-US" dirty="0">
                <a:latin typeface="Consolas" panose="020B0609020204030204" pitchFamily="49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</a:rPr>
              <a:t>CancellationToken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ct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</a:rPr>
              <a:t>cancellationTokenSource.token</a:t>
            </a:r>
            <a:r>
              <a:rPr lang="en-US" dirty="0">
                <a:latin typeface="Consolas" panose="020B0609020204030204" pitchFamily="49" charset="0"/>
              </a:rPr>
              <a:t>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Progress&lt;double&gt; reporter;</a:t>
            </a:r>
          </a:p>
          <a:p>
            <a:r>
              <a:rPr lang="en-US" dirty="0">
                <a:latin typeface="Consolas" panose="020B0609020204030204" pitchFamily="49" charset="0"/>
              </a:rPr>
              <a:t>R result = </a:t>
            </a:r>
            <a:r>
              <a:rPr lang="en-US" dirty="0" err="1">
                <a:latin typeface="Consolas" panose="020B0609020204030204" pitchFamily="49" charset="0"/>
              </a:rPr>
              <a:t>data.map</a:t>
            </a:r>
            <a:r>
              <a:rPr lang="en-US" dirty="0">
                <a:latin typeface="Consolas" panose="020B0609020204030204" pitchFamily="49" charset="0"/>
              </a:rPr>
              <a:t>(f, </a:t>
            </a:r>
            <a:r>
              <a:rPr lang="en-US" dirty="0" err="1">
                <a:latin typeface="Consolas" panose="020B0609020204030204" pitchFamily="49" charset="0"/>
              </a:rPr>
              <a:t>ct</a:t>
            </a:r>
            <a:r>
              <a:rPr lang="en-US" dirty="0">
                <a:latin typeface="Consolas" panose="020B0609020204030204" pitchFamily="49" charset="0"/>
              </a:rPr>
              <a:t>, reporter);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 err="1">
                <a:latin typeface="Consolas" panose="020B0609020204030204" pitchFamily="49" charset="0"/>
              </a:rPr>
              <a:t>cancellationTokenSource.cancel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endParaRPr lang="en-US" dirty="0"/>
          </a:p>
          <a:p>
            <a:r>
              <a:rPr lang="en-US" dirty="0"/>
              <a:t>								</a:t>
            </a:r>
            <a:r>
              <a:rPr lang="en-US" b="1" dirty="0"/>
              <a:t>Hillview API</a:t>
            </a:r>
          </a:p>
          <a:p>
            <a:r>
              <a:rPr lang="en-US" dirty="0">
                <a:latin typeface="Consolas" panose="020B0609020204030204" pitchFamily="49" charset="0"/>
              </a:rPr>
              <a:t>Observable&lt;PR&lt;R&gt;&gt; map(Function&lt;T, R&gt; map);</a:t>
            </a:r>
          </a:p>
          <a:p>
            <a:r>
              <a:rPr lang="en-US" dirty="0">
                <a:latin typeface="Consolas" panose="020B0609020204030204" pitchFamily="49" charset="0"/>
              </a:rPr>
              <a:t>Observable&lt;PR&lt;R&gt;&gt; o = </a:t>
            </a:r>
            <a:r>
              <a:rPr lang="en-US" dirty="0" err="1">
                <a:latin typeface="Consolas" panose="020B0609020204030204" pitchFamily="49" charset="0"/>
              </a:rPr>
              <a:t>data.map</a:t>
            </a:r>
            <a:r>
              <a:rPr lang="en-US" dirty="0">
                <a:latin typeface="Consolas" panose="020B0609020204030204" pitchFamily="49" charset="0"/>
              </a:rPr>
              <a:t>(f);</a:t>
            </a:r>
          </a:p>
          <a:p>
            <a:r>
              <a:rPr lang="en-US" dirty="0">
                <a:latin typeface="Consolas" panose="020B0609020204030204" pitchFamily="49" charset="0"/>
              </a:rPr>
              <a:t>Subscription s = </a:t>
            </a:r>
            <a:r>
              <a:rPr lang="en-US" dirty="0" err="1">
                <a:latin typeface="Consolas" panose="020B0609020204030204" pitchFamily="49" charset="0"/>
              </a:rPr>
              <a:t>o.subscribe</a:t>
            </a:r>
            <a:r>
              <a:rPr lang="en-US" dirty="0">
                <a:latin typeface="Consolas" panose="020B0609020204030204" pitchFamily="49" charset="0"/>
              </a:rPr>
              <a:t>(observer);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 err="1">
                <a:latin typeface="Consolas" panose="020B0609020204030204" pitchFamily="49" charset="0"/>
              </a:rPr>
              <a:t>s.unsubscribe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</p:txBody>
      </p:sp>
      <p:pic>
        <p:nvPicPr>
          <p:cNvPr id="5" name="Picture 4" descr="Fire call &lt;strong&gt;cancel&lt;/strong&gt; | Tom Magliery | Flickr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69" y="1034044"/>
            <a:ext cx="1278843" cy="127884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027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392"/>
            <a:ext cx="7886700" cy="899652"/>
          </a:xfrm>
        </p:spPr>
        <p:txBody>
          <a:bodyPr/>
          <a:lstStyle/>
          <a:p>
            <a:r>
              <a:rPr lang="en-US" dirty="0"/>
              <a:t>Observable roles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252" y="2363372"/>
            <a:ext cx="4022120" cy="8413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Concurrency management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572" y="4107787"/>
            <a:ext cx="8850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Observable&lt;T&gt; data;</a:t>
            </a:r>
          </a:p>
          <a:p>
            <a:r>
              <a:rPr lang="en-US" sz="2400" dirty="0">
                <a:latin typeface="Consolas" panose="020B0609020204030204" pitchFamily="49" charset="0"/>
              </a:rPr>
              <a:t>Observable&lt;T&gt; output = </a:t>
            </a:r>
            <a:r>
              <a:rPr lang="en-US" sz="2400" dirty="0" err="1">
                <a:latin typeface="Consolas" panose="020B0609020204030204" pitchFamily="49" charset="0"/>
              </a:rPr>
              <a:t>data.subscribeOn</a:t>
            </a:r>
            <a:r>
              <a:rPr lang="en-US" sz="2400" dirty="0">
                <a:latin typeface="Consolas" panose="020B0609020204030204" pitchFamily="49" charset="0"/>
              </a:rPr>
              <a:t>(scheduler);</a:t>
            </a:r>
          </a:p>
        </p:txBody>
      </p:sp>
      <p:pic>
        <p:nvPicPr>
          <p:cNvPr id="6" name="Picture 5" descr="&lt;strong&gt;Ropes&lt;/strong&gt; | Texas.713 | Flick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89" y="1488640"/>
            <a:ext cx="3259864" cy="21645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428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8433"/>
          </a:xfrm>
        </p:spPr>
        <p:txBody>
          <a:bodyPr/>
          <a:lstStyle/>
          <a:p>
            <a:r>
              <a:rPr lang="en-US" dirty="0"/>
              <a:t>A log browser in Hillview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9635" y="3852764"/>
            <a:ext cx="7857597" cy="2475170"/>
            <a:chOff x="1333501" y="3841750"/>
            <a:chExt cx="5232400" cy="1648224"/>
          </a:xfrm>
        </p:grpSpPr>
        <p:sp>
          <p:nvSpPr>
            <p:cNvPr id="5" name="Rectangle 4"/>
            <p:cNvSpPr/>
            <p:nvPr/>
          </p:nvSpPr>
          <p:spPr>
            <a:xfrm>
              <a:off x="2774951" y="5178426"/>
              <a:ext cx="3790950" cy="3115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Distributed logs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74951" y="4737101"/>
              <a:ext cx="3790950" cy="34012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Log parser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74951" y="3841750"/>
              <a:ext cx="3790950" cy="67190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Spreadsheet</a:t>
              </a:r>
            </a:p>
          </p:txBody>
        </p:sp>
        <p:cxnSp>
          <p:nvCxnSpPr>
            <p:cNvPr id="9" name="Elbow Connector 8"/>
            <p:cNvCxnSpPr>
              <a:stCxn id="11" idx="3"/>
              <a:endCxn id="6" idx="0"/>
            </p:cNvCxnSpPr>
            <p:nvPr/>
          </p:nvCxnSpPr>
          <p:spPr>
            <a:xfrm>
              <a:off x="2614044" y="4610142"/>
              <a:ext cx="2056382" cy="126959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33501" y="4460101"/>
              <a:ext cx="1204505" cy="26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DataSet</a:t>
              </a:r>
              <a:r>
                <a:rPr lang="en-US" sz="2000" dirty="0"/>
                <a:t>&lt;Table&gt;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3" y="1719106"/>
            <a:ext cx="8703585" cy="180813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963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6716"/>
          </a:xfrm>
        </p:spPr>
        <p:txBody>
          <a:bodyPr/>
          <a:lstStyle/>
          <a:p>
            <a:r>
              <a:rPr lang="en-US" dirty="0"/>
              <a:t>Hillview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749" y="1797952"/>
            <a:ext cx="8731076" cy="40753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Take display and perception limits into account</a:t>
            </a:r>
          </a:p>
          <a:p>
            <a:r>
              <a:rPr lang="en-US" dirty="0"/>
              <a:t>Wherever possible compute on sampled data</a:t>
            </a:r>
          </a:p>
          <a:p>
            <a:r>
              <a:rPr lang="en-US" dirty="0"/>
              <a:t>Compute views lazily (when users need them)</a:t>
            </a:r>
          </a:p>
          <a:p>
            <a:r>
              <a:rPr lang="en-US" dirty="0"/>
              <a:t>Shard data to exploit parallelism and increase responsiveness</a:t>
            </a:r>
          </a:p>
          <a:p>
            <a:r>
              <a:rPr lang="en-US" dirty="0"/>
              <a:t>Push computation to data</a:t>
            </a:r>
          </a:p>
          <a:p>
            <a:r>
              <a:rPr lang="en-US" dirty="0"/>
              <a:t>Only use sketching algorithms</a:t>
            </a:r>
          </a:p>
          <a:p>
            <a:r>
              <a:rPr lang="en-US" dirty="0"/>
              <a:t>Avoid hard state</a:t>
            </a:r>
          </a:p>
          <a:p>
            <a:r>
              <a:rPr lang="en-US" dirty="0"/>
              <a:t>Functional programming; immutable objects</a:t>
            </a:r>
          </a:p>
          <a:p>
            <a:r>
              <a:rPr lang="en-US" dirty="0"/>
              <a:t>Incremental view updates</a:t>
            </a:r>
          </a:p>
        </p:txBody>
      </p:sp>
      <p:pic>
        <p:nvPicPr>
          <p:cNvPr id="4" name="Picture 3" descr="File:CalDOT-SASElevPlan4Q2005P42.svg - Wikimedia Common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75" y="5457934"/>
            <a:ext cx="4038600" cy="13590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4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7963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zip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59679" y="2092667"/>
            <a:ext cx="1072098" cy="660962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1552294" y="1495533"/>
            <a:ext cx="14800" cy="65464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3299" y="4370415"/>
            <a:ext cx="741886" cy="597253"/>
            <a:chOff x="4213698" y="990600"/>
            <a:chExt cx="1044102" cy="457200"/>
          </a:xfrm>
        </p:grpSpPr>
        <p:sp>
          <p:nvSpPr>
            <p:cNvPr id="11" name="Trapezoid 1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92001" y="4370415"/>
            <a:ext cx="741886" cy="597253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16" name="Straight Arrow Connector 15"/>
          <p:cNvCxnSpPr>
            <a:stCxn id="21" idx="2"/>
            <a:endCxn id="11" idx="0"/>
          </p:cNvCxnSpPr>
          <p:nvPr/>
        </p:nvCxnSpPr>
        <p:spPr>
          <a:xfrm flipH="1">
            <a:off x="894242" y="3922475"/>
            <a:ext cx="708343" cy="4479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1" idx="2"/>
            <a:endCxn id="14" idx="0"/>
          </p:cNvCxnSpPr>
          <p:nvPr/>
        </p:nvCxnSpPr>
        <p:spPr>
          <a:xfrm>
            <a:off x="1602585" y="3922475"/>
            <a:ext cx="560359" cy="4479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20" idx="0"/>
          </p:cNvCxnSpPr>
          <p:nvPr/>
        </p:nvCxnSpPr>
        <p:spPr>
          <a:xfrm>
            <a:off x="1595728" y="2753629"/>
            <a:ext cx="6857" cy="5715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67247" y="3325222"/>
            <a:ext cx="1270676" cy="597253"/>
            <a:chOff x="4213698" y="990600"/>
            <a:chExt cx="1044102" cy="457200"/>
          </a:xfrm>
        </p:grpSpPr>
        <p:sp>
          <p:nvSpPr>
            <p:cNvPr id="20" name="Trapezoid 1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51604" y="2092666"/>
            <a:ext cx="1045308" cy="660964"/>
            <a:chOff x="4213698" y="990600"/>
            <a:chExt cx="1044102" cy="457200"/>
          </a:xfrm>
        </p:grpSpPr>
        <p:sp>
          <p:nvSpPr>
            <p:cNvPr id="23" name="Trapezoid 2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25" name="Straight Arrow Connector 24"/>
          <p:cNvCxnSpPr>
            <a:endCxn id="23" idx="0"/>
          </p:cNvCxnSpPr>
          <p:nvPr/>
        </p:nvCxnSpPr>
        <p:spPr>
          <a:xfrm>
            <a:off x="4259462" y="1469878"/>
            <a:ext cx="14796" cy="6227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201829" y="4370415"/>
            <a:ext cx="741886" cy="597253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70534" y="4370415"/>
            <a:ext cx="741886" cy="597253"/>
            <a:chOff x="4213698" y="990600"/>
            <a:chExt cx="1044102" cy="457200"/>
          </a:xfrm>
        </p:grpSpPr>
        <p:sp>
          <p:nvSpPr>
            <p:cNvPr id="30" name="Trapezoid 2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32" name="Straight Arrow Connector 31"/>
          <p:cNvCxnSpPr>
            <a:stCxn id="37" idx="2"/>
            <a:endCxn id="27" idx="0"/>
          </p:cNvCxnSpPr>
          <p:nvPr/>
        </p:nvCxnSpPr>
        <p:spPr>
          <a:xfrm flipH="1">
            <a:off x="3572772" y="3922475"/>
            <a:ext cx="708346" cy="4479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2"/>
            <a:endCxn id="30" idx="0"/>
          </p:cNvCxnSpPr>
          <p:nvPr/>
        </p:nvCxnSpPr>
        <p:spPr>
          <a:xfrm>
            <a:off x="4281116" y="3922475"/>
            <a:ext cx="560361" cy="4479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2"/>
            <a:endCxn id="36" idx="0"/>
          </p:cNvCxnSpPr>
          <p:nvPr/>
        </p:nvCxnSpPr>
        <p:spPr>
          <a:xfrm>
            <a:off x="4274258" y="2753630"/>
            <a:ext cx="6860" cy="5715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645780" y="3325222"/>
            <a:ext cx="1270676" cy="597253"/>
            <a:chOff x="4213698" y="990600"/>
            <a:chExt cx="1044102" cy="457200"/>
          </a:xfrm>
        </p:grpSpPr>
        <p:sp>
          <p:nvSpPr>
            <p:cNvPr id="36" name="Trapezoid 3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621834" y="5451558"/>
            <a:ext cx="544816" cy="3468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9" name="Straight Arrow Connector 38"/>
          <p:cNvCxnSpPr>
            <a:stCxn id="12" idx="2"/>
            <a:endCxn id="38" idx="0"/>
          </p:cNvCxnSpPr>
          <p:nvPr/>
        </p:nvCxnSpPr>
        <p:spPr>
          <a:xfrm>
            <a:off x="894242" y="4967668"/>
            <a:ext cx="0" cy="4838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890536" y="5451558"/>
            <a:ext cx="544816" cy="3468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1" name="Straight Arrow Connector 40"/>
          <p:cNvCxnSpPr>
            <a:stCxn id="15" idx="2"/>
            <a:endCxn id="40" idx="0"/>
          </p:cNvCxnSpPr>
          <p:nvPr/>
        </p:nvCxnSpPr>
        <p:spPr>
          <a:xfrm>
            <a:off x="2162944" y="4967668"/>
            <a:ext cx="0" cy="4838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300364" y="5451558"/>
            <a:ext cx="544816" cy="3468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3" name="Straight Arrow Connector 42"/>
          <p:cNvCxnSpPr>
            <a:stCxn id="28" idx="2"/>
            <a:endCxn id="42" idx="0"/>
          </p:cNvCxnSpPr>
          <p:nvPr/>
        </p:nvCxnSpPr>
        <p:spPr>
          <a:xfrm>
            <a:off x="3572772" y="4967668"/>
            <a:ext cx="0" cy="4838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61296" y="5451558"/>
            <a:ext cx="544816" cy="3468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5" name="Straight Arrow Connector 44"/>
          <p:cNvCxnSpPr>
            <a:stCxn id="31" idx="2"/>
            <a:endCxn id="44" idx="0"/>
          </p:cNvCxnSpPr>
          <p:nvPr/>
        </p:nvCxnSpPr>
        <p:spPr>
          <a:xfrm flipH="1">
            <a:off x="4833704" y="4967668"/>
            <a:ext cx="7773" cy="4838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768269" y="2067501"/>
            <a:ext cx="1012156" cy="711294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Remote</a:t>
              </a:r>
            </a:p>
          </p:txBody>
        </p:sp>
      </p:grpSp>
      <p:cxnSp>
        <p:nvCxnSpPr>
          <p:cNvPr id="49" name="Straight Arrow Connector 48"/>
          <p:cNvCxnSpPr>
            <a:endCxn id="47" idx="0"/>
          </p:cNvCxnSpPr>
          <p:nvPr/>
        </p:nvCxnSpPr>
        <p:spPr>
          <a:xfrm>
            <a:off x="7259551" y="1469878"/>
            <a:ext cx="14796" cy="59762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6213380" y="4370415"/>
            <a:ext cx="741886" cy="597253"/>
            <a:chOff x="4213698" y="990600"/>
            <a:chExt cx="1044102" cy="457200"/>
          </a:xfrm>
        </p:grpSpPr>
        <p:sp>
          <p:nvSpPr>
            <p:cNvPr id="51" name="Trapezoid 5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470622" y="4370415"/>
            <a:ext cx="741886" cy="597253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cxnSp>
        <p:nvCxnSpPr>
          <p:cNvPr id="56" name="Straight Arrow Connector 55"/>
          <p:cNvCxnSpPr>
            <a:stCxn id="61" idx="2"/>
            <a:endCxn id="51" idx="0"/>
          </p:cNvCxnSpPr>
          <p:nvPr/>
        </p:nvCxnSpPr>
        <p:spPr>
          <a:xfrm flipH="1">
            <a:off x="6584323" y="3922475"/>
            <a:ext cx="696883" cy="4479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1" idx="2"/>
            <a:endCxn id="54" idx="0"/>
          </p:cNvCxnSpPr>
          <p:nvPr/>
        </p:nvCxnSpPr>
        <p:spPr>
          <a:xfrm>
            <a:off x="7281206" y="3922475"/>
            <a:ext cx="560361" cy="4479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2"/>
            <a:endCxn id="60" idx="0"/>
          </p:cNvCxnSpPr>
          <p:nvPr/>
        </p:nvCxnSpPr>
        <p:spPr>
          <a:xfrm>
            <a:off x="7274347" y="2778795"/>
            <a:ext cx="6859" cy="5464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645868" y="3325222"/>
            <a:ext cx="1270676" cy="597253"/>
            <a:chOff x="4213698" y="990600"/>
            <a:chExt cx="1044102" cy="457200"/>
          </a:xfrm>
        </p:grpSpPr>
        <p:sp>
          <p:nvSpPr>
            <p:cNvPr id="60" name="Trapezoid 5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Parallel</a:t>
              </a: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6201918" y="5451558"/>
            <a:ext cx="764810" cy="3468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T,S</a:t>
            </a:r>
          </a:p>
        </p:txBody>
      </p:sp>
      <p:cxnSp>
        <p:nvCxnSpPr>
          <p:cNvPr id="63" name="Straight Arrow Connector 62"/>
          <p:cNvCxnSpPr>
            <a:stCxn id="52" idx="2"/>
            <a:endCxn id="62" idx="0"/>
          </p:cNvCxnSpPr>
          <p:nvPr/>
        </p:nvCxnSpPr>
        <p:spPr>
          <a:xfrm>
            <a:off x="6584323" y="4967668"/>
            <a:ext cx="0" cy="4838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7470626" y="5451558"/>
            <a:ext cx="726332" cy="3468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T,S</a:t>
            </a:r>
          </a:p>
        </p:txBody>
      </p:sp>
      <p:cxnSp>
        <p:nvCxnSpPr>
          <p:cNvPr id="65" name="Straight Arrow Connector 64"/>
          <p:cNvCxnSpPr>
            <a:stCxn id="55" idx="2"/>
            <a:endCxn id="64" idx="0"/>
          </p:cNvCxnSpPr>
          <p:nvPr/>
        </p:nvCxnSpPr>
        <p:spPr>
          <a:xfrm flipH="1">
            <a:off x="7833792" y="4967668"/>
            <a:ext cx="7773" cy="4838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4" idx="2"/>
            <a:endCxn id="64" idx="2"/>
          </p:cNvCxnSpPr>
          <p:nvPr/>
        </p:nvCxnSpPr>
        <p:spPr>
          <a:xfrm rot="16200000" flipH="1">
            <a:off x="6333923" y="4298372"/>
            <a:ext cx="23011" cy="3000090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0" idx="2"/>
            <a:endCxn id="64" idx="2"/>
          </p:cNvCxnSpPr>
          <p:nvPr/>
        </p:nvCxnSpPr>
        <p:spPr>
          <a:xfrm rot="16200000" flipH="1">
            <a:off x="4998368" y="2962993"/>
            <a:ext cx="12700" cy="5670848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2" idx="0"/>
            <a:endCxn id="62" idx="1"/>
          </p:cNvCxnSpPr>
          <p:nvPr/>
        </p:nvCxnSpPr>
        <p:spPr>
          <a:xfrm rot="16200000" flipH="1">
            <a:off x="4800630" y="4223700"/>
            <a:ext cx="173430" cy="2629146"/>
          </a:xfrm>
          <a:prstGeom prst="curvedConnector4">
            <a:avLst>
              <a:gd name="adj1" fmla="val -131811"/>
              <a:gd name="adj2" fmla="val 75984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38" idx="0"/>
            <a:endCxn id="62" idx="1"/>
          </p:cNvCxnSpPr>
          <p:nvPr/>
        </p:nvCxnSpPr>
        <p:spPr>
          <a:xfrm rot="16200000" flipH="1">
            <a:off x="3461365" y="2884435"/>
            <a:ext cx="173430" cy="5307676"/>
          </a:xfrm>
          <a:prstGeom prst="curvedConnector4">
            <a:avLst>
              <a:gd name="adj1" fmla="val -131811"/>
              <a:gd name="adj2" fmla="val 5804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ight Arrow 71"/>
          <p:cNvSpPr/>
          <p:nvPr/>
        </p:nvSpPr>
        <p:spPr>
          <a:xfrm>
            <a:off x="5402121" y="2323607"/>
            <a:ext cx="890074" cy="823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153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Spreadsheet architecture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1" y="3451238"/>
            <a:ext cx="5752522" cy="994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DataSet</a:t>
            </a:r>
            <a:r>
              <a:rPr lang="en-US" sz="3200" dirty="0">
                <a:solidFill>
                  <a:schemeClr val="tx1"/>
                </a:solidFill>
              </a:rPr>
              <a:t>&lt;Table&gt;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0" y="5544837"/>
            <a:ext cx="1652213" cy="811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DB</a:t>
            </a:r>
          </a:p>
        </p:txBody>
      </p:sp>
      <p:sp>
        <p:nvSpPr>
          <p:cNvPr id="7" name="Rectangle 6"/>
          <p:cNvSpPr/>
          <p:nvPr/>
        </p:nvSpPr>
        <p:spPr>
          <a:xfrm>
            <a:off x="2319412" y="5544837"/>
            <a:ext cx="1490313" cy="811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CSV Files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8273" y="5544837"/>
            <a:ext cx="1657241" cy="811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Column store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558681" y="5544837"/>
            <a:ext cx="822492" cy="811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1168" y="5676735"/>
            <a:ext cx="1404552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Storage layer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651" y="4596601"/>
            <a:ext cx="5752522" cy="8159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Table operations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8651" y="1881985"/>
            <a:ext cx="5752522" cy="815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1168" y="3674785"/>
            <a:ext cx="1963743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Distributed 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1168" y="4741535"/>
            <a:ext cx="184274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Spreadsheet logic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1165" y="2016078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Front-end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86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6E2F66-16DA-47D3-9BAC-22D05D53780F}"/>
              </a:ext>
            </a:extLst>
          </p:cNvPr>
          <p:cNvSpPr/>
          <p:nvPr/>
        </p:nvSpPr>
        <p:spPr>
          <a:xfrm>
            <a:off x="516194" y="1762433"/>
            <a:ext cx="7639664" cy="3333136"/>
          </a:xfrm>
          <a:prstGeom prst="wedgeRoundRectCallout">
            <a:avLst>
              <a:gd name="adj1" fmla="val -26721"/>
              <a:gd name="adj2" fmla="val -6372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/>
              <a:t>Fundamental building blocks</a:t>
            </a:r>
          </a:p>
          <a:p>
            <a:r>
              <a:rPr lang="en-US" dirty="0"/>
              <a:t>System architecture</a:t>
            </a:r>
          </a:p>
          <a:p>
            <a:r>
              <a:rPr lang="en-US" dirty="0"/>
              <a:t>Visualization as sketches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555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12748" y="1483133"/>
            <a:ext cx="7887768" cy="5230359"/>
            <a:chOff x="1639230" y="2237213"/>
            <a:chExt cx="5286645" cy="3505561"/>
          </a:xfrm>
        </p:grpSpPr>
        <p:sp>
          <p:nvSpPr>
            <p:cNvPr id="2" name="Rectangle 1"/>
            <p:cNvSpPr/>
            <p:nvPr/>
          </p:nvSpPr>
          <p:spPr>
            <a:xfrm>
              <a:off x="3981303" y="3392080"/>
              <a:ext cx="401129" cy="177920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473008" y="3392080"/>
              <a:ext cx="401129" cy="177920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964713" y="3392080"/>
              <a:ext cx="401129" cy="177920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050872" y="2237213"/>
              <a:ext cx="934888" cy="3526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Table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07241" y="5268325"/>
              <a:ext cx="654516" cy="474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/>
                <a:t>Column</a:t>
              </a:r>
            </a:p>
            <a:p>
              <a:pPr algn="ctr"/>
              <a:r>
                <a:rPr lang="en-US" sz="2000" i="1" dirty="0"/>
                <a:t>data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7257" y="3392079"/>
              <a:ext cx="226444" cy="177921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27257" y="3392079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27257" y="3463247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27257" y="3534415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7257" y="3605584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27257" y="3676752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527257" y="3747920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7257" y="3819088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27257" y="3890257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27257" y="3961425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27257" y="4032593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27257" y="4103761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27257" y="4174930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27257" y="4246102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27257" y="4317270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27257" y="4388438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27257" y="4459606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27257" y="4530775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27257" y="4601943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27257" y="4673111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527257" y="4744279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27257" y="4815448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27257" y="4886616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27257" y="4957784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527257" y="5028952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27257" y="5100121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40247" y="5171288"/>
              <a:ext cx="1000469" cy="474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/>
                <a:t>Membership</a:t>
              </a:r>
            </a:p>
            <a:p>
              <a:pPr algn="ctr"/>
              <a:r>
                <a:rPr lang="en-US" sz="2000" i="1" dirty="0"/>
                <a:t>set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96329" y="2237213"/>
              <a:ext cx="934888" cy="3526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Table</a:t>
              </a:r>
              <a:r>
                <a:rPr lang="en-US" sz="2000" baseline="-25000" dirty="0"/>
                <a:t>2</a:t>
              </a: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1639230" y="2825974"/>
              <a:ext cx="789317" cy="31702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Schema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136558" y="2829209"/>
              <a:ext cx="789317" cy="31702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Schema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63" name="Elbow Connector 62"/>
            <p:cNvCxnSpPr>
              <a:stCxn id="5" idx="2"/>
              <a:endCxn id="60" idx="0"/>
            </p:cNvCxnSpPr>
            <p:nvPr/>
          </p:nvCxnSpPr>
          <p:spPr>
            <a:xfrm rot="5400000">
              <a:off x="2158027" y="2465684"/>
              <a:ext cx="236152" cy="48442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>
              <a:stCxn id="5" idx="2"/>
              <a:endCxn id="45" idx="1"/>
            </p:cNvCxnSpPr>
            <p:nvPr/>
          </p:nvCxnSpPr>
          <p:spPr>
            <a:xfrm rot="16200000" flipH="1">
              <a:off x="2141271" y="2966868"/>
              <a:ext cx="1763031" cy="100894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3148313" y="2829211"/>
              <a:ext cx="1409610" cy="1779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Columns</a:t>
              </a:r>
            </a:p>
          </p:txBody>
        </p:sp>
        <p:cxnSp>
          <p:nvCxnSpPr>
            <p:cNvPr id="69" name="Elbow Connector 68"/>
            <p:cNvCxnSpPr>
              <a:stCxn id="5" idx="2"/>
              <a:endCxn id="68" idx="0"/>
            </p:cNvCxnSpPr>
            <p:nvPr/>
          </p:nvCxnSpPr>
          <p:spPr>
            <a:xfrm rot="16200000" flipH="1">
              <a:off x="3066024" y="2042116"/>
              <a:ext cx="239387" cy="133480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>
              <a:stCxn id="68" idx="2"/>
              <a:endCxn id="2" idx="0"/>
            </p:cNvCxnSpPr>
            <p:nvPr/>
          </p:nvCxnSpPr>
          <p:spPr>
            <a:xfrm>
              <a:off x="3853118" y="3007130"/>
              <a:ext cx="328750" cy="384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>
              <a:stCxn id="68" idx="2"/>
              <a:endCxn id="3" idx="0"/>
            </p:cNvCxnSpPr>
            <p:nvPr/>
          </p:nvCxnSpPr>
          <p:spPr>
            <a:xfrm>
              <a:off x="3853118" y="3007130"/>
              <a:ext cx="820455" cy="384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lbow Connector 77"/>
            <p:cNvCxnSpPr>
              <a:stCxn id="68" idx="2"/>
              <a:endCxn id="4" idx="0"/>
            </p:cNvCxnSpPr>
            <p:nvPr/>
          </p:nvCxnSpPr>
          <p:spPr>
            <a:xfrm>
              <a:off x="3853118" y="3007131"/>
              <a:ext cx="1312160" cy="384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>
              <a:stCxn id="59" idx="2"/>
              <a:endCxn id="61" idx="0"/>
            </p:cNvCxnSpPr>
            <p:nvPr/>
          </p:nvCxnSpPr>
          <p:spPr>
            <a:xfrm rot="16200000" flipH="1">
              <a:off x="6177802" y="2475794"/>
              <a:ext cx="239387" cy="46744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4868475" y="2829210"/>
              <a:ext cx="994735" cy="1779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Columns</a:t>
              </a:r>
            </a:p>
          </p:txBody>
        </p:sp>
        <p:cxnSp>
          <p:nvCxnSpPr>
            <p:cNvPr id="91" name="Elbow Connector 90"/>
            <p:cNvCxnSpPr>
              <a:stCxn id="59" idx="2"/>
              <a:endCxn id="89" idx="0"/>
            </p:cNvCxnSpPr>
            <p:nvPr/>
          </p:nvCxnSpPr>
          <p:spPr>
            <a:xfrm rot="5400000">
              <a:off x="5595115" y="2360551"/>
              <a:ext cx="239387" cy="69793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Elbow Connector 93"/>
            <p:cNvCxnSpPr>
              <a:stCxn id="89" idx="2"/>
              <a:endCxn id="4" idx="0"/>
            </p:cNvCxnSpPr>
            <p:nvPr/>
          </p:nvCxnSpPr>
          <p:spPr>
            <a:xfrm flipH="1">
              <a:off x="5165278" y="3007129"/>
              <a:ext cx="200564" cy="384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5549424" y="3392079"/>
              <a:ext cx="226444" cy="177921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549424" y="3392079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49424" y="3463247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549424" y="3534415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549424" y="3605584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549424" y="3676752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549424" y="3747920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549424" y="3819088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549424" y="3890257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549424" y="3961425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549424" y="4032593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549424" y="4103761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549424" y="4174930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549424" y="4246102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549424" y="4317270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549424" y="4388438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549424" y="4530775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549424" y="4601943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549424" y="4744279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549424" y="4815448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549424" y="4957784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549424" y="5028952"/>
              <a:ext cx="226444" cy="71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549424" y="5100121"/>
              <a:ext cx="226444" cy="71168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162414" y="5171288"/>
              <a:ext cx="1000469" cy="474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/>
                <a:t>Membership</a:t>
              </a:r>
            </a:p>
            <a:p>
              <a:pPr algn="ctr"/>
              <a:r>
                <a:rPr lang="en-US" sz="2000" i="1" dirty="0"/>
                <a:t>set</a:t>
              </a:r>
            </a:p>
          </p:txBody>
        </p:sp>
        <p:cxnSp>
          <p:nvCxnSpPr>
            <p:cNvPr id="139" name="Elbow Connector 93"/>
            <p:cNvCxnSpPr>
              <a:stCxn id="89" idx="2"/>
              <a:endCxn id="3" idx="0"/>
            </p:cNvCxnSpPr>
            <p:nvPr/>
          </p:nvCxnSpPr>
          <p:spPr>
            <a:xfrm flipH="1">
              <a:off x="4673572" y="3007130"/>
              <a:ext cx="692270" cy="384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Elbow Connector 141"/>
            <p:cNvCxnSpPr>
              <a:stCxn id="59" idx="2"/>
              <a:endCxn id="122" idx="3"/>
            </p:cNvCxnSpPr>
            <p:nvPr/>
          </p:nvCxnSpPr>
          <p:spPr>
            <a:xfrm rot="5400000">
              <a:off x="5002722" y="3362969"/>
              <a:ext cx="1834199" cy="287906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624" y="6591"/>
            <a:ext cx="7886700" cy="1100073"/>
          </a:xfrm>
        </p:spPr>
        <p:txBody>
          <a:bodyPr/>
          <a:lstStyle/>
          <a:p>
            <a:r>
              <a:rPr lang="en-US" dirty="0"/>
              <a:t>Table data storage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67576" y="3314213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667576" y="3418581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667576" y="3524765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667576" y="3630951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667576" y="3737135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67576" y="3845134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667576" y="3949502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667576" y="4055686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667576" y="4161872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667576" y="4268056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67576" y="4369402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667576" y="4473770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667576" y="4579954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667576" y="4686140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667576" y="4792324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3667576" y="4906982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667576" y="5011350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667576" y="5117534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667576" y="5223720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667576" y="5329904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67576" y="5437903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667576" y="5542271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667576" y="5648455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667576" y="5754641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3667576" y="5860825"/>
            <a:ext cx="2679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Slide Number Placeholder 1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MembershipSet</a:t>
            </a:r>
            <a:r>
              <a:rPr lang="en-US" dirty="0"/>
              <a:t>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Iterate</a:t>
            </a:r>
          </a:p>
          <a:p>
            <a:r>
              <a:rPr lang="en-US" dirty="0"/>
              <a:t>Sample</a:t>
            </a:r>
          </a:p>
          <a:p>
            <a:r>
              <a:rPr lang="en-US" dirty="0" err="1"/>
              <a:t>GetIteratorOverSample</a:t>
            </a:r>
            <a:endParaRPr lang="en-US" dirty="0"/>
          </a:p>
          <a:p>
            <a:pPr lvl="1"/>
            <a:r>
              <a:rPr lang="en-US" dirty="0"/>
              <a:t>Ideally cost should be O(|output|)</a:t>
            </a:r>
          </a:p>
          <a:p>
            <a:r>
              <a:rPr lang="en-US" dirty="0"/>
              <a:t>Union/intersection/etc.</a:t>
            </a:r>
          </a:p>
          <a:p>
            <a:endParaRPr lang="en-US" dirty="0"/>
          </a:p>
          <a:p>
            <a:r>
              <a:rPr lang="en-US" dirty="0"/>
              <a:t>Multiple implementations, depending on sparsity</a:t>
            </a:r>
          </a:p>
        </p:txBody>
      </p:sp>
      <p:pic>
        <p:nvPicPr>
          <p:cNvPr id="7" name="Picture 6" descr="Se Reserva el Derecho de Admisión | el secreto del éxito de los bar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60" y="2002957"/>
            <a:ext cx="3013779" cy="199833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51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expose JavaScript to users</a:t>
            </a:r>
          </a:p>
          <a:p>
            <a:pPr lvl="1"/>
            <a:r>
              <a:rPr lang="en-US" dirty="0"/>
              <a:t>Create new columns</a:t>
            </a:r>
          </a:p>
          <a:p>
            <a:pPr lvl="1"/>
            <a:r>
              <a:rPr lang="en-US" dirty="0"/>
              <a:t>Write data filters</a:t>
            </a:r>
          </a:p>
          <a:p>
            <a:r>
              <a:rPr lang="en-US" dirty="0"/>
              <a:t>Oracle Java </a:t>
            </a:r>
            <a:r>
              <a:rPr lang="en-US" dirty="0" err="1"/>
              <a:t>Nashorn</a:t>
            </a:r>
            <a:r>
              <a:rPr lang="en-US" dirty="0"/>
              <a:t> JS engine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4" y="3964951"/>
            <a:ext cx="4283338" cy="234694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542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PCA</a:t>
            </a:r>
          </a:p>
          <a:p>
            <a:r>
              <a:rPr lang="en-US" dirty="0"/>
              <a:t>Covariance matrix computation is a sketch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Local Affine Multidimensional Scaling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80" y="3054698"/>
            <a:ext cx="3150877" cy="3077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4" y="4180114"/>
            <a:ext cx="3615394" cy="146706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322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0BDF7-B640-46AB-8C4C-E3507E0E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scaling - throughput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BFF4D8B-B112-4332-BB48-CF869B4C439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971568"/>
              </p:ext>
            </p:extLst>
          </p:nvPr>
        </p:nvGraphicFramePr>
        <p:xfrm>
          <a:off x="628650" y="2424113"/>
          <a:ext cx="7886700" cy="315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Acrobat Document" r:id="rId4" imgW="3496320" imgH="1399680" progId="AcroExch.Document.DC">
                  <p:embed/>
                </p:oleObj>
              </mc:Choice>
              <mc:Fallback>
                <p:oleObj name="Acrobat Document" r:id="rId4" imgW="3496320" imgH="1399680" progId="AcroExch.Document.DC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2424113"/>
                        <a:ext cx="7886700" cy="3154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841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5715"/>
          </a:xfrm>
        </p:spPr>
        <p:txBody>
          <a:bodyPr/>
          <a:lstStyle/>
          <a:p>
            <a:r>
              <a:rPr lang="en-US" dirty="0"/>
              <a:t>Service capacity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700795"/>
              </p:ext>
            </p:extLst>
          </p:nvPr>
        </p:nvGraphicFramePr>
        <p:xfrm>
          <a:off x="0" y="1530036"/>
          <a:ext cx="9144000" cy="4952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64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53" y="365126"/>
            <a:ext cx="8943033" cy="1325563"/>
          </a:xfrm>
        </p:spPr>
        <p:txBody>
          <a:bodyPr/>
          <a:lstStyle/>
          <a:p>
            <a:r>
              <a:rPr lang="en-US" dirty="0"/>
              <a:t>Approximate renderings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8" y="2633907"/>
            <a:ext cx="4000500" cy="1278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97" y="2125267"/>
            <a:ext cx="4279106" cy="3250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8" y="4083860"/>
            <a:ext cx="3610956" cy="337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9997" y="2381459"/>
            <a:ext cx="4237915" cy="5124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00592" y="4803111"/>
            <a:ext cx="4237915" cy="572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6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EC32-96EC-4C9A-88F3-34DC964A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Sampling/Streaming for Databases/Visualization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334D7-3AC3-4D3E-BFE0-5EB0048B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ABE39-5012-4BA5-814B-80CA1D83EDB5}"/>
              </a:ext>
            </a:extLst>
          </p:cNvPr>
          <p:cNvSpPr txBox="1"/>
          <p:nvPr/>
        </p:nvSpPr>
        <p:spPr>
          <a:xfrm>
            <a:off x="638175" y="1847850"/>
            <a:ext cx="78771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Sampling to estimate the size of database queries. </a:t>
            </a:r>
            <a:r>
              <a:rPr lang="en-US" sz="2000" dirty="0">
                <a:solidFill>
                  <a:srgbClr val="00B050"/>
                </a:solidFill>
              </a:rPr>
              <a:t>[Lipton-Naughton’89]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Streaming for estimating skew in databases </a:t>
            </a:r>
            <a:r>
              <a:rPr lang="en-US" sz="2000" dirty="0">
                <a:solidFill>
                  <a:srgbClr val="00B050"/>
                </a:solidFill>
              </a:rPr>
              <a:t>[Alon-Matais-Szegedy’96</a:t>
            </a:r>
            <a:r>
              <a:rPr lang="en-US" sz="2400" dirty="0">
                <a:solidFill>
                  <a:srgbClr val="00B050"/>
                </a:solidFill>
              </a:rPr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Approximate renderings via sampling </a:t>
            </a:r>
            <a:r>
              <a:rPr lang="en-US" sz="2000" dirty="0">
                <a:solidFill>
                  <a:srgbClr val="00B050"/>
                </a:solidFill>
              </a:rPr>
              <a:t>[Dix-Ellis’02]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Sampling to estimate relative orderings in renderings. </a:t>
            </a:r>
            <a:r>
              <a:rPr lang="en-US" sz="2000" dirty="0">
                <a:solidFill>
                  <a:srgbClr val="00B050"/>
                </a:solidFill>
              </a:rPr>
              <a:t>[Kim-Blais-Parameswaran-Indyk-Madden-Runbinfeld’14]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Sampling to compute incremental renderings. </a:t>
            </a:r>
            <a:r>
              <a:rPr lang="en-US" sz="2000" dirty="0">
                <a:solidFill>
                  <a:srgbClr val="00B050"/>
                </a:solidFill>
              </a:rPr>
              <a:t>[Rahman-Aliakbarpour-Kong-Blais-Karahalios-Parameswaran-Rubinfield’17]</a:t>
            </a:r>
          </a:p>
        </p:txBody>
      </p:sp>
    </p:spTree>
    <p:extLst>
      <p:ext uri="{BB962C8B-B14F-4D97-AF65-F5344CB8AC3E}">
        <p14:creationId xmlns:p14="http://schemas.microsoft.com/office/powerpoint/2010/main" val="63178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3CFE-C0F9-41C7-988D-AD2359ED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541E9-69CC-4564-AC4D-979D7A162F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4"/>
                <a:ext cx="5847609" cy="440105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vertical pixels.</a:t>
                </a:r>
              </a:p>
              <a:p>
                <a:r>
                  <a:rPr lang="en-US" dirty="0"/>
                  <a:t>Each pixel represents a quantile.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Scrolling displays a screenful of consecutive records from this quantile.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541E9-69CC-4564-AC4D-979D7A162F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4"/>
                <a:ext cx="5847609" cy="4401059"/>
              </a:xfrm>
              <a:blipFill>
                <a:blip r:embed="rId2"/>
                <a:stretch>
                  <a:fillRect l="-2086" t="-2216" r="-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B9C1E-D0A8-42FD-879A-82C749FC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t>78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9EB4-8097-4618-98D3-77415A269EBE}"/>
              </a:ext>
            </a:extLst>
          </p:cNvPr>
          <p:cNvSpPr txBox="1"/>
          <p:nvPr/>
        </p:nvSpPr>
        <p:spPr>
          <a:xfrm>
            <a:off x="7539191" y="1635689"/>
            <a:ext cx="10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aardvark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8936FB-9871-40A8-B07C-7B577889C9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94871" y="1820355"/>
            <a:ext cx="64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A374FC-DB7B-418A-9793-A0CD09B0AE26}"/>
              </a:ext>
            </a:extLst>
          </p:cNvPr>
          <p:cNvCxnSpPr/>
          <p:nvPr/>
        </p:nvCxnSpPr>
        <p:spPr>
          <a:xfrm flipH="1">
            <a:off x="6894871" y="6171685"/>
            <a:ext cx="64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EE0428-64F6-43EA-91A9-B51C11E3BD08}"/>
              </a:ext>
            </a:extLst>
          </p:cNvPr>
          <p:cNvCxnSpPr>
            <a:cxnSpLocks/>
          </p:cNvCxnSpPr>
          <p:nvPr/>
        </p:nvCxnSpPr>
        <p:spPr>
          <a:xfrm flipH="1">
            <a:off x="6651523" y="1820354"/>
            <a:ext cx="7374" cy="4361879"/>
          </a:xfrm>
          <a:prstGeom prst="straightConnector1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BA37E6E4-6F20-4C15-B5A1-498E5A841968}"/>
              </a:ext>
            </a:extLst>
          </p:cNvPr>
          <p:cNvSpPr/>
          <p:nvPr/>
        </p:nvSpPr>
        <p:spPr>
          <a:xfrm>
            <a:off x="6571742" y="1733294"/>
            <a:ext cx="221226" cy="1793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7949F-ACD2-4E6B-85E5-143E27625BDA}"/>
              </a:ext>
            </a:extLst>
          </p:cNvPr>
          <p:cNvSpPr txBox="1"/>
          <p:nvPr/>
        </p:nvSpPr>
        <p:spPr>
          <a:xfrm>
            <a:off x="7545229" y="5987019"/>
            <a:ext cx="10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zyzzyva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8CFB99-8328-4D20-827F-567FB147823F}"/>
              </a:ext>
            </a:extLst>
          </p:cNvPr>
          <p:cNvCxnSpPr>
            <a:cxnSpLocks/>
          </p:cNvCxnSpPr>
          <p:nvPr/>
        </p:nvCxnSpPr>
        <p:spPr>
          <a:xfrm flipH="1">
            <a:off x="6898186" y="3533198"/>
            <a:ext cx="2381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EBB35654-5ECB-4DFC-B3C1-2492FD905CD6}"/>
              </a:ext>
            </a:extLst>
          </p:cNvPr>
          <p:cNvSpPr/>
          <p:nvPr/>
        </p:nvSpPr>
        <p:spPr>
          <a:xfrm>
            <a:off x="7231779" y="3083121"/>
            <a:ext cx="322160" cy="90015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216326-FAAC-4793-A5EE-51D8F0EB66F0}"/>
              </a:ext>
            </a:extLst>
          </p:cNvPr>
          <p:cNvSpPr txBox="1"/>
          <p:nvPr/>
        </p:nvSpPr>
        <p:spPr>
          <a:xfrm>
            <a:off x="7546565" y="3083121"/>
            <a:ext cx="968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earwig</a:t>
            </a:r>
          </a:p>
          <a:p>
            <a:pPr algn="ctr"/>
            <a:r>
              <a:rPr lang="en-US" dirty="0"/>
              <a:t>….</a:t>
            </a:r>
          </a:p>
          <a:p>
            <a:pPr algn="ctr"/>
            <a:r>
              <a:rPr lang="en-US" dirty="0"/>
              <a:t>ermine</a:t>
            </a:r>
          </a:p>
        </p:txBody>
      </p:sp>
    </p:spTree>
    <p:extLst>
      <p:ext uri="{BB962C8B-B14F-4D97-AF65-F5344CB8AC3E}">
        <p14:creationId xmlns:p14="http://schemas.microsoft.com/office/powerpoint/2010/main" val="4618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3CFE-C0F9-41C7-988D-AD2359ED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541E9-69CC-4564-AC4D-979D7A162F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4"/>
                <a:ext cx="5847609" cy="440105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vertical pixels.</a:t>
                </a:r>
              </a:p>
              <a:p>
                <a:r>
                  <a:rPr lang="en-US" dirty="0"/>
                  <a:t>Each pixel represents a quantile.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Step 1:</a:t>
                </a:r>
                <a:r>
                  <a:rPr lang="en-US" dirty="0"/>
                  <a:t> Approximate quantile query: sampling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elements suffices.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541E9-69CC-4564-AC4D-979D7A162F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4"/>
                <a:ext cx="5847609" cy="4401059"/>
              </a:xfrm>
              <a:blipFill>
                <a:blip r:embed="rId2"/>
                <a:stretch>
                  <a:fillRect l="-2086" t="-2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B9C1E-D0A8-42FD-879A-82C749FC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t>79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9EB4-8097-4618-98D3-77415A269EBE}"/>
              </a:ext>
            </a:extLst>
          </p:cNvPr>
          <p:cNvSpPr txBox="1"/>
          <p:nvPr/>
        </p:nvSpPr>
        <p:spPr>
          <a:xfrm>
            <a:off x="7539191" y="1635689"/>
            <a:ext cx="10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aardvark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8936FB-9871-40A8-B07C-7B577889C9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94871" y="1820355"/>
            <a:ext cx="64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A374FC-DB7B-418A-9793-A0CD09B0AE26}"/>
              </a:ext>
            </a:extLst>
          </p:cNvPr>
          <p:cNvCxnSpPr/>
          <p:nvPr/>
        </p:nvCxnSpPr>
        <p:spPr>
          <a:xfrm flipH="1">
            <a:off x="6894871" y="6171685"/>
            <a:ext cx="64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EE0428-64F6-43EA-91A9-B51C11E3BD08}"/>
              </a:ext>
            </a:extLst>
          </p:cNvPr>
          <p:cNvCxnSpPr>
            <a:cxnSpLocks/>
          </p:cNvCxnSpPr>
          <p:nvPr/>
        </p:nvCxnSpPr>
        <p:spPr>
          <a:xfrm flipH="1">
            <a:off x="6651523" y="1820354"/>
            <a:ext cx="7374" cy="4361879"/>
          </a:xfrm>
          <a:prstGeom prst="straightConnector1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BA37E6E4-6F20-4C15-B5A1-498E5A841968}"/>
              </a:ext>
            </a:extLst>
          </p:cNvPr>
          <p:cNvSpPr/>
          <p:nvPr/>
        </p:nvSpPr>
        <p:spPr>
          <a:xfrm>
            <a:off x="6571742" y="1733294"/>
            <a:ext cx="221226" cy="1793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7949F-ACD2-4E6B-85E5-143E27625BDA}"/>
              </a:ext>
            </a:extLst>
          </p:cNvPr>
          <p:cNvSpPr txBox="1"/>
          <p:nvPr/>
        </p:nvSpPr>
        <p:spPr>
          <a:xfrm>
            <a:off x="7545229" y="5987019"/>
            <a:ext cx="10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zyzzyva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8CFB99-8328-4D20-827F-567FB147823F}"/>
              </a:ext>
            </a:extLst>
          </p:cNvPr>
          <p:cNvCxnSpPr>
            <a:cxnSpLocks/>
          </p:cNvCxnSpPr>
          <p:nvPr/>
        </p:nvCxnSpPr>
        <p:spPr>
          <a:xfrm flipH="1">
            <a:off x="6898186" y="3533198"/>
            <a:ext cx="2381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EBB35654-5ECB-4DFC-B3C1-2492FD905CD6}"/>
              </a:ext>
            </a:extLst>
          </p:cNvPr>
          <p:cNvSpPr/>
          <p:nvPr/>
        </p:nvSpPr>
        <p:spPr>
          <a:xfrm>
            <a:off x="7231779" y="3083121"/>
            <a:ext cx="322160" cy="90015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216326-FAAC-4793-A5EE-51D8F0EB66F0}"/>
              </a:ext>
            </a:extLst>
          </p:cNvPr>
          <p:cNvSpPr txBox="1"/>
          <p:nvPr/>
        </p:nvSpPr>
        <p:spPr>
          <a:xfrm>
            <a:off x="7590810" y="3312356"/>
            <a:ext cx="96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echidna</a:t>
            </a:r>
          </a:p>
        </p:txBody>
      </p:sp>
    </p:spTree>
    <p:extLst>
      <p:ext uri="{BB962C8B-B14F-4D97-AF65-F5344CB8AC3E}">
        <p14:creationId xmlns:p14="http://schemas.microsoft.com/office/powerpoint/2010/main" val="1564400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cked &lt;strong&gt;Bricks&lt;/strong&gt; Free Stock Photo - Public Domain Pictur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69" y="1"/>
            <a:ext cx="92137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269" y="2265405"/>
            <a:ext cx="9199269" cy="1031488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7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Hillview Building Blocks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4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3CFE-C0F9-41C7-988D-AD2359ED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541E9-69CC-4564-AC4D-979D7A162F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5783584" cy="435660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vertical pixels.</a:t>
                </a:r>
              </a:p>
              <a:p>
                <a:r>
                  <a:rPr lang="en-US" dirty="0"/>
                  <a:t>Each pixel represents a quantile.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Step 1:</a:t>
                </a:r>
                <a:r>
                  <a:rPr lang="en-US" dirty="0"/>
                  <a:t> Approximate quantile query: sampling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elements suffices.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Step 2: </a:t>
                </a:r>
                <a:r>
                  <a:rPr lang="en-US" dirty="0"/>
                  <a:t>Given the top row, find the Next K in sorted order.</a:t>
                </a:r>
              </a:p>
              <a:p>
                <a:r>
                  <a:rPr lang="en-US" dirty="0"/>
                  <a:t>Sketch:  single pass</a:t>
                </a:r>
              </a:p>
              <a:p>
                <a:r>
                  <a:rPr lang="en-US" dirty="0"/>
                  <a:t>Merge: </a:t>
                </a:r>
                <a:r>
                  <a:rPr lang="en-US" dirty="0" err="1"/>
                  <a:t>mergeSort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541E9-69CC-4564-AC4D-979D7A162F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5783584" cy="4356608"/>
              </a:xfrm>
              <a:blipFill>
                <a:blip r:embed="rId2"/>
                <a:stretch>
                  <a:fillRect l="-2107" t="-2238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B9C1E-D0A8-42FD-879A-82C749FC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t>80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9EB4-8097-4618-98D3-77415A269EBE}"/>
              </a:ext>
            </a:extLst>
          </p:cNvPr>
          <p:cNvSpPr txBox="1"/>
          <p:nvPr/>
        </p:nvSpPr>
        <p:spPr>
          <a:xfrm>
            <a:off x="7539191" y="1635689"/>
            <a:ext cx="10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aardvark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8936FB-9871-40A8-B07C-7B577889C9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94871" y="1820355"/>
            <a:ext cx="64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A374FC-DB7B-418A-9793-A0CD09B0AE26}"/>
              </a:ext>
            </a:extLst>
          </p:cNvPr>
          <p:cNvCxnSpPr/>
          <p:nvPr/>
        </p:nvCxnSpPr>
        <p:spPr>
          <a:xfrm flipH="1">
            <a:off x="6894871" y="6171685"/>
            <a:ext cx="64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EE0428-64F6-43EA-91A9-B51C11E3BD08}"/>
              </a:ext>
            </a:extLst>
          </p:cNvPr>
          <p:cNvCxnSpPr>
            <a:cxnSpLocks/>
          </p:cNvCxnSpPr>
          <p:nvPr/>
        </p:nvCxnSpPr>
        <p:spPr>
          <a:xfrm flipH="1">
            <a:off x="6651523" y="1820354"/>
            <a:ext cx="7374" cy="4361879"/>
          </a:xfrm>
          <a:prstGeom prst="straightConnector1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BA37E6E4-6F20-4C15-B5A1-498E5A841968}"/>
              </a:ext>
            </a:extLst>
          </p:cNvPr>
          <p:cNvSpPr/>
          <p:nvPr/>
        </p:nvSpPr>
        <p:spPr>
          <a:xfrm>
            <a:off x="6548284" y="3443501"/>
            <a:ext cx="221226" cy="1793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7949F-ACD2-4E6B-85E5-143E27625BDA}"/>
              </a:ext>
            </a:extLst>
          </p:cNvPr>
          <p:cNvSpPr txBox="1"/>
          <p:nvPr/>
        </p:nvSpPr>
        <p:spPr>
          <a:xfrm>
            <a:off x="7545229" y="5987019"/>
            <a:ext cx="10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zyzzyva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8CFB99-8328-4D20-827F-567FB147823F}"/>
              </a:ext>
            </a:extLst>
          </p:cNvPr>
          <p:cNvCxnSpPr>
            <a:cxnSpLocks/>
          </p:cNvCxnSpPr>
          <p:nvPr/>
        </p:nvCxnSpPr>
        <p:spPr>
          <a:xfrm flipH="1">
            <a:off x="6898186" y="3533198"/>
            <a:ext cx="2381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EBB35654-5ECB-4DFC-B3C1-2492FD905CD6}"/>
              </a:ext>
            </a:extLst>
          </p:cNvPr>
          <p:cNvSpPr/>
          <p:nvPr/>
        </p:nvSpPr>
        <p:spPr>
          <a:xfrm>
            <a:off x="7231779" y="3083121"/>
            <a:ext cx="322160" cy="90015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216326-FAAC-4793-A5EE-51D8F0EB66F0}"/>
              </a:ext>
            </a:extLst>
          </p:cNvPr>
          <p:cNvSpPr txBox="1"/>
          <p:nvPr/>
        </p:nvSpPr>
        <p:spPr>
          <a:xfrm>
            <a:off x="7546565" y="3083121"/>
            <a:ext cx="133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echidna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echinoderm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ermine</a:t>
            </a:r>
          </a:p>
        </p:txBody>
      </p:sp>
    </p:spTree>
    <p:extLst>
      <p:ext uri="{BB962C8B-B14F-4D97-AF65-F5344CB8AC3E}">
        <p14:creationId xmlns:p14="http://schemas.microsoft.com/office/powerpoint/2010/main" val="29661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93" y="3426775"/>
            <a:ext cx="3586322" cy="2387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182"/>
            <a:ext cx="7886700" cy="942860"/>
          </a:xfrm>
        </p:spPr>
        <p:txBody>
          <a:bodyPr/>
          <a:lstStyle/>
          <a:p>
            <a:r>
              <a:rPr lang="en-US" dirty="0"/>
              <a:t>Monoids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50" y="1172307"/>
            <a:ext cx="8558503" cy="2056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set M with</a:t>
            </a:r>
          </a:p>
          <a:p>
            <a:pPr lvl="1"/>
            <a:r>
              <a:rPr lang="en-US" dirty="0"/>
              <a:t>An operation + : M x M -&gt; M</a:t>
            </a:r>
          </a:p>
          <a:p>
            <a:pPr lvl="1"/>
            <a:r>
              <a:rPr lang="en-US" dirty="0"/>
              <a:t>Associative: (a + b) + c = a + (b + c)</a:t>
            </a:r>
          </a:p>
          <a:p>
            <a:pPr lvl="1"/>
            <a:r>
              <a:rPr lang="en-US" dirty="0"/>
              <a:t>A distinguished zero element: a + 0 = 0 + a = a</a:t>
            </a:r>
          </a:p>
          <a:p>
            <a:pPr lvl="1"/>
            <a:r>
              <a:rPr lang="en-US" dirty="0"/>
              <a:t>Commutative if a + b = b + a</a:t>
            </a:r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409650" y="38355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interface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IMonoid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&lt;R&gt; {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	R zero();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	R add(R left, R right); 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5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15813</TotalTime>
  <Words>2048</Words>
  <Application>Microsoft Office PowerPoint</Application>
  <PresentationFormat>On-screen Show (4:3)</PresentationFormat>
  <Paragraphs>1003</Paragraphs>
  <Slides>80</Slides>
  <Notes>61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Candara</vt:lpstr>
      <vt:lpstr>Consolas</vt:lpstr>
      <vt:lpstr>Office Theme</vt:lpstr>
      <vt:lpstr>Acrobat Document</vt:lpstr>
      <vt:lpstr>A Trillion Cell Spreadsheet</vt:lpstr>
      <vt:lpstr>Browsing big data</vt:lpstr>
      <vt:lpstr>History</vt:lpstr>
      <vt:lpstr>Bandwidth hierarchy</vt:lpstr>
      <vt:lpstr>Demo</vt:lpstr>
      <vt:lpstr>Video</vt:lpstr>
      <vt:lpstr>Talk outline</vt:lpstr>
      <vt:lpstr>Hillview Building Blocks</vt:lpstr>
      <vt:lpstr>Monoids</vt:lpstr>
      <vt:lpstr>Abstract Computational Model</vt:lpstr>
      <vt:lpstr>All views are produced by vizketches!</vt:lpstr>
      <vt:lpstr>System architecture</vt:lpstr>
      <vt:lpstr>Hillview System architecture</vt:lpstr>
      <vt:lpstr>Immutable Partitioned Objects</vt:lpstr>
      <vt:lpstr>DataSet Core API</vt:lpstr>
      <vt:lpstr>Dataset objects</vt:lpstr>
      <vt:lpstr>LocalDataset&lt;T&gt;</vt:lpstr>
      <vt:lpstr>ParallelDataset&lt;T&gt;</vt:lpstr>
      <vt:lpstr>RemoteDataset&lt;T&gt;</vt:lpstr>
      <vt:lpstr>A distributed dataset</vt:lpstr>
      <vt:lpstr>map(f)</vt:lpstr>
      <vt:lpstr>sketch(s)</vt:lpstr>
      <vt:lpstr>Memory management</vt:lpstr>
      <vt:lpstr>Memory management</vt:lpstr>
      <vt:lpstr>Bootstrapping</vt:lpstr>
      <vt:lpstr>Loading: map(load)</vt:lpstr>
      <vt:lpstr>Filtering: map(filter)</vt:lpstr>
      <vt:lpstr>Crash + restart worker – or – GC on worker</vt:lpstr>
      <vt:lpstr>Fault tolerance</vt:lpstr>
      <vt:lpstr>Detect missing data</vt:lpstr>
      <vt:lpstr>Attempt to replay log</vt:lpstr>
      <vt:lpstr>Replay: source data is missing</vt:lpstr>
      <vt:lpstr>Replay: backtrack</vt:lpstr>
      <vt:lpstr>Replay filter</vt:lpstr>
      <vt:lpstr>Complete original operation</vt:lpstr>
      <vt:lpstr>Complete original operation</vt:lpstr>
      <vt:lpstr>Visualization as sketches</vt:lpstr>
      <vt:lpstr>Table views</vt:lpstr>
      <vt:lpstr>Scrolling</vt:lpstr>
      <vt:lpstr>1D Histograms</vt:lpstr>
      <vt:lpstr>Histograms based on sampling</vt:lpstr>
      <vt:lpstr>2D Histograms</vt:lpstr>
      <vt:lpstr>Heatmaps</vt:lpstr>
      <vt:lpstr>Trellis plots</vt:lpstr>
      <vt:lpstr>Frequent elements (heavy hitters)</vt:lpstr>
      <vt:lpstr>All views are produced by vizketches!</vt:lpstr>
      <vt:lpstr>Evaluation</vt:lpstr>
      <vt:lpstr>Evaluation system</vt:lpstr>
      <vt:lpstr>Comparison against database</vt:lpstr>
      <vt:lpstr>Cluster-level weak scaling</vt:lpstr>
      <vt:lpstr>Comparison against Spark</vt:lpstr>
      <vt:lpstr>Scaling data</vt:lpstr>
      <vt:lpstr>Conclusion</vt:lpstr>
      <vt:lpstr>Future work</vt:lpstr>
      <vt:lpstr>Related work [a small sample]</vt:lpstr>
      <vt:lpstr>Lessons learned</vt:lpstr>
      <vt:lpstr>Backup slides</vt:lpstr>
      <vt:lpstr>Linear transformations (homomorphisms)</vt:lpstr>
      <vt:lpstr>Pixel-level quantization</vt:lpstr>
      <vt:lpstr>Reactive streams (RxJava)</vt:lpstr>
      <vt:lpstr>Histogram execution timeline</vt:lpstr>
      <vt:lpstr>Observable roles (1)</vt:lpstr>
      <vt:lpstr>Observable roles (2)</vt:lpstr>
      <vt:lpstr>Observable roles (3)</vt:lpstr>
      <vt:lpstr>Observable roles (4)</vt:lpstr>
      <vt:lpstr>A log browser in Hillview</vt:lpstr>
      <vt:lpstr>Hillview Design principles</vt:lpstr>
      <vt:lpstr>zip</vt:lpstr>
      <vt:lpstr>Spreadsheet architecture</vt:lpstr>
      <vt:lpstr>Table data storage</vt:lpstr>
      <vt:lpstr>MembershipSet operations</vt:lpstr>
      <vt:lpstr>Scripting</vt:lpstr>
      <vt:lpstr>Dimensionality reduction</vt:lpstr>
      <vt:lpstr>Weak scaling - throughput</vt:lpstr>
      <vt:lpstr>Service capacity</vt:lpstr>
      <vt:lpstr>Approximate renderings</vt:lpstr>
      <vt:lpstr>Sampling/Streaming for Databases/Visualization</vt:lpstr>
      <vt:lpstr>Scrolling</vt:lpstr>
      <vt:lpstr>Scrolling</vt:lpstr>
      <vt:lpstr>Scrolling</vt:lpstr>
    </vt:vector>
  </TitlesOfParts>
  <Company>VMware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Hillview: A Big Data Spreadhseet</dc:title>
  <dc:creator>Mihai Budiu</dc:creator>
  <cp:lastModifiedBy>Mihai Budiu</cp:lastModifiedBy>
  <cp:revision>380</cp:revision>
  <dcterms:created xsi:type="dcterms:W3CDTF">2017-11-20T22:10:23Z</dcterms:created>
  <dcterms:modified xsi:type="dcterms:W3CDTF">2019-09-24T00:08:25Z</dcterms:modified>
</cp:coreProperties>
</file>