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256" r:id="rId2"/>
    <p:sldId id="374" r:id="rId3"/>
    <p:sldId id="375" r:id="rId4"/>
    <p:sldId id="296" r:id="rId5"/>
    <p:sldId id="367" r:id="rId6"/>
    <p:sldId id="368" r:id="rId7"/>
    <p:sldId id="319" r:id="rId8"/>
    <p:sldId id="364" r:id="rId9"/>
    <p:sldId id="300" r:id="rId10"/>
    <p:sldId id="311" r:id="rId11"/>
    <p:sldId id="310" r:id="rId12"/>
    <p:sldId id="351" r:id="rId13"/>
    <p:sldId id="297" r:id="rId14"/>
    <p:sldId id="309" r:id="rId15"/>
    <p:sldId id="317" r:id="rId16"/>
    <p:sldId id="299" r:id="rId17"/>
    <p:sldId id="369" r:id="rId18"/>
    <p:sldId id="371" r:id="rId19"/>
    <p:sldId id="353" r:id="rId20"/>
    <p:sldId id="373" r:id="rId21"/>
    <p:sldId id="376" r:id="rId22"/>
    <p:sldId id="303" r:id="rId23"/>
    <p:sldId id="304" r:id="rId24"/>
    <p:sldId id="312" r:id="rId25"/>
    <p:sldId id="313" r:id="rId26"/>
    <p:sldId id="302" r:id="rId27"/>
    <p:sldId id="370" r:id="rId28"/>
    <p:sldId id="37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3AE7D8-AC08-4A69-A4E2-6979E36AA40A}">
          <p14:sldIdLst>
            <p14:sldId id="256"/>
            <p14:sldId id="374"/>
            <p14:sldId id="375"/>
            <p14:sldId id="296"/>
            <p14:sldId id="367"/>
            <p14:sldId id="368"/>
            <p14:sldId id="319"/>
            <p14:sldId id="364"/>
            <p14:sldId id="300"/>
            <p14:sldId id="311"/>
            <p14:sldId id="310"/>
            <p14:sldId id="351"/>
            <p14:sldId id="297"/>
            <p14:sldId id="309"/>
            <p14:sldId id="317"/>
            <p14:sldId id="299"/>
            <p14:sldId id="369"/>
            <p14:sldId id="371"/>
            <p14:sldId id="353"/>
            <p14:sldId id="373"/>
            <p14:sldId id="376"/>
            <p14:sldId id="303"/>
            <p14:sldId id="304"/>
            <p14:sldId id="312"/>
            <p14:sldId id="313"/>
            <p14:sldId id="302"/>
            <p14:sldId id="370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0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26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Null </a:t>
            </a:r>
            <a:r>
              <a:rPr lang="en-US" sz="1600" dirty="0" smtClean="0"/>
              <a:t>Sketch</a:t>
            </a:r>
            <a:endParaRPr lang="en-US" sz="1600" dirty="0"/>
          </a:p>
        </c:rich>
      </c:tx>
      <c:layout>
        <c:manualLayout>
          <c:xMode val="edge"/>
          <c:yMode val="edge"/>
          <c:x val="0.32015333609614588"/>
          <c:y val="0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914260717410341E-2"/>
          <c:y val="0.1115277777777778"/>
          <c:w val="0.90408573928258973"/>
          <c:h val="0.77644320501603947"/>
        </c:manualLayout>
      </c:layout>
      <c:lineChart>
        <c:grouping val="standar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Sheet1!$G$36:$G$45</c:f>
                <c:numCache>
                  <c:formatCode>General</c:formatCode>
                  <c:ptCount val="10"/>
                  <c:pt idx="0">
                    <c:v>5.6</c:v>
                  </c:pt>
                  <c:pt idx="1">
                    <c:v>6.4</c:v>
                  </c:pt>
                  <c:pt idx="2">
                    <c:v>14.8</c:v>
                  </c:pt>
                  <c:pt idx="3">
                    <c:v>9</c:v>
                  </c:pt>
                  <c:pt idx="4">
                    <c:v>20.6</c:v>
                  </c:pt>
                  <c:pt idx="5">
                    <c:v>15.799999999999997</c:v>
                  </c:pt>
                  <c:pt idx="6">
                    <c:v>13.400000000000006</c:v>
                  </c:pt>
                  <c:pt idx="7">
                    <c:v>29.599999999999994</c:v>
                  </c:pt>
                  <c:pt idx="8">
                    <c:v>28.399999999999977</c:v>
                  </c:pt>
                  <c:pt idx="9">
                    <c:v>104.60000000000002</c:v>
                  </c:pt>
                </c:numCache>
              </c:numRef>
            </c:plus>
            <c:minus>
              <c:numRef>
                <c:f>Sheet1!$F$36:$F$45</c:f>
                <c:numCache>
                  <c:formatCode>General</c:formatCode>
                  <c:ptCount val="10"/>
                  <c:pt idx="0">
                    <c:v>1.4</c:v>
                  </c:pt>
                  <c:pt idx="1">
                    <c:v>1.5999999999999996</c:v>
                  </c:pt>
                  <c:pt idx="2">
                    <c:v>5.1999999999999993</c:v>
                  </c:pt>
                  <c:pt idx="3">
                    <c:v>6</c:v>
                  </c:pt>
                  <c:pt idx="4">
                    <c:v>15.399999999999999</c:v>
                  </c:pt>
                  <c:pt idx="5">
                    <c:v>11.200000000000003</c:v>
                  </c:pt>
                  <c:pt idx="6">
                    <c:v>16.599999999999994</c:v>
                  </c:pt>
                  <c:pt idx="7">
                    <c:v>24.400000000000006</c:v>
                  </c:pt>
                  <c:pt idx="8">
                    <c:v>20.600000000000023</c:v>
                  </c:pt>
                  <c:pt idx="9">
                    <c:v>92.399999999999977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Sheet1!$A$36:$A$45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Sheet1!$E$36:$E$45</c:f>
              <c:numCache>
                <c:formatCode>General</c:formatCode>
                <c:ptCount val="10"/>
                <c:pt idx="0">
                  <c:v>3.4</c:v>
                </c:pt>
                <c:pt idx="1">
                  <c:v>5.6</c:v>
                </c:pt>
                <c:pt idx="2">
                  <c:v>12.2</c:v>
                </c:pt>
                <c:pt idx="3">
                  <c:v>21</c:v>
                </c:pt>
                <c:pt idx="4">
                  <c:v>47.4</c:v>
                </c:pt>
                <c:pt idx="5">
                  <c:v>61.2</c:v>
                </c:pt>
                <c:pt idx="6">
                  <c:v>96.6</c:v>
                </c:pt>
                <c:pt idx="7">
                  <c:v>166.4</c:v>
                </c:pt>
                <c:pt idx="8">
                  <c:v>359.6</c:v>
                </c:pt>
                <c:pt idx="9">
                  <c:v>509.4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C7-4647-8829-5BABC947D550}"/>
            </c:ext>
          </c:extLst>
        </c:ser>
        <c:ser>
          <c:idx val="1"/>
          <c:order val="1"/>
          <c:tx>
            <c:strRef>
              <c:f>Sheet1!$I$34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Sheet1!$N$36:$N$45</c:f>
                <c:numCache>
                  <c:formatCode>General</c:formatCode>
                  <c:ptCount val="10"/>
                  <c:pt idx="0">
                    <c:v>2</c:v>
                  </c:pt>
                  <c:pt idx="1">
                    <c:v>0.40000000000000036</c:v>
                  </c:pt>
                  <c:pt idx="2">
                    <c:v>35.4</c:v>
                  </c:pt>
                  <c:pt idx="3">
                    <c:v>46.6</c:v>
                  </c:pt>
                  <c:pt idx="4">
                    <c:v>53.6</c:v>
                  </c:pt>
                  <c:pt idx="5">
                    <c:v>58.8</c:v>
                  </c:pt>
                  <c:pt idx="6">
                    <c:v>71.599999999999994</c:v>
                  </c:pt>
                  <c:pt idx="7">
                    <c:v>78.8</c:v>
                  </c:pt>
                  <c:pt idx="8">
                    <c:v>10.600000000000001</c:v>
                  </c:pt>
                  <c:pt idx="9">
                    <c:v>126.4</c:v>
                  </c:pt>
                </c:numCache>
              </c:numRef>
            </c:plus>
            <c:minus>
              <c:numRef>
                <c:f>Sheet1!$M$36:$M$45</c:f>
                <c:numCache>
                  <c:formatCode>General</c:formatCode>
                  <c:ptCount val="10"/>
                  <c:pt idx="0">
                    <c:v>1</c:v>
                  </c:pt>
                  <c:pt idx="1">
                    <c:v>0.59999999999999964</c:v>
                  </c:pt>
                  <c:pt idx="2">
                    <c:v>40.6</c:v>
                  </c:pt>
                  <c:pt idx="3">
                    <c:v>31.4</c:v>
                  </c:pt>
                  <c:pt idx="4">
                    <c:v>36.4</c:v>
                  </c:pt>
                  <c:pt idx="5">
                    <c:v>31.200000000000003</c:v>
                  </c:pt>
                  <c:pt idx="6">
                    <c:v>34.4</c:v>
                  </c:pt>
                  <c:pt idx="7">
                    <c:v>44.2</c:v>
                  </c:pt>
                  <c:pt idx="8">
                    <c:v>10.399999999999999</c:v>
                  </c:pt>
                  <c:pt idx="9">
                    <c:v>34.599999999999994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Sheet1!$L$36:$L$45</c:f>
              <c:numCache>
                <c:formatCode>General</c:formatCode>
                <c:ptCount val="10"/>
                <c:pt idx="0">
                  <c:v>5</c:v>
                </c:pt>
                <c:pt idx="1">
                  <c:v>4.5999999999999996</c:v>
                </c:pt>
                <c:pt idx="2">
                  <c:v>44.6</c:v>
                </c:pt>
                <c:pt idx="3">
                  <c:v>37.4</c:v>
                </c:pt>
                <c:pt idx="4">
                  <c:v>49.4</c:v>
                </c:pt>
                <c:pt idx="5">
                  <c:v>44.2</c:v>
                </c:pt>
                <c:pt idx="6">
                  <c:v>49.4</c:v>
                </c:pt>
                <c:pt idx="7">
                  <c:v>64.2</c:v>
                </c:pt>
                <c:pt idx="8">
                  <c:v>37.4</c:v>
                </c:pt>
                <c:pt idx="9">
                  <c:v>70.599999999999994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C7-4647-8829-5BABC947D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549896"/>
        <c:axId val="202549504"/>
      </c:lineChart>
      <c:catAx>
        <c:axId val="202549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49504"/>
        <c:crosses val="autoZero"/>
        <c:auto val="1"/>
        <c:lblAlgn val="ctr"/>
        <c:lblOffset val="100"/>
        <c:noMultiLvlLbl val="0"/>
      </c:catAx>
      <c:valAx>
        <c:axId val="20254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49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005533683289584"/>
          <c:y val="0.1648490813648294"/>
          <c:w val="0.72031215682609406"/>
          <c:h val="0.24132176837270336"/>
        </c:manualLayout>
      </c:layout>
      <c:overlay val="0"/>
      <c:spPr>
        <a:solidFill>
          <a:schemeClr val="bg1"/>
        </a:solidFill>
        <a:ln>
          <a:solidFill>
            <a:schemeClr val="tx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Data</a:t>
            </a:r>
            <a:r>
              <a:rPr lang="en-US" sz="1600" baseline="0" dirty="0" smtClean="0"/>
              <a:t> range sketch (</a:t>
            </a:r>
            <a:r>
              <a:rPr lang="en-US" sz="1600" baseline="0" dirty="0" err="1" smtClean="0"/>
              <a:t>t</a:t>
            </a:r>
            <a:r>
              <a:rPr lang="en-US" sz="1600" baseline="-25000" dirty="0" err="1" smtClean="0"/>
              <a:t>r</a:t>
            </a:r>
            <a:r>
              <a:rPr lang="en-US" sz="1600" baseline="0" dirty="0" smtClean="0"/>
              <a:t>)</a:t>
            </a:r>
            <a:endParaRPr lang="en-US" sz="1600" dirty="0"/>
          </a:p>
        </c:rich>
      </c:tx>
      <c:layout>
        <c:manualLayout>
          <c:xMode val="edge"/>
          <c:yMode val="edge"/>
          <c:x val="0.2087452049263073"/>
          <c:y val="1.0416666666666666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53718285214348"/>
          <c:y val="0.11303258967629044"/>
          <c:w val="0.85290726159230101"/>
          <c:h val="0.753787911927675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Sheet1!$B$17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Sheet1!$G$19:$G$28</c:f>
                <c:numCache>
                  <c:formatCode>General</c:formatCode>
                  <c:ptCount val="10"/>
                  <c:pt idx="0">
                    <c:v>20.600000000000023</c:v>
                  </c:pt>
                  <c:pt idx="1">
                    <c:v>103.60000000000002</c:v>
                  </c:pt>
                  <c:pt idx="2">
                    <c:v>98.399999999999977</c:v>
                  </c:pt>
                  <c:pt idx="3">
                    <c:v>30.399999999999977</c:v>
                  </c:pt>
                  <c:pt idx="4">
                    <c:v>33</c:v>
                  </c:pt>
                  <c:pt idx="5">
                    <c:v>12.600000000000023</c:v>
                  </c:pt>
                  <c:pt idx="6">
                    <c:v>6.7999999999999545</c:v>
                  </c:pt>
                  <c:pt idx="7">
                    <c:v>7</c:v>
                  </c:pt>
                  <c:pt idx="8">
                    <c:v>74.200000000000045</c:v>
                  </c:pt>
                  <c:pt idx="9">
                    <c:v>8.6000000000000227</c:v>
                  </c:pt>
                </c:numCache>
              </c:numRef>
            </c:plus>
            <c:minus>
              <c:numRef>
                <c:f>Sheet1!$F$19:$F$28</c:f>
                <c:numCache>
                  <c:formatCode>General</c:formatCode>
                  <c:ptCount val="10"/>
                  <c:pt idx="0">
                    <c:v>14.399999999999977</c:v>
                  </c:pt>
                  <c:pt idx="1">
                    <c:v>30.399999999999977</c:v>
                  </c:pt>
                  <c:pt idx="2">
                    <c:v>35.600000000000023</c:v>
                  </c:pt>
                  <c:pt idx="3">
                    <c:v>18.600000000000023</c:v>
                  </c:pt>
                  <c:pt idx="4">
                    <c:v>60</c:v>
                  </c:pt>
                  <c:pt idx="5">
                    <c:v>10.399999999999977</c:v>
                  </c:pt>
                  <c:pt idx="6">
                    <c:v>9.2000000000000455</c:v>
                  </c:pt>
                  <c:pt idx="7">
                    <c:v>11</c:v>
                  </c:pt>
                  <c:pt idx="8">
                    <c:v>64.799999999999955</c:v>
                  </c:pt>
                  <c:pt idx="9">
                    <c:v>17.399999999999977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Sheet1!$A$19:$A$28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Sheet1!$E$19:$E$28</c:f>
              <c:numCache>
                <c:formatCode>General</c:formatCode>
                <c:ptCount val="10"/>
                <c:pt idx="0">
                  <c:v>481.4</c:v>
                </c:pt>
                <c:pt idx="1">
                  <c:v>522.4</c:v>
                </c:pt>
                <c:pt idx="2">
                  <c:v>526.6</c:v>
                </c:pt>
                <c:pt idx="3">
                  <c:v>653.6</c:v>
                </c:pt>
                <c:pt idx="4">
                  <c:v>641</c:v>
                </c:pt>
                <c:pt idx="5">
                  <c:v>706.4</c:v>
                </c:pt>
                <c:pt idx="6">
                  <c:v>739.2</c:v>
                </c:pt>
                <c:pt idx="7">
                  <c:v>818</c:v>
                </c:pt>
                <c:pt idx="8">
                  <c:v>1027.8</c:v>
                </c:pt>
                <c:pt idx="9">
                  <c:v>1021.4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DA-4473-A1AD-0067D73F05BD}"/>
            </c:ext>
          </c:extLst>
        </c:ser>
        <c:ser>
          <c:idx val="1"/>
          <c:order val="1"/>
          <c:tx>
            <c:strRef>
              <c:f>Sheet1!$I$17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Sheet1!$N$19:$N$28</c:f>
                <c:numCache>
                  <c:formatCode>General</c:formatCode>
                  <c:ptCount val="10"/>
                  <c:pt idx="0">
                    <c:v>52.600000000000023</c:v>
                  </c:pt>
                  <c:pt idx="1">
                    <c:v>43</c:v>
                  </c:pt>
                  <c:pt idx="2">
                    <c:v>65.200000000000045</c:v>
                  </c:pt>
                  <c:pt idx="3">
                    <c:v>59</c:v>
                  </c:pt>
                  <c:pt idx="4">
                    <c:v>64.600000000000023</c:v>
                  </c:pt>
                  <c:pt idx="5">
                    <c:v>22.200000000000045</c:v>
                  </c:pt>
                  <c:pt idx="6">
                    <c:v>44</c:v>
                  </c:pt>
                  <c:pt idx="7">
                    <c:v>22.200000000000045</c:v>
                  </c:pt>
                  <c:pt idx="8">
                    <c:v>68.399999999999977</c:v>
                  </c:pt>
                  <c:pt idx="9">
                    <c:v>19</c:v>
                  </c:pt>
                </c:numCache>
              </c:numRef>
            </c:plus>
            <c:minus>
              <c:numRef>
                <c:f>Sheet1!$M$19:$M$28</c:f>
                <c:numCache>
                  <c:formatCode>General</c:formatCode>
                  <c:ptCount val="10"/>
                  <c:pt idx="0">
                    <c:v>32.399999999999977</c:v>
                  </c:pt>
                  <c:pt idx="1">
                    <c:v>25</c:v>
                  </c:pt>
                  <c:pt idx="2">
                    <c:v>66.799999999999955</c:v>
                  </c:pt>
                  <c:pt idx="3">
                    <c:v>48</c:v>
                  </c:pt>
                  <c:pt idx="4">
                    <c:v>43.399999999999977</c:v>
                  </c:pt>
                  <c:pt idx="5">
                    <c:v>37.799999999999955</c:v>
                  </c:pt>
                  <c:pt idx="6">
                    <c:v>45</c:v>
                  </c:pt>
                  <c:pt idx="7">
                    <c:v>29.799999999999955</c:v>
                  </c:pt>
                  <c:pt idx="8">
                    <c:v>89.600000000000023</c:v>
                  </c:pt>
                  <c:pt idx="9">
                    <c:v>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Sheet1!$L$19:$L$28</c:f>
              <c:numCache>
                <c:formatCode>General</c:formatCode>
                <c:ptCount val="10"/>
                <c:pt idx="0">
                  <c:v>611.4</c:v>
                </c:pt>
                <c:pt idx="1">
                  <c:v>608</c:v>
                </c:pt>
                <c:pt idx="2">
                  <c:v>664.8</c:v>
                </c:pt>
                <c:pt idx="3">
                  <c:v>634</c:v>
                </c:pt>
                <c:pt idx="4">
                  <c:v>682.4</c:v>
                </c:pt>
                <c:pt idx="5">
                  <c:v>692.8</c:v>
                </c:pt>
                <c:pt idx="6">
                  <c:v>730</c:v>
                </c:pt>
                <c:pt idx="7">
                  <c:v>711.8</c:v>
                </c:pt>
                <c:pt idx="8">
                  <c:v>817.6</c:v>
                </c:pt>
                <c:pt idx="9">
                  <c:v>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DA-4473-A1AD-0067D73F0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547936"/>
        <c:axId val="321276432"/>
      </c:lineChart>
      <c:catAx>
        <c:axId val="20254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6432"/>
        <c:crosses val="autoZero"/>
        <c:auto val="1"/>
        <c:lblAlgn val="ctr"/>
        <c:lblOffset val="100"/>
        <c:noMultiLvlLbl val="0"/>
      </c:catAx>
      <c:valAx>
        <c:axId val="32127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4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End-to-end histogram (t</a:t>
            </a:r>
            <a:r>
              <a:rPr lang="en-US" sz="1600" baseline="-25000" dirty="0" smtClean="0"/>
              <a:t>a</a:t>
            </a:r>
            <a:r>
              <a:rPr lang="en-US" sz="1600" dirty="0" smtClean="0"/>
              <a:t>)</a:t>
            </a:r>
            <a:endParaRPr lang="en-US" sz="1600" dirty="0"/>
          </a:p>
        </c:rich>
      </c:tx>
      <c:layout>
        <c:manualLayout>
          <c:xMode val="edge"/>
          <c:yMode val="edge"/>
          <c:x val="0.17253696946418279"/>
          <c:y val="5.7865813648294107E-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53718285214348"/>
          <c:y val="6.4421341863517043E-2"/>
          <c:w val="0.85290726159230101"/>
          <c:h val="0.753882874015748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Sheet1!$G$4:$G$13</c:f>
                <c:numCache>
                  <c:formatCode>General</c:formatCode>
                  <c:ptCount val="10"/>
                  <c:pt idx="0">
                    <c:v>15.399999999999977</c:v>
                  </c:pt>
                  <c:pt idx="1">
                    <c:v>13.600000000000023</c:v>
                  </c:pt>
                  <c:pt idx="2">
                    <c:v>89.600000000000023</c:v>
                  </c:pt>
                  <c:pt idx="3">
                    <c:v>425</c:v>
                  </c:pt>
                  <c:pt idx="4">
                    <c:v>149.39999999999998</c:v>
                  </c:pt>
                  <c:pt idx="5">
                    <c:v>82.200000000000045</c:v>
                  </c:pt>
                  <c:pt idx="6">
                    <c:v>102.39999999999998</c:v>
                  </c:pt>
                  <c:pt idx="7">
                    <c:v>4.2000000000000455</c:v>
                  </c:pt>
                  <c:pt idx="8">
                    <c:v>77</c:v>
                  </c:pt>
                  <c:pt idx="9">
                    <c:v>130.20000000000005</c:v>
                  </c:pt>
                </c:numCache>
              </c:numRef>
            </c:plus>
            <c:minus>
              <c:numRef>
                <c:f>Sheet1!$F$4:$F$13</c:f>
                <c:numCache>
                  <c:formatCode>General</c:formatCode>
                  <c:ptCount val="10"/>
                  <c:pt idx="0">
                    <c:v>27.600000000000023</c:v>
                  </c:pt>
                  <c:pt idx="1">
                    <c:v>12.399999999999977</c:v>
                  </c:pt>
                  <c:pt idx="2">
                    <c:v>36.399999999999977</c:v>
                  </c:pt>
                  <c:pt idx="3">
                    <c:v>160</c:v>
                  </c:pt>
                  <c:pt idx="4">
                    <c:v>92.600000000000023</c:v>
                  </c:pt>
                  <c:pt idx="5">
                    <c:v>97.799999999999955</c:v>
                  </c:pt>
                  <c:pt idx="6">
                    <c:v>56.600000000000023</c:v>
                  </c:pt>
                  <c:pt idx="7">
                    <c:v>5.7999999999999545</c:v>
                  </c:pt>
                  <c:pt idx="8">
                    <c:v>135</c:v>
                  </c:pt>
                  <c:pt idx="9">
                    <c:v>95.799999999999955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Sheet1!$A$4:$A$13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Sheet1!$E$4:$E$13</c:f>
              <c:numCache>
                <c:formatCode>General</c:formatCode>
                <c:ptCount val="10"/>
                <c:pt idx="0">
                  <c:v>913.6</c:v>
                </c:pt>
                <c:pt idx="1">
                  <c:v>879.4</c:v>
                </c:pt>
                <c:pt idx="2">
                  <c:v>886.4</c:v>
                </c:pt>
                <c:pt idx="3">
                  <c:v>1014</c:v>
                </c:pt>
                <c:pt idx="4">
                  <c:v>987.6</c:v>
                </c:pt>
                <c:pt idx="5">
                  <c:v>930.8</c:v>
                </c:pt>
                <c:pt idx="6">
                  <c:v>859.6</c:v>
                </c:pt>
                <c:pt idx="7">
                  <c:v>995.8</c:v>
                </c:pt>
                <c:pt idx="8">
                  <c:v>1440</c:v>
                </c:pt>
                <c:pt idx="9">
                  <c:v>1578.8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3-4172-88B9-697B2D65905E}"/>
            </c:ext>
          </c:extLst>
        </c:ser>
        <c:ser>
          <c:idx val="1"/>
          <c:order val="1"/>
          <c:tx>
            <c:strRef>
              <c:f>Sheet1!$I$2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Sheet1!$N$4:$N$13</c:f>
                <c:numCache>
                  <c:formatCode>General</c:formatCode>
                  <c:ptCount val="10"/>
                  <c:pt idx="0">
                    <c:v>13.799999999999955</c:v>
                  </c:pt>
                  <c:pt idx="1">
                    <c:v>29.200000000000045</c:v>
                  </c:pt>
                  <c:pt idx="2">
                    <c:v>27.399999999999977</c:v>
                  </c:pt>
                  <c:pt idx="3">
                    <c:v>3.3999999999999773</c:v>
                  </c:pt>
                  <c:pt idx="4">
                    <c:v>134.79999999999995</c:v>
                  </c:pt>
                  <c:pt idx="5">
                    <c:v>119.40000000000009</c:v>
                  </c:pt>
                  <c:pt idx="6">
                    <c:v>126.20000000000005</c:v>
                  </c:pt>
                  <c:pt idx="7">
                    <c:v>67.200000000000045</c:v>
                  </c:pt>
                  <c:pt idx="8">
                    <c:v>98.400000000000091</c:v>
                  </c:pt>
                  <c:pt idx="9">
                    <c:v>30.200000000000045</c:v>
                  </c:pt>
                </c:numCache>
              </c:numRef>
            </c:plus>
            <c:minus>
              <c:numRef>
                <c:f>Sheet1!$M$4:$M$13</c:f>
                <c:numCache>
                  <c:formatCode>General</c:formatCode>
                  <c:ptCount val="10"/>
                  <c:pt idx="0">
                    <c:v>8.2000000000000455</c:v>
                  </c:pt>
                  <c:pt idx="1">
                    <c:v>14.799999999999955</c:v>
                  </c:pt>
                  <c:pt idx="2">
                    <c:v>18.600000000000023</c:v>
                  </c:pt>
                  <c:pt idx="3">
                    <c:v>5.6000000000000227</c:v>
                  </c:pt>
                  <c:pt idx="4">
                    <c:v>198.20000000000005</c:v>
                  </c:pt>
                  <c:pt idx="5">
                    <c:v>231.59999999999991</c:v>
                  </c:pt>
                  <c:pt idx="6">
                    <c:v>64.799999999999955</c:v>
                  </c:pt>
                  <c:pt idx="7">
                    <c:v>46.799999999999955</c:v>
                  </c:pt>
                  <c:pt idx="8">
                    <c:v>71.599999999999909</c:v>
                  </c:pt>
                  <c:pt idx="9">
                    <c:v>51.799999999999955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Sheet1!$L$4:$L$13</c:f>
              <c:numCache>
                <c:formatCode>General</c:formatCode>
                <c:ptCount val="10"/>
                <c:pt idx="0">
                  <c:v>927.2</c:v>
                </c:pt>
                <c:pt idx="1">
                  <c:v>890.8</c:v>
                </c:pt>
                <c:pt idx="2">
                  <c:v>856.6</c:v>
                </c:pt>
                <c:pt idx="3">
                  <c:v>836.6</c:v>
                </c:pt>
                <c:pt idx="4">
                  <c:v>1183.2</c:v>
                </c:pt>
                <c:pt idx="5">
                  <c:v>1277.5999999999999</c:v>
                </c:pt>
                <c:pt idx="6">
                  <c:v>1317.8</c:v>
                </c:pt>
                <c:pt idx="7">
                  <c:v>1232.8</c:v>
                </c:pt>
                <c:pt idx="8">
                  <c:v>1227.5999999999999</c:v>
                </c:pt>
                <c:pt idx="9">
                  <c:v>1196.8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13-4172-88B9-697B2D659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1277216"/>
        <c:axId val="321277608"/>
        <c:extLst/>
      </c:lineChart>
      <c:catAx>
        <c:axId val="3212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7608"/>
        <c:crosses val="autoZero"/>
        <c:auto val="1"/>
        <c:lblAlgn val="ctr"/>
        <c:lblOffset val="100"/>
        <c:noMultiLvlLbl val="0"/>
      </c:catAx>
      <c:valAx>
        <c:axId val="321277608"/>
        <c:scaling>
          <c:orientation val="minMax"/>
          <c:max val="17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7216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510FE-B5F3-4A1D-B797-68B3CCA41609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F8A2D-B50B-40D2-88DF-AC5F607B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22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114C7-3239-4DC6-B7D3-37922C9E60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2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88DC-F14B-4D8F-868F-3C217D03204D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0C13-508B-4CF7-91C2-66479006263F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E2E6-418F-499D-BFDA-348939C7952A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2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2B81-274B-4341-B105-85C2792906AA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8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C7C3-F43B-4D29-96D4-8400017DDA9A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63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4D3A-10D2-427B-9598-30AFFFE18E1C}" type="datetime1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A4BE-159C-4475-A8C5-7B3513AE09B1}" type="datetime1">
              <a:rPr lang="en-US" smtClean="0"/>
              <a:t>6/1/2016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5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85F1-B279-4CB1-A294-919C3DDED7AA}" type="datetime1">
              <a:rPr lang="en-US" smtClean="0"/>
              <a:t>6/1/2016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4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8A7D-81FD-45A8-B9AD-72B9613193A7}" type="datetime1">
              <a:rPr lang="en-US" smtClean="0"/>
              <a:t>6/1/2016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6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9585-C259-49BA-A263-C2B8AB963B35}" type="datetime1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8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FDC41-D984-4EC7-9C8C-88837626F796}" type="datetime1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4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BF703-C07D-43BB-A7E4-D96D8B262CD1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1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NkV5r7OzCoc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26958"/>
            <a:ext cx="9144000" cy="16208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Interacting with Large Distributed Datasets with </a:t>
            </a:r>
            <a:r>
              <a:rPr lang="en-US" i="1" dirty="0" smtClean="0"/>
              <a:t>Sketch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056" y="4121440"/>
            <a:ext cx="8353888" cy="2248270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Mihai </a:t>
            </a:r>
            <a:r>
              <a:rPr lang="en-US" sz="3200" i="1" dirty="0">
                <a:solidFill>
                  <a:srgbClr val="FF0000"/>
                </a:solidFill>
              </a:rPr>
              <a:t>Budiu</a:t>
            </a:r>
            <a:r>
              <a:rPr lang="en-US" sz="3200" i="1" dirty="0"/>
              <a:t>, Rebecca Isaacs, Derek Murray, Gordon </a:t>
            </a:r>
            <a:r>
              <a:rPr lang="en-US" sz="3200" i="1" dirty="0" err="1"/>
              <a:t>Plotkin</a:t>
            </a:r>
            <a:r>
              <a:rPr lang="en-US" sz="3200" i="1" dirty="0"/>
              <a:t>, Paul Barham, </a:t>
            </a:r>
            <a:r>
              <a:rPr lang="en-US" sz="3200" i="1" dirty="0" err="1"/>
              <a:t>Samer</a:t>
            </a:r>
            <a:r>
              <a:rPr lang="en-US" sz="3200" i="1" dirty="0"/>
              <a:t> Al-</a:t>
            </a:r>
            <a:r>
              <a:rPr lang="en-US" sz="3200" i="1" dirty="0" err="1"/>
              <a:t>Kiswany</a:t>
            </a:r>
            <a:r>
              <a:rPr lang="en-US" sz="3200" i="1" dirty="0"/>
              <a:t>, </a:t>
            </a:r>
            <a:r>
              <a:rPr lang="en-US" sz="3200" i="1" dirty="0" err="1"/>
              <a:t>Yazan</a:t>
            </a:r>
            <a:r>
              <a:rPr lang="en-US" sz="3200" i="1" dirty="0"/>
              <a:t> </a:t>
            </a:r>
            <a:r>
              <a:rPr lang="en-US" sz="3200" i="1" dirty="0" err="1"/>
              <a:t>Boshmaf</a:t>
            </a:r>
            <a:r>
              <a:rPr lang="en-US" sz="3200" i="1" dirty="0"/>
              <a:t>, </a:t>
            </a:r>
            <a:r>
              <a:rPr lang="en-US" sz="3200" i="1" dirty="0" err="1"/>
              <a:t>Qingzhou</a:t>
            </a:r>
            <a:r>
              <a:rPr lang="en-US" sz="3200" i="1" dirty="0"/>
              <a:t> Luo, </a:t>
            </a:r>
            <a:r>
              <a:rPr lang="en-US" sz="3200" i="1" dirty="0" err="1" smtClean="0"/>
              <a:t>Alexandr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Andoni</a:t>
            </a:r>
            <a:endParaRPr lang="en-US" sz="3200" i="1" dirty="0" smtClean="0"/>
          </a:p>
          <a:p>
            <a:r>
              <a:rPr lang="en-US" dirty="0"/>
              <a:t>Work done at Microsoft Research, Silicon Valley</a:t>
            </a:r>
            <a:br>
              <a:rPr lang="en-US" dirty="0"/>
            </a:br>
            <a:r>
              <a:rPr lang="en-US" dirty="0">
                <a:hlinkClick r:id="rId2"/>
              </a:rPr>
              <a:t>https://youtu.be/NkV5r7OzCoc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3" y="0"/>
            <a:ext cx="9047859" cy="171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DataSets</a:t>
            </a:r>
            <a:r>
              <a:rPr lang="en-US" dirty="0" smtClean="0"/>
              <a:t> = distributed </a:t>
            </a:r>
            <a:r>
              <a:rPr lang="en-US" dirty="0" smtClean="0"/>
              <a:t>objects +</a:t>
            </a:r>
            <a:br>
              <a:rPr lang="en-US" dirty="0" smtClean="0"/>
            </a:br>
            <a:r>
              <a:rPr lang="en-US" dirty="0" smtClean="0"/>
              <a:t>                    aggregation API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10</a:t>
            </a:fld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1680518" y="2508422"/>
            <a:ext cx="6322028" cy="347224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2231399" y="3561698"/>
            <a:ext cx="5032444" cy="999194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Network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3498" y="1863684"/>
            <a:ext cx="2458995" cy="148499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80519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15472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93275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805969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8248A2-C527-40F2-A97A-FB1E4B5C2DC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95022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52493" y="1816721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72825" y="4769709"/>
            <a:ext cx="87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78460" y="2561734"/>
            <a:ext cx="166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DataSet</a:t>
            </a:r>
            <a:r>
              <a:rPr lang="en-US" sz="2400" dirty="0" smtClean="0"/>
              <a:t>&lt;T&gt;</a:t>
            </a:r>
            <a:endParaRPr lang="en-US" sz="2400" dirty="0"/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5746898" y="3023399"/>
            <a:ext cx="1863866" cy="4693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705447" y="2001387"/>
            <a:ext cx="2254102" cy="4600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6500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31399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9779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8350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49899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1629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47481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13876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80271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68467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34862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Spreadsheet 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18240" y="3265745"/>
            <a:ext cx="5531139" cy="670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DataSet</a:t>
            </a:r>
            <a:r>
              <a:rPr lang="en-US" sz="2800" dirty="0" smtClean="0">
                <a:solidFill>
                  <a:schemeClr val="tx1"/>
                </a:solidFill>
              </a:rPr>
              <a:t>&lt;Table&gt;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8240" y="4677496"/>
            <a:ext cx="1588628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SQL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3933" y="4677496"/>
            <a:ext cx="1432958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CSV Files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3956" y="4677496"/>
            <a:ext cx="1593463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Column store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58540" y="4677496"/>
            <a:ext cx="790839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Cosmos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4371" y="4766439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 layer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18240" y="4038083"/>
            <a:ext cx="5531139" cy="550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Table operations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8240" y="2632838"/>
            <a:ext cx="5531139" cy="5501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GUI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4371" y="3416487"/>
            <a:ext cx="196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Distributed objects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4370" y="4135816"/>
            <a:ext cx="18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Spreadsheet logic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4369" y="2723262"/>
            <a:ext cx="20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Spreadsheet display</a:t>
            </a:r>
          </a:p>
        </p:txBody>
      </p:sp>
    </p:spTree>
    <p:extLst>
      <p:ext uri="{BB962C8B-B14F-4D97-AF65-F5344CB8AC3E}">
        <p14:creationId xmlns:p14="http://schemas.microsoft.com/office/powerpoint/2010/main" val="912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ketch-tweet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3565" end="266447.64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1" y="1"/>
            <a:ext cx="9144832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718" y="149705"/>
            <a:ext cx="7886700" cy="807868"/>
          </a:xfrm>
        </p:spPr>
        <p:txBody>
          <a:bodyPr/>
          <a:lstStyle/>
          <a:p>
            <a:r>
              <a:rPr lang="en-US" dirty="0" smtClean="0"/>
              <a:t>4 billion rows on 155 machines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611" r="606"/>
          <a:stretch/>
        </p:blipFill>
        <p:spPr>
          <a:xfrm>
            <a:off x="521434" y="2368947"/>
            <a:ext cx="7820025" cy="3876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5393" y="1632873"/>
            <a:ext cx="1075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Row</a:t>
            </a:r>
            <a:br>
              <a:rPr lang="en-US" dirty="0" smtClean="0"/>
            </a:br>
            <a:r>
              <a:rPr lang="en-US" dirty="0" smtClean="0"/>
              <a:t>Scroll-bar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127358" y="2214836"/>
            <a:ext cx="58362" cy="28284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21805" y="1319200"/>
            <a:ext cx="164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 columns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5143345" y="1688532"/>
            <a:ext cx="27552" cy="75661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4089001" y="1688532"/>
            <a:ext cx="1054344" cy="74609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</p:cNvCxnSpPr>
          <p:nvPr/>
        </p:nvCxnSpPr>
        <p:spPr>
          <a:xfrm flipH="1">
            <a:off x="3082516" y="1688532"/>
            <a:ext cx="2060829" cy="72708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5143345" y="1688532"/>
            <a:ext cx="2388366" cy="74609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69387" y="1586707"/>
            <a:ext cx="170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Hidden columns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6465034" y="1956039"/>
            <a:ext cx="256350" cy="45958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6721384" y="1956039"/>
            <a:ext cx="519460" cy="48910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0718" y="202819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63240" y="2028190"/>
            <a:ext cx="7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71027" y="1549215"/>
            <a:ext cx="142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Sorting order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 flipH="1">
            <a:off x="2714369" y="1918547"/>
            <a:ext cx="667783" cy="47897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2"/>
          </p:cNvCxnSpPr>
          <p:nvPr/>
        </p:nvCxnSpPr>
        <p:spPr>
          <a:xfrm>
            <a:off x="3382152" y="1918547"/>
            <a:ext cx="206431" cy="5266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0718" y="6296555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Dataset size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1207234" y="6081852"/>
            <a:ext cx="92797" cy="21470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09161" y="6296555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Column scroll-bar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H="1" flipV="1">
            <a:off x="4331434" y="5900579"/>
            <a:ext cx="196953" cy="39597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18667" y="1550869"/>
            <a:ext cx="130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Row header</a:t>
            </a:r>
            <a:endParaRPr lang="en-US" dirty="0"/>
          </a:p>
        </p:txBody>
      </p:sp>
      <p:sp>
        <p:nvSpPr>
          <p:cNvPr id="25" name="Right Brace 24"/>
          <p:cNvSpPr/>
          <p:nvPr/>
        </p:nvSpPr>
        <p:spPr>
          <a:xfrm rot="16200000">
            <a:off x="1447689" y="1059642"/>
            <a:ext cx="293854" cy="1887795"/>
          </a:xfrm>
          <a:prstGeom prst="rightBrace">
            <a:avLst>
              <a:gd name="adj1" fmla="val 392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913874" y="3874494"/>
            <a:ext cx="144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NextK</a:t>
            </a:r>
            <a:r>
              <a:rPr lang="en-US" dirty="0" smtClean="0"/>
              <a:t> sketch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18" y="1508812"/>
            <a:ext cx="7867650" cy="470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1847"/>
            <a:ext cx="7886700" cy="952803"/>
          </a:xfrm>
        </p:spPr>
        <p:txBody>
          <a:bodyPr/>
          <a:lstStyle/>
          <a:p>
            <a:r>
              <a:rPr lang="en-US" dirty="0" smtClean="0"/>
              <a:t>Spreadsheet operations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8717" y="1382573"/>
            <a:ext cx="8792869" cy="5274259"/>
          </a:xfrm>
          <a:solidFill>
            <a:srgbClr val="FFFFFF">
              <a:alpha val="69804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Cubing</a:t>
            </a:r>
          </a:p>
          <a:p>
            <a:r>
              <a:rPr lang="en-US" dirty="0" smtClean="0"/>
              <a:t>Browsing/scrolling</a:t>
            </a:r>
            <a:endParaRPr lang="en-US" dirty="0" smtClean="0"/>
          </a:p>
          <a:p>
            <a:r>
              <a:rPr lang="en-US" dirty="0" smtClean="0"/>
              <a:t>Filtering</a:t>
            </a:r>
          </a:p>
          <a:p>
            <a:pPr lvl="1"/>
            <a:r>
              <a:rPr lang="en-US" dirty="0" smtClean="0"/>
              <a:t>Using predicates</a:t>
            </a:r>
          </a:p>
          <a:p>
            <a:pPr lvl="1"/>
            <a:r>
              <a:rPr lang="en-US" dirty="0" smtClean="0"/>
              <a:t>Heavy hitters</a:t>
            </a:r>
          </a:p>
          <a:p>
            <a:pPr lvl="1"/>
            <a:r>
              <a:rPr lang="en-US" dirty="0" smtClean="0"/>
              <a:t>Sampling</a:t>
            </a:r>
          </a:p>
          <a:p>
            <a:r>
              <a:rPr lang="en-US" dirty="0" smtClean="0"/>
              <a:t>Searching</a:t>
            </a:r>
          </a:p>
          <a:p>
            <a:r>
              <a:rPr lang="en-US" dirty="0" smtClean="0"/>
              <a:t>Sorting</a:t>
            </a:r>
          </a:p>
          <a:p>
            <a:r>
              <a:rPr lang="en-US" dirty="0" smtClean="0"/>
              <a:t>Computing new columns</a:t>
            </a:r>
          </a:p>
          <a:p>
            <a:r>
              <a:rPr lang="en-US" dirty="0" smtClean="0"/>
              <a:t>Set operations (intersection, union, etc.)</a:t>
            </a:r>
          </a:p>
          <a:p>
            <a:r>
              <a:rPr lang="en-US" dirty="0" smtClean="0"/>
              <a:t>Charting</a:t>
            </a:r>
          </a:p>
          <a:p>
            <a:r>
              <a:rPr lang="en-US" dirty="0" smtClean="0"/>
              <a:t>Zooming</a:t>
            </a:r>
          </a:p>
          <a:p>
            <a:r>
              <a:rPr lang="en-US" dirty="0" smtClean="0"/>
              <a:t>Pivoting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171"/>
            <a:ext cx="7886700" cy="1059028"/>
          </a:xfrm>
        </p:spPr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1" y="950128"/>
            <a:ext cx="6865666" cy="463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86019" y="2415908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CDF</a:t>
            </a:r>
            <a:endParaRPr lang="en-US" sz="2400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6571769" y="2355236"/>
            <a:ext cx="1014250" cy="2915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86019" y="3597776"/>
            <a:ext cx="1433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2D</a:t>
            </a:r>
          </a:p>
          <a:p>
            <a:r>
              <a:rPr lang="en-US" sz="2400" dirty="0" smtClean="0"/>
              <a:t>histogram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7060502" y="3952809"/>
            <a:ext cx="525517" cy="60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72771" y="5583228"/>
            <a:ext cx="7398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Histograms are monoids.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Sample data to make error bars smaller than 1 pixel =&gt; </a:t>
            </a:r>
          </a:p>
          <a:p>
            <a:r>
              <a:rPr lang="en-US" sz="2400" dirty="0" smtClean="0"/>
              <a:t>no visible information loss.</a:t>
            </a:r>
          </a:p>
        </p:txBody>
      </p:sp>
    </p:spTree>
    <p:extLst>
      <p:ext uri="{BB962C8B-B14F-4D97-AF65-F5344CB8AC3E}">
        <p14:creationId xmlns:p14="http://schemas.microsoft.com/office/powerpoint/2010/main" val="26576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24" y="1103440"/>
            <a:ext cx="6667500" cy="476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1" y="120869"/>
            <a:ext cx="7886700" cy="793532"/>
          </a:xfrm>
        </p:spPr>
        <p:txBody>
          <a:bodyPr/>
          <a:lstStyle/>
          <a:p>
            <a:r>
              <a:rPr lang="en-US" dirty="0" smtClean="0"/>
              <a:t>Heat Maps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15010" y="5968745"/>
            <a:ext cx="3853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Heatmaps</a:t>
            </a:r>
            <a:r>
              <a:rPr lang="en-US" sz="2400" dirty="0" smtClean="0"/>
              <a:t> are 2D histograms.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56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44" y="1066800"/>
            <a:ext cx="7620000" cy="5791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4244" y="0"/>
            <a:ext cx="7886700" cy="1325563"/>
          </a:xfrm>
        </p:spPr>
        <p:txBody>
          <a:bodyPr/>
          <a:lstStyle/>
          <a:p>
            <a:r>
              <a:rPr lang="en-US" dirty="0" smtClean="0"/>
              <a:t>Multi-dimensional histograms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Scale-out experiment</a:t>
            </a:r>
            <a:br>
              <a:rPr lang="en-US" dirty="0" smtClean="0"/>
            </a:br>
            <a:r>
              <a:rPr lang="en-US" dirty="0" smtClean="0"/>
              <a:t>(constant data/machine)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583472"/>
              </p:ext>
            </p:extLst>
          </p:nvPr>
        </p:nvGraphicFramePr>
        <p:xfrm>
          <a:off x="80479" y="2942303"/>
          <a:ext cx="2895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630477"/>
              </p:ext>
            </p:extLst>
          </p:nvPr>
        </p:nvGraphicFramePr>
        <p:xfrm>
          <a:off x="2976079" y="2942303"/>
          <a:ext cx="29718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4020029"/>
              </p:ext>
            </p:extLst>
          </p:nvPr>
        </p:nvGraphicFramePr>
        <p:xfrm>
          <a:off x="5947879" y="2942303"/>
          <a:ext cx="31242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4999703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99879" y="499970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71679" y="499970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274" y="4157426"/>
            <a:ext cx="90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</a:t>
            </a:r>
            <a:r>
              <a:rPr lang="en-US" sz="1400" dirty="0" err="1" smtClean="0"/>
              <a:t>ms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62877" y="5829294"/>
            <a:ext cx="110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4.4B rows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5751871" y="5302045"/>
            <a:ext cx="63273" cy="5272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0"/>
          </p:cNvCxnSpPr>
          <p:nvPr/>
        </p:nvCxnSpPr>
        <p:spPr>
          <a:xfrm flipV="1">
            <a:off x="5815144" y="5262417"/>
            <a:ext cx="2908527" cy="5668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0"/>
          </p:cNvCxnSpPr>
          <p:nvPr/>
        </p:nvCxnSpPr>
        <p:spPr>
          <a:xfrm flipH="1" flipV="1">
            <a:off x="2846440" y="5270263"/>
            <a:ext cx="2968704" cy="5590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5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095"/>
            <a:ext cx="9144000" cy="1325563"/>
          </a:xfrm>
        </p:spPr>
        <p:txBody>
          <a:bodyPr/>
          <a:lstStyle/>
          <a:p>
            <a:r>
              <a:rPr lang="en-US" dirty="0" err="1" smtClean="0"/>
              <a:t>ClusterViewer</a:t>
            </a:r>
            <a:r>
              <a:rPr lang="en-US" dirty="0" smtClean="0"/>
              <a:t>: Performance Debugger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image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51" y="1349407"/>
            <a:ext cx="3766532" cy="39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407"/>
            <a:ext cx="5268262" cy="395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42358" y="1840353"/>
            <a:ext cx="221280" cy="20757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4252998" y="1765298"/>
            <a:ext cx="1550707" cy="7505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3638" y="3916116"/>
            <a:ext cx="1440067" cy="130358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71918" y="5319009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Scroll-bars</a:t>
            </a:r>
            <a:endParaRPr lang="en-US" sz="1600" i="1" dirty="0"/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H="1" flipV="1">
            <a:off x="518141" y="3149543"/>
            <a:ext cx="1282126" cy="21694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0"/>
          </p:cNvCxnSpPr>
          <p:nvPr/>
        </p:nvCxnSpPr>
        <p:spPr>
          <a:xfrm flipV="1">
            <a:off x="1800268" y="1709435"/>
            <a:ext cx="2149907" cy="36095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00055" y="5299766"/>
            <a:ext cx="772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8 cores</a:t>
            </a:r>
            <a:endParaRPr lang="en-US" sz="1600" i="1" dirty="0"/>
          </a:p>
        </p:txBody>
      </p:sp>
      <p:sp>
        <p:nvSpPr>
          <p:cNvPr id="16" name="Left Brace 15"/>
          <p:cNvSpPr/>
          <p:nvPr/>
        </p:nvSpPr>
        <p:spPr>
          <a:xfrm flipH="1">
            <a:off x="5868427" y="1765298"/>
            <a:ext cx="93736" cy="33537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6535051" y="5297156"/>
            <a:ext cx="1756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Network messages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6905549" y="4747565"/>
            <a:ext cx="507563" cy="54959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5387" y="529715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Time</a:t>
            </a:r>
            <a:endParaRPr lang="en-US" sz="1600" i="1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735613" y="5219700"/>
            <a:ext cx="370754" cy="2467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22722" y="5315562"/>
            <a:ext cx="90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Machine</a:t>
            </a:r>
            <a:endParaRPr lang="en-US" sz="1600" i="1" dirty="0"/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3675730" y="3698940"/>
            <a:ext cx="1758080" cy="16166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0"/>
          </p:cNvCxnSpPr>
          <p:nvPr/>
        </p:nvCxnSpPr>
        <p:spPr>
          <a:xfrm flipH="1" flipV="1">
            <a:off x="355673" y="2748614"/>
            <a:ext cx="3320056" cy="25669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32147" y="5297156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CPU usage</a:t>
            </a:r>
          </a:p>
        </p:txBody>
      </p:sp>
      <p:cxnSp>
        <p:nvCxnSpPr>
          <p:cNvPr id="25" name="Straight Arrow Connector 24"/>
          <p:cNvCxnSpPr>
            <a:stCxn id="24" idx="0"/>
          </p:cNvCxnSpPr>
          <p:nvPr/>
        </p:nvCxnSpPr>
        <p:spPr>
          <a:xfrm flipV="1">
            <a:off x="5767711" y="4881732"/>
            <a:ext cx="789771" cy="4154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0"/>
          </p:cNvCxnSpPr>
          <p:nvPr/>
        </p:nvCxnSpPr>
        <p:spPr>
          <a:xfrm flipH="1" flipV="1">
            <a:off x="3891513" y="4096854"/>
            <a:ext cx="1876198" cy="12003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0"/>
            <a:endCxn id="16" idx="1"/>
          </p:cNvCxnSpPr>
          <p:nvPr/>
        </p:nvCxnSpPr>
        <p:spPr>
          <a:xfrm flipH="1" flipV="1">
            <a:off x="5962163" y="1932984"/>
            <a:ext cx="2624312" cy="33667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0500" y="6051134"/>
            <a:ext cx="8644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Ported to run on top of Sketch in 1 </a:t>
            </a:r>
            <a:r>
              <a:rPr lang="en-US" i="1" dirty="0" smtClean="0"/>
              <a:t>person-week</a:t>
            </a:r>
            <a:r>
              <a:rPr lang="en-US" i="1" dirty="0"/>
              <a:t> </a:t>
            </a:r>
            <a:r>
              <a:rPr lang="en-US" i="1" dirty="0" smtClean="0"/>
              <a:t>(single machine =&gt; distributed execution).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7214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86" y="4337864"/>
            <a:ext cx="2290052" cy="1654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3" b="88106" l="10811" r="88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4775" r="14165" b="19100"/>
          <a:stretch/>
        </p:blipFill>
        <p:spPr>
          <a:xfrm rot="19210841">
            <a:off x="1674064" y="3671188"/>
            <a:ext cx="2046544" cy="226942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9" y="4543806"/>
            <a:ext cx="1303691" cy="87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5" b="97458" l="1475" r="97935">
                        <a14:foregroundMark x1="82006" y1="29661" x2="82006" y2="29661"/>
                        <a14:foregroundMark x1="76991" y1="31921" x2="76991" y2="31921"/>
                        <a14:foregroundMark x1="72271" y1="33051" x2="72271" y2="33051"/>
                        <a14:foregroundMark x1="80531" y1="30226" x2="80531" y2="30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3770808" y="4154172"/>
            <a:ext cx="1692180" cy="17670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85" y="1690689"/>
            <a:ext cx="8717871" cy="4452141"/>
          </a:xfrm>
        </p:spPr>
        <p:txBody>
          <a:bodyPr/>
          <a:lstStyle/>
          <a:p>
            <a:r>
              <a:rPr lang="en-US" dirty="0" smtClean="0"/>
              <a:t>Work on large-scale computation engines </a:t>
            </a:r>
            <a:br>
              <a:rPr lang="en-US" dirty="0" smtClean="0"/>
            </a:br>
            <a:r>
              <a:rPr lang="en-US" dirty="0" smtClean="0"/>
              <a:t>(&gt; 10</a:t>
            </a:r>
            <a:r>
              <a:rPr lang="en-US" baseline="30000" dirty="0" smtClean="0"/>
              <a:t>5 </a:t>
            </a:r>
            <a:r>
              <a:rPr lang="en-US" dirty="0" smtClean="0"/>
              <a:t>computers)</a:t>
            </a:r>
          </a:p>
          <a:p>
            <a:r>
              <a:rPr lang="en-US" dirty="0" smtClean="0"/>
              <a:t>Analyze large logs and/or large datasets</a:t>
            </a:r>
          </a:p>
          <a:p>
            <a:r>
              <a:rPr lang="en-US" dirty="0" smtClean="0"/>
              <a:t>Problem: browse 10</a:t>
            </a:r>
            <a:r>
              <a:rPr lang="en-US" baseline="30000" dirty="0" smtClean="0"/>
              <a:t>9 </a:t>
            </a:r>
            <a:r>
              <a:rPr lang="en-US" dirty="0" smtClean="0"/>
              <a:t>data points using 10</a:t>
            </a:r>
            <a:r>
              <a:rPr lang="en-US" baseline="30000" dirty="0" smtClean="0"/>
              <a:t>6 </a:t>
            </a:r>
            <a:r>
              <a:rPr lang="en-US" dirty="0" smtClean="0"/>
              <a:t>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34" y="126797"/>
            <a:ext cx="2796032" cy="2097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021" y="2005013"/>
            <a:ext cx="8489645" cy="4351338"/>
          </a:xfrm>
        </p:spPr>
        <p:txBody>
          <a:bodyPr/>
          <a:lstStyle/>
          <a:p>
            <a:r>
              <a:rPr lang="en-US" dirty="0" smtClean="0"/>
              <a:t>Large data visualization = aggregation</a:t>
            </a:r>
          </a:p>
          <a:p>
            <a:r>
              <a:rPr lang="en-US" dirty="0" smtClean="0"/>
              <a:t>Aggregate data at source</a:t>
            </a:r>
          </a:p>
          <a:p>
            <a:r>
              <a:rPr lang="en-US" dirty="0" smtClean="0"/>
              <a:t>Small results =&gt; interactive speeds</a:t>
            </a:r>
          </a:p>
          <a:p>
            <a:r>
              <a:rPr lang="en-US" dirty="0" smtClean="0"/>
              <a:t>Formal tools:</a:t>
            </a:r>
          </a:p>
          <a:p>
            <a:pPr lvl="1"/>
            <a:r>
              <a:rPr lang="en-US" dirty="0" smtClean="0"/>
              <a:t>Linear transformations</a:t>
            </a:r>
          </a:p>
          <a:p>
            <a:pPr lvl="1"/>
            <a:r>
              <a:rPr lang="en-US" dirty="0" smtClean="0"/>
              <a:t>Streaming algorithms</a:t>
            </a:r>
          </a:p>
          <a:p>
            <a:r>
              <a:rPr lang="en-US" dirty="0" smtClean="0"/>
              <a:t>Factored out distributed systems aspects in a library</a:t>
            </a:r>
          </a:p>
          <a:p>
            <a:r>
              <a:rPr lang="en-US" dirty="0" smtClean="0"/>
              <a:t>Sketch is not a universal tool, but it </a:t>
            </a:r>
            <a:r>
              <a:rPr lang="en-US" smtClean="0"/>
              <a:t>is very useful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Core API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532" y="1825625"/>
            <a:ext cx="7759084" cy="33145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interface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&lt;T&gt; {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&lt;S&gt;         </a:t>
            </a:r>
            <a:r>
              <a:rPr lang="en-US" sz="2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&lt;S&gt;(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IMap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&lt;T,S&gt; f);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&lt;Pair&lt;T,S&gt;&gt; </a:t>
            </a:r>
            <a:r>
              <a:rPr lang="en-US" sz="2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Zip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&lt;S&gt; other);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R                   </a:t>
            </a:r>
            <a:r>
              <a:rPr lang="en-US" sz="2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Sketch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ISketch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 R&gt;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sk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interface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IMap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&lt;T,S&gt;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 Map(T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data);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interface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ISketch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&lt;T,R&gt; {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R Create(T data);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R Combine(List&lt;R&gt; parts);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5207" y="5761608"/>
            <a:ext cx="8083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(Other features not shown: asynchronous computation, remote execution, </a:t>
            </a:r>
            <a:br>
              <a:rPr lang="en-US" sz="2000" dirty="0" smtClean="0"/>
            </a:br>
            <a:r>
              <a:rPr lang="en-US" sz="2000" dirty="0" smtClean="0"/>
              <a:t>background operation cancellation, error and progress reporting, etc.)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7340876" y="3753668"/>
            <a:ext cx="212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Serializable closures.</a:t>
            </a:r>
            <a:endParaRPr lang="en-US" i="1" dirty="0"/>
          </a:p>
        </p:txBody>
      </p:sp>
      <p:sp>
        <p:nvSpPr>
          <p:cNvPr id="7" name="Right Brace 6"/>
          <p:cNvSpPr/>
          <p:nvPr/>
        </p:nvSpPr>
        <p:spPr>
          <a:xfrm>
            <a:off x="7865617" y="3048383"/>
            <a:ext cx="301840" cy="1950274"/>
          </a:xfrm>
          <a:prstGeom prst="rightBrace">
            <a:avLst>
              <a:gd name="adj1" fmla="val 537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5179" y="1735907"/>
            <a:ext cx="836092" cy="622466"/>
            <a:chOff x="4213698" y="990600"/>
            <a:chExt cx="1044102" cy="457200"/>
          </a:xfrm>
        </p:grpSpPr>
        <p:sp>
          <p:nvSpPr>
            <p:cNvPr id="3" name="Trapezoid 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" name="Straight Arrow Connector 4"/>
          <p:cNvCxnSpPr>
            <a:endCxn id="3" idx="0"/>
          </p:cNvCxnSpPr>
          <p:nvPr/>
        </p:nvCxnSpPr>
        <p:spPr>
          <a:xfrm>
            <a:off x="3166548" y="1053626"/>
            <a:ext cx="16679" cy="68228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974617" y="4076614"/>
            <a:ext cx="836092" cy="622466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04423" y="4076614"/>
            <a:ext cx="836092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Straight Arrow Connector 11"/>
          <p:cNvCxnSpPr>
            <a:stCxn id="28" idx="2"/>
            <a:endCxn id="7" idx="0"/>
          </p:cNvCxnSpPr>
          <p:nvPr/>
        </p:nvCxnSpPr>
        <p:spPr>
          <a:xfrm flipH="1">
            <a:off x="2392663" y="3609764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8" idx="2"/>
            <a:endCxn id="10" idx="0"/>
          </p:cNvCxnSpPr>
          <p:nvPr/>
        </p:nvCxnSpPr>
        <p:spPr>
          <a:xfrm>
            <a:off x="3190952" y="3609764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  <a:endCxn id="27" idx="0"/>
          </p:cNvCxnSpPr>
          <p:nvPr/>
        </p:nvCxnSpPr>
        <p:spPr>
          <a:xfrm>
            <a:off x="3183225" y="2358373"/>
            <a:ext cx="7725" cy="6289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474935" y="2987298"/>
            <a:ext cx="1432031" cy="622466"/>
            <a:chOff x="4213698" y="990600"/>
            <a:chExt cx="1044102" cy="457200"/>
          </a:xfrm>
        </p:grpSpPr>
        <p:sp>
          <p:nvSpPr>
            <p:cNvPr id="27" name="Trapezoid 2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83840" y="1735907"/>
            <a:ext cx="836092" cy="622466"/>
            <a:chOff x="4213698" y="990600"/>
            <a:chExt cx="1044102" cy="457200"/>
          </a:xfrm>
        </p:grpSpPr>
        <p:sp>
          <p:nvSpPr>
            <p:cNvPr id="34" name="Trapezoid 3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endCxn id="34" idx="0"/>
          </p:cNvCxnSpPr>
          <p:nvPr/>
        </p:nvCxnSpPr>
        <p:spPr>
          <a:xfrm>
            <a:off x="6185209" y="1053626"/>
            <a:ext cx="16679" cy="68228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993276" y="4076614"/>
            <a:ext cx="836092" cy="622466"/>
            <a:chOff x="4213698" y="990600"/>
            <a:chExt cx="1044102" cy="457200"/>
          </a:xfrm>
        </p:grpSpPr>
        <p:sp>
          <p:nvSpPr>
            <p:cNvPr id="38" name="Trapezoid 3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3086" y="4076614"/>
            <a:ext cx="836092" cy="622466"/>
            <a:chOff x="4213698" y="990600"/>
            <a:chExt cx="1044102" cy="457200"/>
          </a:xfrm>
        </p:grpSpPr>
        <p:sp>
          <p:nvSpPr>
            <p:cNvPr id="41" name="Trapezoid 4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3" name="Straight Arrow Connector 42"/>
          <p:cNvCxnSpPr>
            <a:stCxn id="50" idx="2"/>
            <a:endCxn id="38" idx="0"/>
          </p:cNvCxnSpPr>
          <p:nvPr/>
        </p:nvCxnSpPr>
        <p:spPr>
          <a:xfrm flipH="1">
            <a:off x="5411324" y="3609764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0" idx="2"/>
            <a:endCxn id="41" idx="0"/>
          </p:cNvCxnSpPr>
          <p:nvPr/>
        </p:nvCxnSpPr>
        <p:spPr>
          <a:xfrm>
            <a:off x="6209613" y="3609764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5" idx="2"/>
            <a:endCxn id="49" idx="0"/>
          </p:cNvCxnSpPr>
          <p:nvPr/>
        </p:nvCxnSpPr>
        <p:spPr>
          <a:xfrm>
            <a:off x="6201886" y="2358373"/>
            <a:ext cx="7725" cy="6289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5493598" y="2987298"/>
            <a:ext cx="1432031" cy="622466"/>
            <a:chOff x="4213698" y="990600"/>
            <a:chExt cx="1044102" cy="457200"/>
          </a:xfrm>
        </p:grpSpPr>
        <p:sp>
          <p:nvSpPr>
            <p:cNvPr id="49" name="Trapezoid 4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2" name="Curved Connector 51"/>
          <p:cNvCxnSpPr>
            <a:stCxn id="155" idx="2"/>
            <a:endCxn id="163" idx="2"/>
          </p:cNvCxnSpPr>
          <p:nvPr/>
        </p:nvCxnSpPr>
        <p:spPr>
          <a:xfrm rot="5400000" flipH="1" flipV="1">
            <a:off x="3929045" y="4069706"/>
            <a:ext cx="2" cy="2990382"/>
          </a:xfrm>
          <a:prstGeom prst="curvedConnector3">
            <a:avLst>
              <a:gd name="adj1" fmla="val -228600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11" idx="0"/>
            <a:endCxn id="42" idx="0"/>
          </p:cNvCxnSpPr>
          <p:nvPr/>
        </p:nvCxnSpPr>
        <p:spPr>
          <a:xfrm rot="5400000" flipH="1" flipV="1">
            <a:off x="5333797" y="2774771"/>
            <a:ext cx="17292" cy="3018663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28" idx="3"/>
            <a:endCxn id="50" idx="1"/>
          </p:cNvCxnSpPr>
          <p:nvPr/>
        </p:nvCxnSpPr>
        <p:spPr>
          <a:xfrm>
            <a:off x="3906965" y="3402275"/>
            <a:ext cx="1586630" cy="1729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4" idx="3"/>
            <a:endCxn id="35" idx="1"/>
          </p:cNvCxnSpPr>
          <p:nvPr/>
        </p:nvCxnSpPr>
        <p:spPr>
          <a:xfrm>
            <a:off x="3601273" y="2150884"/>
            <a:ext cx="2182567" cy="1729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ounded Rectangle 154"/>
          <p:cNvSpPr/>
          <p:nvPr/>
        </p:nvSpPr>
        <p:spPr>
          <a:xfrm>
            <a:off x="2126858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56" name="Straight Arrow Connector 155"/>
          <p:cNvCxnSpPr>
            <a:stCxn id="8" idx="2"/>
            <a:endCxn id="155" idx="0"/>
          </p:cNvCxnSpPr>
          <p:nvPr/>
        </p:nvCxnSpPr>
        <p:spPr>
          <a:xfrm>
            <a:off x="2392663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3548929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2" name="Straight Arrow Connector 161"/>
          <p:cNvCxnSpPr>
            <a:stCxn id="11" idx="2"/>
            <a:endCxn id="161" idx="0"/>
          </p:cNvCxnSpPr>
          <p:nvPr/>
        </p:nvCxnSpPr>
        <p:spPr>
          <a:xfrm>
            <a:off x="3822469" y="4699078"/>
            <a:ext cx="33458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ounded Rectangle 162"/>
          <p:cNvSpPr/>
          <p:nvPr/>
        </p:nvSpPr>
        <p:spPr>
          <a:xfrm>
            <a:off x="5117240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4" name="Straight Arrow Connector 163"/>
          <p:cNvCxnSpPr>
            <a:endCxn id="163" idx="0"/>
          </p:cNvCxnSpPr>
          <p:nvPr/>
        </p:nvCxnSpPr>
        <p:spPr>
          <a:xfrm>
            <a:off x="5383046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ounded Rectangle 164"/>
          <p:cNvSpPr/>
          <p:nvPr/>
        </p:nvSpPr>
        <p:spPr>
          <a:xfrm>
            <a:off x="6525371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6" name="Straight Arrow Connector 165"/>
          <p:cNvCxnSpPr>
            <a:endCxn id="165" idx="0"/>
          </p:cNvCxnSpPr>
          <p:nvPr/>
        </p:nvCxnSpPr>
        <p:spPr>
          <a:xfrm>
            <a:off x="6791176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7" idx="2"/>
            <a:endCxn id="38" idx="2"/>
          </p:cNvCxnSpPr>
          <p:nvPr/>
        </p:nvCxnSpPr>
        <p:spPr>
          <a:xfrm rot="16200000" flipH="1">
            <a:off x="3903989" y="2774771"/>
            <a:ext cx="17292" cy="3018661"/>
          </a:xfrm>
          <a:prstGeom prst="curvedConnector3">
            <a:avLst>
              <a:gd name="adj1" fmla="val -2314283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161" idx="2"/>
            <a:endCxn id="165" idx="2"/>
          </p:cNvCxnSpPr>
          <p:nvPr/>
        </p:nvCxnSpPr>
        <p:spPr>
          <a:xfrm rot="16200000" flipH="1">
            <a:off x="5346145" y="4076676"/>
            <a:ext cx="17292" cy="2976442"/>
          </a:xfrm>
          <a:prstGeom prst="curvedConnector3">
            <a:avLst>
              <a:gd name="adj1" fmla="val 2546598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/>
          <p:cNvSpPr txBox="1"/>
          <p:nvPr/>
        </p:nvSpPr>
        <p:spPr>
          <a:xfrm>
            <a:off x="5740336" y="5441779"/>
            <a:ext cx="279244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349" name="TextBox 348"/>
          <p:cNvSpPr txBox="1"/>
          <p:nvPr/>
        </p:nvSpPr>
        <p:spPr>
          <a:xfrm>
            <a:off x="2926963" y="5479227"/>
            <a:ext cx="279244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28650" y="365126"/>
            <a:ext cx="4665781" cy="1325563"/>
          </a:xfrm>
        </p:spPr>
        <p:txBody>
          <a:bodyPr/>
          <a:lstStyle/>
          <a:p>
            <a:r>
              <a:rPr lang="en-US" dirty="0" smtClean="0"/>
              <a:t>Map(f)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4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5" grpId="0" animBg="1"/>
      <p:bldP spid="348" grpId="0"/>
      <p:bldP spid="3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Sketch(s)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416794" y="3350334"/>
            <a:ext cx="970551" cy="477195"/>
            <a:chOff x="4213698" y="990600"/>
            <a:chExt cx="1044102" cy="457200"/>
          </a:xfrm>
        </p:grpSpPr>
        <p:sp>
          <p:nvSpPr>
            <p:cNvPr id="5" name="Trapezoid 4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" name="Straight Arrow Connector 6"/>
          <p:cNvCxnSpPr>
            <a:endCxn id="5" idx="0"/>
          </p:cNvCxnSpPr>
          <p:nvPr/>
        </p:nvCxnSpPr>
        <p:spPr>
          <a:xfrm>
            <a:off x="2882708" y="2827283"/>
            <a:ext cx="19361" cy="52305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499093" y="5144767"/>
            <a:ext cx="970551" cy="477195"/>
            <a:chOff x="4213698" y="990600"/>
            <a:chExt cx="1044102" cy="457200"/>
          </a:xfrm>
        </p:grpSpPr>
        <p:sp>
          <p:nvSpPr>
            <p:cNvPr id="9" name="Trapezoid 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58837" y="5144767"/>
            <a:ext cx="970551" cy="477195"/>
            <a:chOff x="4213698" y="990600"/>
            <a:chExt cx="1044102" cy="457200"/>
          </a:xfrm>
        </p:grpSpPr>
        <p:sp>
          <p:nvSpPr>
            <p:cNvPr id="12" name="Trapezoid 11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Straight Arrow Connector 13"/>
          <p:cNvCxnSpPr>
            <a:stCxn id="19" idx="2"/>
            <a:endCxn id="9" idx="0"/>
          </p:cNvCxnSpPr>
          <p:nvPr/>
        </p:nvCxnSpPr>
        <p:spPr>
          <a:xfrm flipH="1">
            <a:off x="1984368" y="4786871"/>
            <a:ext cx="926668" cy="3578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2"/>
            <a:endCxn id="12" idx="0"/>
          </p:cNvCxnSpPr>
          <p:nvPr/>
        </p:nvCxnSpPr>
        <p:spPr>
          <a:xfrm>
            <a:off x="2911036" y="4786871"/>
            <a:ext cx="733076" cy="3578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2"/>
            <a:endCxn id="18" idx="0"/>
          </p:cNvCxnSpPr>
          <p:nvPr/>
        </p:nvCxnSpPr>
        <p:spPr>
          <a:xfrm>
            <a:off x="2902069" y="3827529"/>
            <a:ext cx="8967" cy="48214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079873" y="4309675"/>
            <a:ext cx="1662327" cy="477195"/>
            <a:chOff x="4213698" y="990600"/>
            <a:chExt cx="1044102" cy="457200"/>
          </a:xfrm>
        </p:grpSpPr>
        <p:sp>
          <p:nvSpPr>
            <p:cNvPr id="18" name="Trapezoid 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843170" y="4940984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5813723" y="4940984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cxnSp>
        <p:nvCxnSpPr>
          <p:cNvPr id="22" name="Curved Connector 21"/>
          <p:cNvCxnSpPr>
            <a:stCxn id="36" idx="3"/>
            <a:endCxn id="21" idx="2"/>
          </p:cNvCxnSpPr>
          <p:nvPr/>
        </p:nvCxnSpPr>
        <p:spPr>
          <a:xfrm flipV="1">
            <a:off x="4063107" y="5285471"/>
            <a:ext cx="1902263" cy="861678"/>
          </a:xfrm>
          <a:prstGeom prst="curvedConnector2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34" idx="3"/>
            <a:endCxn id="20" idx="2"/>
          </p:cNvCxnSpPr>
          <p:nvPr/>
        </p:nvCxnSpPr>
        <p:spPr>
          <a:xfrm flipV="1">
            <a:off x="2407160" y="5285471"/>
            <a:ext cx="2587659" cy="861679"/>
          </a:xfrm>
          <a:prstGeom prst="curvedConnector2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306271" y="4018363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02873" y="2979490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cxnSp>
        <p:nvCxnSpPr>
          <p:cNvPr id="27" name="Curved Connector 26"/>
          <p:cNvCxnSpPr>
            <a:stCxn id="20" idx="0"/>
            <a:endCxn id="25" idx="2"/>
          </p:cNvCxnSpPr>
          <p:nvPr/>
        </p:nvCxnSpPr>
        <p:spPr>
          <a:xfrm rot="5400000" flipH="1" flipV="1">
            <a:off x="4937304" y="4420367"/>
            <a:ext cx="578134" cy="463101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21" idx="0"/>
          </p:cNvCxnSpPr>
          <p:nvPr/>
        </p:nvCxnSpPr>
        <p:spPr>
          <a:xfrm rot="16200000" flipV="1">
            <a:off x="5422579" y="4398193"/>
            <a:ext cx="578134" cy="50745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5" idx="0"/>
            <a:endCxn id="26" idx="2"/>
          </p:cNvCxnSpPr>
          <p:nvPr/>
        </p:nvCxnSpPr>
        <p:spPr>
          <a:xfrm rot="16200000" flipV="1">
            <a:off x="5109028" y="3669470"/>
            <a:ext cx="694387" cy="339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63108" y="3965087"/>
            <a:ext cx="1091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s.Combine</a:t>
            </a:r>
            <a:endParaRPr lang="en-US" sz="1400" dirty="0"/>
          </a:p>
        </p:txBody>
      </p:sp>
      <p:cxnSp>
        <p:nvCxnSpPr>
          <p:cNvPr id="32" name="Curved Connector 31"/>
          <p:cNvCxnSpPr>
            <a:stCxn id="19" idx="3"/>
            <a:endCxn id="25" idx="1"/>
          </p:cNvCxnSpPr>
          <p:nvPr/>
        </p:nvCxnSpPr>
        <p:spPr>
          <a:xfrm flipV="1">
            <a:off x="3742200" y="4190607"/>
            <a:ext cx="1564074" cy="43719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6" idx="3"/>
            <a:endCxn id="26" idx="1"/>
          </p:cNvCxnSpPr>
          <p:nvPr/>
        </p:nvCxnSpPr>
        <p:spPr>
          <a:xfrm flipV="1">
            <a:off x="3387344" y="3151733"/>
            <a:ext cx="1915528" cy="51673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694420" y="6008583"/>
            <a:ext cx="712740" cy="27713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>
            <a:endCxn id="34" idx="0"/>
          </p:cNvCxnSpPr>
          <p:nvPr/>
        </p:nvCxnSpPr>
        <p:spPr>
          <a:xfrm>
            <a:off x="2002971" y="5621961"/>
            <a:ext cx="47820" cy="3866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350367" y="6008582"/>
            <a:ext cx="712740" cy="27713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>
            <a:endCxn id="36" idx="0"/>
          </p:cNvCxnSpPr>
          <p:nvPr/>
        </p:nvCxnSpPr>
        <p:spPr>
          <a:xfrm>
            <a:off x="3658918" y="5621960"/>
            <a:ext cx="47820" cy="3866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45727" y="5621960"/>
            <a:ext cx="1868736" cy="445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s.Create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3682828" y="526624"/>
            <a:ext cx="46413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interface </a:t>
            </a:r>
            <a:r>
              <a:rPr lang="en-US" sz="2400" dirty="0" err="1" smtClean="0"/>
              <a:t>ISketch</a:t>
            </a:r>
            <a:r>
              <a:rPr lang="en-US" sz="2400" dirty="0" smtClean="0"/>
              <a:t>&lt;T,R&gt; {</a:t>
            </a:r>
            <a:br>
              <a:rPr lang="en-US" sz="2400" dirty="0" smtClean="0"/>
            </a:br>
            <a:r>
              <a:rPr lang="en-US" sz="2400" dirty="0" smtClean="0"/>
              <a:t>	R Create(T data);</a:t>
            </a:r>
            <a:br>
              <a:rPr lang="en-US" sz="2400" dirty="0" smtClean="0"/>
            </a:br>
            <a:r>
              <a:rPr lang="en-US" sz="2400" dirty="0" smtClean="0"/>
              <a:t>	R Combine(List&lt;R&gt; parts);</a:t>
            </a:r>
            <a:br>
              <a:rPr lang="en-US" sz="2400" dirty="0" smtClean="0"/>
            </a:br>
            <a:r>
              <a:rPr lang="en-US" sz="24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63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 animBg="1"/>
      <p:bldP spid="30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86083" y="2654646"/>
            <a:ext cx="556290" cy="447840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2331658" y="2183009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560086" y="4338692"/>
            <a:ext cx="556290" cy="447840"/>
            <a:chOff x="4213698" y="990600"/>
            <a:chExt cx="1044102" cy="457200"/>
          </a:xfrm>
        </p:grpSpPr>
        <p:sp>
          <p:nvSpPr>
            <p:cNvPr id="11" name="Trapezoid 1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11400" y="4338692"/>
            <a:ext cx="556290" cy="447840"/>
            <a:chOff x="4213698" y="990600"/>
            <a:chExt cx="1044102" cy="457200"/>
          </a:xfrm>
        </p:grpSpPr>
        <p:sp>
          <p:nvSpPr>
            <p:cNvPr id="14" name="Trapezoid 1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" name="Straight Arrow Connector 15"/>
          <p:cNvCxnSpPr>
            <a:stCxn id="21" idx="2"/>
            <a:endCxn id="11" idx="0"/>
          </p:cNvCxnSpPr>
          <p:nvPr/>
        </p:nvCxnSpPr>
        <p:spPr>
          <a:xfrm flipH="1">
            <a:off x="1838231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1" idx="2"/>
            <a:endCxn id="14" idx="0"/>
          </p:cNvCxnSpPr>
          <p:nvPr/>
        </p:nvCxnSpPr>
        <p:spPr>
          <a:xfrm>
            <a:off x="2369368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20" idx="0"/>
          </p:cNvCxnSpPr>
          <p:nvPr/>
        </p:nvCxnSpPr>
        <p:spPr>
          <a:xfrm>
            <a:off x="2364227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892970" y="3554972"/>
            <a:ext cx="952795" cy="447840"/>
            <a:chOff x="4213698" y="990600"/>
            <a:chExt cx="1044102" cy="457200"/>
          </a:xfrm>
        </p:grpSpPr>
        <p:sp>
          <p:nvSpPr>
            <p:cNvPr id="20" name="Trapezoid 1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94534" y="2654646"/>
            <a:ext cx="556290" cy="447840"/>
            <a:chOff x="4213698" y="990600"/>
            <a:chExt cx="1044102" cy="457200"/>
          </a:xfrm>
        </p:grpSpPr>
        <p:sp>
          <p:nvSpPr>
            <p:cNvPr id="23" name="Trapezoid 2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Straight Arrow Connector 24"/>
          <p:cNvCxnSpPr>
            <a:endCxn id="23" idx="0"/>
          </p:cNvCxnSpPr>
          <p:nvPr/>
        </p:nvCxnSpPr>
        <p:spPr>
          <a:xfrm>
            <a:off x="4361583" y="2163771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568536" y="4338692"/>
            <a:ext cx="556290" cy="447840"/>
            <a:chOff x="4213698" y="990600"/>
            <a:chExt cx="1044102" cy="457200"/>
          </a:xfrm>
        </p:grpSpPr>
        <p:sp>
          <p:nvSpPr>
            <p:cNvPr id="27" name="Trapezoid 2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19853" y="4338692"/>
            <a:ext cx="556290" cy="447840"/>
            <a:chOff x="4213698" y="990600"/>
            <a:chExt cx="1044102" cy="457200"/>
          </a:xfrm>
        </p:grpSpPr>
        <p:sp>
          <p:nvSpPr>
            <p:cNvPr id="30" name="Trapezoid 2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2" name="Straight Arrow Connector 31"/>
          <p:cNvCxnSpPr>
            <a:stCxn id="37" idx="2"/>
            <a:endCxn id="27" idx="0"/>
          </p:cNvCxnSpPr>
          <p:nvPr/>
        </p:nvCxnSpPr>
        <p:spPr>
          <a:xfrm flipH="1">
            <a:off x="3846682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7" idx="2"/>
            <a:endCxn id="30" idx="0"/>
          </p:cNvCxnSpPr>
          <p:nvPr/>
        </p:nvCxnSpPr>
        <p:spPr>
          <a:xfrm>
            <a:off x="4377820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4" idx="2"/>
            <a:endCxn id="36" idx="0"/>
          </p:cNvCxnSpPr>
          <p:nvPr/>
        </p:nvCxnSpPr>
        <p:spPr>
          <a:xfrm>
            <a:off x="4372679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901423" y="3554972"/>
            <a:ext cx="952795" cy="447840"/>
            <a:chOff x="4213698" y="990600"/>
            <a:chExt cx="1044102" cy="457200"/>
          </a:xfrm>
        </p:grpSpPr>
        <p:sp>
          <p:nvSpPr>
            <p:cNvPr id="36" name="Trapezoid 3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1661379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12" idx="2"/>
            <a:endCxn id="38" idx="0"/>
          </p:cNvCxnSpPr>
          <p:nvPr/>
        </p:nvCxnSpPr>
        <p:spPr>
          <a:xfrm>
            <a:off x="1838231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2607546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15" idx="2"/>
            <a:endCxn id="40" idx="0"/>
          </p:cNvCxnSpPr>
          <p:nvPr/>
        </p:nvCxnSpPr>
        <p:spPr>
          <a:xfrm>
            <a:off x="2789545" y="4786531"/>
            <a:ext cx="22261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3651015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>
            <a:endCxn id="42" idx="0"/>
          </p:cNvCxnSpPr>
          <p:nvPr/>
        </p:nvCxnSpPr>
        <p:spPr>
          <a:xfrm>
            <a:off x="3827867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87908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>
            <a:endCxn id="44" idx="0"/>
          </p:cNvCxnSpPr>
          <p:nvPr/>
        </p:nvCxnSpPr>
        <p:spPr>
          <a:xfrm>
            <a:off x="4764760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6344100" y="2654646"/>
            <a:ext cx="556290" cy="447840"/>
            <a:chOff x="4213698" y="990600"/>
            <a:chExt cx="1044102" cy="457200"/>
          </a:xfrm>
        </p:grpSpPr>
        <p:sp>
          <p:nvSpPr>
            <p:cNvPr id="47" name="Trapezoid 4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9" name="Straight Arrow Connector 48"/>
          <p:cNvCxnSpPr>
            <a:endCxn id="47" idx="0"/>
          </p:cNvCxnSpPr>
          <p:nvPr/>
        </p:nvCxnSpPr>
        <p:spPr>
          <a:xfrm>
            <a:off x="6611149" y="2163771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818102" y="4338692"/>
            <a:ext cx="556290" cy="447840"/>
            <a:chOff x="4213698" y="990600"/>
            <a:chExt cx="1044102" cy="457200"/>
          </a:xfrm>
        </p:grpSpPr>
        <p:sp>
          <p:nvSpPr>
            <p:cNvPr id="51" name="Trapezoid 5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769419" y="4338692"/>
            <a:ext cx="556290" cy="447840"/>
            <a:chOff x="4213698" y="990600"/>
            <a:chExt cx="1044102" cy="457200"/>
          </a:xfrm>
        </p:grpSpPr>
        <p:sp>
          <p:nvSpPr>
            <p:cNvPr id="54" name="Trapezoid 5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6" name="Straight Arrow Connector 55"/>
          <p:cNvCxnSpPr>
            <a:stCxn id="61" idx="2"/>
            <a:endCxn id="51" idx="0"/>
          </p:cNvCxnSpPr>
          <p:nvPr/>
        </p:nvCxnSpPr>
        <p:spPr>
          <a:xfrm flipH="1">
            <a:off x="6096248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61" idx="2"/>
            <a:endCxn id="54" idx="0"/>
          </p:cNvCxnSpPr>
          <p:nvPr/>
        </p:nvCxnSpPr>
        <p:spPr>
          <a:xfrm>
            <a:off x="6627386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2"/>
            <a:endCxn id="60" idx="0"/>
          </p:cNvCxnSpPr>
          <p:nvPr/>
        </p:nvCxnSpPr>
        <p:spPr>
          <a:xfrm>
            <a:off x="6622245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6150989" y="3554972"/>
            <a:ext cx="952795" cy="447840"/>
            <a:chOff x="4213698" y="990600"/>
            <a:chExt cx="1044102" cy="457200"/>
          </a:xfrm>
        </p:grpSpPr>
        <p:sp>
          <p:nvSpPr>
            <p:cNvPr id="60" name="Trapezoid 5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2" name="Rounded Rectangle 61"/>
          <p:cNvSpPr/>
          <p:nvPr/>
        </p:nvSpPr>
        <p:spPr>
          <a:xfrm>
            <a:off x="5818102" y="5149369"/>
            <a:ext cx="573480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T,S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>
            <a:endCxn id="62" idx="0"/>
          </p:cNvCxnSpPr>
          <p:nvPr/>
        </p:nvCxnSpPr>
        <p:spPr>
          <a:xfrm>
            <a:off x="6077433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6769421" y="5149369"/>
            <a:ext cx="544628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T,S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5" name="Straight Arrow Connector 64"/>
          <p:cNvCxnSpPr>
            <a:endCxn id="64" idx="0"/>
          </p:cNvCxnSpPr>
          <p:nvPr/>
        </p:nvCxnSpPr>
        <p:spPr>
          <a:xfrm>
            <a:off x="7014326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44" idx="2"/>
            <a:endCxn id="64" idx="2"/>
          </p:cNvCxnSpPr>
          <p:nvPr/>
        </p:nvCxnSpPr>
        <p:spPr>
          <a:xfrm rot="16200000" flipH="1">
            <a:off x="5917084" y="4284672"/>
            <a:ext cx="17254" cy="2249566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40" idx="2"/>
            <a:endCxn id="64" idx="2"/>
          </p:cNvCxnSpPr>
          <p:nvPr/>
        </p:nvCxnSpPr>
        <p:spPr>
          <a:xfrm rot="16200000" flipH="1">
            <a:off x="4926903" y="3294491"/>
            <a:ext cx="17254" cy="4229927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42" idx="0"/>
            <a:endCxn id="62" idx="1"/>
          </p:cNvCxnSpPr>
          <p:nvPr/>
        </p:nvCxnSpPr>
        <p:spPr>
          <a:xfrm rot="16200000" flipH="1">
            <a:off x="4771667" y="4232977"/>
            <a:ext cx="130043" cy="1962826"/>
          </a:xfrm>
          <a:prstGeom prst="curvedConnector4">
            <a:avLst>
              <a:gd name="adj1" fmla="val -238824"/>
              <a:gd name="adj2" fmla="val 55804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38" idx="0"/>
            <a:endCxn id="62" idx="1"/>
          </p:cNvCxnSpPr>
          <p:nvPr/>
        </p:nvCxnSpPr>
        <p:spPr>
          <a:xfrm rot="16200000" flipH="1">
            <a:off x="3776849" y="3238159"/>
            <a:ext cx="130043" cy="3952462"/>
          </a:xfrm>
          <a:prstGeom prst="curvedConnector4">
            <a:avLst>
              <a:gd name="adj1" fmla="val -238824"/>
              <a:gd name="adj2" fmla="val 82707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ight Arrow 71"/>
          <p:cNvSpPr/>
          <p:nvPr/>
        </p:nvSpPr>
        <p:spPr>
          <a:xfrm>
            <a:off x="5218386" y="2803926"/>
            <a:ext cx="667407" cy="617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398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88" y="129997"/>
            <a:ext cx="7886700" cy="1325563"/>
          </a:xfrm>
        </p:spPr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Implementations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26</a:t>
            </a:fld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4345905" y="1247882"/>
            <a:ext cx="2111091" cy="2107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6027858" y="4055015"/>
            <a:ext cx="2044023" cy="26062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1072118" y="4046191"/>
            <a:ext cx="4481771" cy="26150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/>
          <p:cNvSpPr/>
          <p:nvPr/>
        </p:nvSpPr>
        <p:spPr>
          <a:xfrm>
            <a:off x="4657126" y="1308090"/>
            <a:ext cx="1588046" cy="903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4" name="Cloud 213"/>
          <p:cNvSpPr/>
          <p:nvPr/>
        </p:nvSpPr>
        <p:spPr>
          <a:xfrm>
            <a:off x="1828734" y="3385876"/>
            <a:ext cx="5032444" cy="602071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Network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1121617" y="4146955"/>
            <a:ext cx="1887877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TextBox 215"/>
          <p:cNvSpPr txBox="1"/>
          <p:nvPr/>
        </p:nvSpPr>
        <p:spPr>
          <a:xfrm>
            <a:off x="4340720" y="2177114"/>
            <a:ext cx="615399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</a:t>
            </a:r>
          </a:p>
        </p:txBody>
      </p:sp>
      <p:grpSp>
        <p:nvGrpSpPr>
          <p:cNvPr id="217" name="Group 216"/>
          <p:cNvGrpSpPr/>
          <p:nvPr/>
        </p:nvGrpSpPr>
        <p:grpSpPr>
          <a:xfrm>
            <a:off x="5029959" y="2366324"/>
            <a:ext cx="824966" cy="361243"/>
            <a:chOff x="4213698" y="990600"/>
            <a:chExt cx="1044102" cy="457200"/>
          </a:xfrm>
        </p:grpSpPr>
        <p:sp>
          <p:nvSpPr>
            <p:cNvPr id="218" name="Trapezoid 2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4508591" y="2908188"/>
            <a:ext cx="481657" cy="361243"/>
            <a:chOff x="4213698" y="990600"/>
            <a:chExt cx="1044102" cy="457200"/>
          </a:xfrm>
        </p:grpSpPr>
        <p:sp>
          <p:nvSpPr>
            <p:cNvPr id="221" name="Trapezoid 22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5863893" y="2908188"/>
            <a:ext cx="481657" cy="361243"/>
            <a:chOff x="4213698" y="990600"/>
            <a:chExt cx="1044102" cy="457200"/>
          </a:xfrm>
        </p:grpSpPr>
        <p:sp>
          <p:nvSpPr>
            <p:cNvPr id="224" name="Trapezoid 22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26" name="Rectangle 225"/>
          <p:cNvSpPr/>
          <p:nvPr/>
        </p:nvSpPr>
        <p:spPr>
          <a:xfrm>
            <a:off x="4787389" y="1436190"/>
            <a:ext cx="1308363" cy="4214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GUI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7" name="Straight Arrow Connector 226"/>
          <p:cNvCxnSpPr>
            <a:stCxn id="213" idx="2"/>
            <a:endCxn id="218" idx="0"/>
          </p:cNvCxnSpPr>
          <p:nvPr/>
        </p:nvCxnSpPr>
        <p:spPr>
          <a:xfrm flipH="1">
            <a:off x="5442442" y="2211197"/>
            <a:ext cx="8707" cy="15512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>
            <a:stCxn id="219" idx="2"/>
            <a:endCxn id="221" idx="0"/>
          </p:cNvCxnSpPr>
          <p:nvPr/>
        </p:nvCxnSpPr>
        <p:spPr>
          <a:xfrm flipH="1">
            <a:off x="4749419" y="2727567"/>
            <a:ext cx="693023" cy="1806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19" idx="2"/>
            <a:endCxn id="224" idx="0"/>
          </p:cNvCxnSpPr>
          <p:nvPr/>
        </p:nvCxnSpPr>
        <p:spPr>
          <a:xfrm>
            <a:off x="5442442" y="2727567"/>
            <a:ext cx="662279" cy="1806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0" name="Group 229"/>
          <p:cNvGrpSpPr/>
          <p:nvPr/>
        </p:nvGrpSpPr>
        <p:grpSpPr>
          <a:xfrm>
            <a:off x="1635301" y="5188247"/>
            <a:ext cx="824966" cy="361243"/>
            <a:chOff x="4213698" y="990600"/>
            <a:chExt cx="1044102" cy="457200"/>
          </a:xfrm>
        </p:grpSpPr>
        <p:sp>
          <p:nvSpPr>
            <p:cNvPr id="231" name="Trapezoid 23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1347077" y="5820422"/>
            <a:ext cx="481657" cy="361243"/>
            <a:chOff x="4213698" y="990600"/>
            <a:chExt cx="1044102" cy="457200"/>
          </a:xfrm>
        </p:grpSpPr>
        <p:sp>
          <p:nvSpPr>
            <p:cNvPr id="234" name="Trapezoid 23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2170761" y="5820422"/>
            <a:ext cx="481657" cy="361243"/>
            <a:chOff x="4213698" y="990600"/>
            <a:chExt cx="1044102" cy="457200"/>
          </a:xfrm>
        </p:grpSpPr>
        <p:sp>
          <p:nvSpPr>
            <p:cNvPr id="237" name="Trapezoid 23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39" name="Straight Arrow Connector 238"/>
          <p:cNvCxnSpPr>
            <a:stCxn id="232" idx="2"/>
            <a:endCxn id="234" idx="0"/>
          </p:cNvCxnSpPr>
          <p:nvPr/>
        </p:nvCxnSpPr>
        <p:spPr>
          <a:xfrm flipH="1">
            <a:off x="1587905" y="5549490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>
            <a:stCxn id="232" idx="2"/>
            <a:endCxn id="237" idx="0"/>
          </p:cNvCxnSpPr>
          <p:nvPr/>
        </p:nvCxnSpPr>
        <p:spPr>
          <a:xfrm>
            <a:off x="2047784" y="5549490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3178908" y="4146955"/>
            <a:ext cx="2274938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/>
          <p:cNvGrpSpPr/>
          <p:nvPr/>
        </p:nvGrpSpPr>
        <p:grpSpPr>
          <a:xfrm>
            <a:off x="3646476" y="5820422"/>
            <a:ext cx="481657" cy="361243"/>
            <a:chOff x="4213698" y="990600"/>
            <a:chExt cx="1044102" cy="457200"/>
          </a:xfrm>
        </p:grpSpPr>
        <p:sp>
          <p:nvSpPr>
            <p:cNvPr id="243" name="Trapezoid 24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4470161" y="5820422"/>
            <a:ext cx="481657" cy="361243"/>
            <a:chOff x="4213698" y="990600"/>
            <a:chExt cx="1044102" cy="457200"/>
          </a:xfrm>
        </p:grpSpPr>
        <p:sp>
          <p:nvSpPr>
            <p:cNvPr id="246" name="Trapezoid 24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48" name="Straight Arrow Connector 247"/>
          <p:cNvCxnSpPr>
            <a:stCxn id="291" idx="2"/>
            <a:endCxn id="243" idx="0"/>
          </p:cNvCxnSpPr>
          <p:nvPr/>
        </p:nvCxnSpPr>
        <p:spPr>
          <a:xfrm flipH="1">
            <a:off x="3887305" y="5549490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291" idx="2"/>
            <a:endCxn id="246" idx="0"/>
          </p:cNvCxnSpPr>
          <p:nvPr/>
        </p:nvCxnSpPr>
        <p:spPr>
          <a:xfrm>
            <a:off x="4347184" y="5549490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Rectangle 249"/>
          <p:cNvSpPr/>
          <p:nvPr/>
        </p:nvSpPr>
        <p:spPr>
          <a:xfrm>
            <a:off x="6148921" y="4146955"/>
            <a:ext cx="1873460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1" name="Group 250"/>
          <p:cNvGrpSpPr/>
          <p:nvPr/>
        </p:nvGrpSpPr>
        <p:grpSpPr>
          <a:xfrm>
            <a:off x="6609437" y="5191449"/>
            <a:ext cx="824966" cy="361243"/>
            <a:chOff x="4213698" y="990600"/>
            <a:chExt cx="1044102" cy="457200"/>
          </a:xfrm>
        </p:grpSpPr>
        <p:sp>
          <p:nvSpPr>
            <p:cNvPr id="252" name="Trapezoid 251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6321213" y="5823624"/>
            <a:ext cx="481657" cy="361243"/>
            <a:chOff x="4213698" y="990600"/>
            <a:chExt cx="1044102" cy="457200"/>
          </a:xfrm>
        </p:grpSpPr>
        <p:sp>
          <p:nvSpPr>
            <p:cNvPr id="255" name="Trapezoid 254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7144897" y="5823624"/>
            <a:ext cx="481657" cy="361243"/>
            <a:chOff x="4213698" y="990600"/>
            <a:chExt cx="1044102" cy="457200"/>
          </a:xfrm>
        </p:grpSpPr>
        <p:sp>
          <p:nvSpPr>
            <p:cNvPr id="258" name="Trapezoid 25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60" name="Straight Arrow Connector 259"/>
          <p:cNvCxnSpPr>
            <a:stCxn id="253" idx="2"/>
            <a:endCxn id="255" idx="0"/>
          </p:cNvCxnSpPr>
          <p:nvPr/>
        </p:nvCxnSpPr>
        <p:spPr>
          <a:xfrm flipH="1">
            <a:off x="6562041" y="5552692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53" idx="2"/>
            <a:endCxn id="258" idx="0"/>
          </p:cNvCxnSpPr>
          <p:nvPr/>
        </p:nvCxnSpPr>
        <p:spPr>
          <a:xfrm>
            <a:off x="7021920" y="5552692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2" name="Group 261"/>
          <p:cNvGrpSpPr/>
          <p:nvPr/>
        </p:nvGrpSpPr>
        <p:grpSpPr>
          <a:xfrm>
            <a:off x="3837345" y="4586176"/>
            <a:ext cx="824966" cy="361243"/>
            <a:chOff x="4213698" y="990600"/>
            <a:chExt cx="1044102" cy="457200"/>
          </a:xfrm>
        </p:grpSpPr>
        <p:sp>
          <p:nvSpPr>
            <p:cNvPr id="263" name="Trapezoid 26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65" name="Straight Arrow Connector 264"/>
          <p:cNvCxnSpPr>
            <a:stCxn id="264" idx="2"/>
            <a:endCxn id="290" idx="0"/>
          </p:cNvCxnSpPr>
          <p:nvPr/>
        </p:nvCxnSpPr>
        <p:spPr>
          <a:xfrm>
            <a:off x="4249828" y="4947419"/>
            <a:ext cx="97355" cy="24082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>
            <a:stCxn id="264" idx="2"/>
            <a:endCxn id="279" idx="0"/>
          </p:cNvCxnSpPr>
          <p:nvPr/>
        </p:nvCxnSpPr>
        <p:spPr>
          <a:xfrm flipH="1">
            <a:off x="3506847" y="4947419"/>
            <a:ext cx="742981" cy="1537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>
            <a:stCxn id="222" idx="2"/>
            <a:endCxn id="282" idx="0"/>
          </p:cNvCxnSpPr>
          <p:nvPr/>
        </p:nvCxnSpPr>
        <p:spPr>
          <a:xfrm flipH="1">
            <a:off x="4275448" y="3269431"/>
            <a:ext cx="473972" cy="95587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283" idx="0"/>
          </p:cNvCxnSpPr>
          <p:nvPr/>
        </p:nvCxnSpPr>
        <p:spPr>
          <a:xfrm>
            <a:off x="6479095" y="3747369"/>
            <a:ext cx="374375" cy="4779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TextBox 268"/>
          <p:cNvSpPr txBox="1"/>
          <p:nvPr/>
        </p:nvSpPr>
        <p:spPr>
          <a:xfrm>
            <a:off x="7023199" y="2013419"/>
            <a:ext cx="10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Dataset</a:t>
            </a:r>
          </a:p>
          <a:p>
            <a:r>
              <a:rPr lang="en-US" i="1" dirty="0" smtClean="0"/>
              <a:t>interface</a:t>
            </a:r>
            <a:endParaRPr lang="en-US" i="1" dirty="0"/>
          </a:p>
        </p:txBody>
      </p:sp>
      <p:cxnSp>
        <p:nvCxnSpPr>
          <p:cNvPr id="270" name="Straight Arrow Connector 269"/>
          <p:cNvCxnSpPr>
            <a:stCxn id="269" idx="1"/>
            <a:endCxn id="224" idx="3"/>
          </p:cNvCxnSpPr>
          <p:nvPr/>
        </p:nvCxnSpPr>
        <p:spPr>
          <a:xfrm flipH="1">
            <a:off x="6245172" y="2336585"/>
            <a:ext cx="778027" cy="6318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>
            <a:stCxn id="269" idx="1"/>
            <a:endCxn id="218" idx="3"/>
          </p:cNvCxnSpPr>
          <p:nvPr/>
        </p:nvCxnSpPr>
        <p:spPr>
          <a:xfrm flipH="1">
            <a:off x="5754547" y="2336585"/>
            <a:ext cx="1268652" cy="89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/>
          <p:cNvCxnSpPr>
            <a:stCxn id="269" idx="1"/>
            <a:endCxn id="258" idx="0"/>
          </p:cNvCxnSpPr>
          <p:nvPr/>
        </p:nvCxnSpPr>
        <p:spPr>
          <a:xfrm>
            <a:off x="7023199" y="2336585"/>
            <a:ext cx="362527" cy="34870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272"/>
          <p:cNvSpPr txBox="1"/>
          <p:nvPr/>
        </p:nvSpPr>
        <p:spPr>
          <a:xfrm>
            <a:off x="4682281" y="4659446"/>
            <a:ext cx="18670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Rack aggregation</a:t>
            </a:r>
            <a:endParaRPr lang="en-US" i="1" dirty="0"/>
          </a:p>
        </p:txBody>
      </p:sp>
      <p:sp>
        <p:nvSpPr>
          <p:cNvPr id="274" name="TextBox 273"/>
          <p:cNvSpPr txBox="1"/>
          <p:nvPr/>
        </p:nvSpPr>
        <p:spPr>
          <a:xfrm>
            <a:off x="4742887" y="5273046"/>
            <a:ext cx="1736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Core parallelism</a:t>
            </a:r>
            <a:endParaRPr lang="en-US" i="1" dirty="0"/>
          </a:p>
        </p:txBody>
      </p:sp>
      <p:sp>
        <p:nvSpPr>
          <p:cNvPr id="275" name="TextBox 274"/>
          <p:cNvSpPr txBox="1"/>
          <p:nvPr/>
        </p:nvSpPr>
        <p:spPr>
          <a:xfrm>
            <a:off x="3059769" y="2467023"/>
            <a:ext cx="19179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Cluster parallelism</a:t>
            </a:r>
            <a:endParaRPr lang="en-US" i="1" dirty="0"/>
          </a:p>
        </p:txBody>
      </p:sp>
      <p:sp>
        <p:nvSpPr>
          <p:cNvPr id="276" name="Rectangle 275"/>
          <p:cNvSpPr/>
          <p:nvPr/>
        </p:nvSpPr>
        <p:spPr>
          <a:xfrm>
            <a:off x="1121617" y="3269430"/>
            <a:ext cx="6900764" cy="120061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1160416" y="3294925"/>
            <a:ext cx="853918" cy="2918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RMI layer</a:t>
            </a:r>
            <a:endParaRPr lang="en-US" i="1" dirty="0"/>
          </a:p>
        </p:txBody>
      </p:sp>
      <p:grpSp>
        <p:nvGrpSpPr>
          <p:cNvPr id="278" name="Group 277"/>
          <p:cNvGrpSpPr/>
          <p:nvPr/>
        </p:nvGrpSpPr>
        <p:grpSpPr>
          <a:xfrm>
            <a:off x="3266018" y="5101139"/>
            <a:ext cx="481657" cy="361243"/>
            <a:chOff x="4213698" y="990600"/>
            <a:chExt cx="1044102" cy="457200"/>
          </a:xfrm>
        </p:grpSpPr>
        <p:sp>
          <p:nvSpPr>
            <p:cNvPr id="279" name="Trapezoid 27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1" name="Rounded Rectangle 280"/>
          <p:cNvSpPr/>
          <p:nvPr/>
        </p:nvSpPr>
        <p:spPr>
          <a:xfrm>
            <a:off x="1773008" y="4230440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3984019" y="4225308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6562041" y="4225307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4" name="Straight Arrow Connector 283"/>
          <p:cNvCxnSpPr>
            <a:stCxn id="283" idx="2"/>
            <a:endCxn id="252" idx="0"/>
          </p:cNvCxnSpPr>
          <p:nvPr/>
        </p:nvCxnSpPr>
        <p:spPr>
          <a:xfrm>
            <a:off x="6853470" y="4433727"/>
            <a:ext cx="168450" cy="7577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Arrow Connector 284"/>
          <p:cNvCxnSpPr>
            <a:stCxn id="282" idx="2"/>
            <a:endCxn id="263" idx="0"/>
          </p:cNvCxnSpPr>
          <p:nvPr/>
        </p:nvCxnSpPr>
        <p:spPr>
          <a:xfrm flipH="1">
            <a:off x="4249828" y="4433728"/>
            <a:ext cx="25620" cy="15244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Arrow Connector 140"/>
          <p:cNvCxnSpPr>
            <a:stCxn id="280" idx="2"/>
            <a:endCxn id="281" idx="0"/>
          </p:cNvCxnSpPr>
          <p:nvPr/>
        </p:nvCxnSpPr>
        <p:spPr>
          <a:xfrm rot="5400000" flipH="1">
            <a:off x="2169671" y="4125206"/>
            <a:ext cx="1231941" cy="1442410"/>
          </a:xfrm>
          <a:prstGeom prst="bentConnector5">
            <a:avLst>
              <a:gd name="adj1" fmla="val -14662"/>
              <a:gd name="adj2" fmla="val 27997"/>
              <a:gd name="adj3" fmla="val 144608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/>
          <p:cNvCxnSpPr>
            <a:stCxn id="281" idx="2"/>
            <a:endCxn id="231" idx="0"/>
          </p:cNvCxnSpPr>
          <p:nvPr/>
        </p:nvCxnSpPr>
        <p:spPr>
          <a:xfrm flipH="1">
            <a:off x="2047784" y="4438860"/>
            <a:ext cx="16653" cy="7493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4349747" y="2486738"/>
            <a:ext cx="210468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/>
          <p:cNvGrpSpPr/>
          <p:nvPr/>
        </p:nvGrpSpPr>
        <p:grpSpPr>
          <a:xfrm>
            <a:off x="3934701" y="5188247"/>
            <a:ext cx="824966" cy="361243"/>
            <a:chOff x="4213698" y="990600"/>
            <a:chExt cx="1044102" cy="457200"/>
          </a:xfrm>
        </p:grpSpPr>
        <p:sp>
          <p:nvSpPr>
            <p:cNvPr id="290" name="Trapezoid 28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1077436" y="4141910"/>
            <a:ext cx="78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0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3181893" y="4154162"/>
            <a:ext cx="78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1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7279735" y="4141910"/>
            <a:ext cx="787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n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2778450" y="6387619"/>
            <a:ext cx="625937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 0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6791980" y="6387619"/>
            <a:ext cx="596805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 r</a:t>
            </a:r>
          </a:p>
        </p:txBody>
      </p:sp>
      <p:cxnSp>
        <p:nvCxnSpPr>
          <p:cNvPr id="297" name="Straight Arrow Connector 296"/>
          <p:cNvCxnSpPr/>
          <p:nvPr/>
        </p:nvCxnSpPr>
        <p:spPr>
          <a:xfrm>
            <a:off x="6088468" y="3252176"/>
            <a:ext cx="232745" cy="3345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TextBox 297"/>
          <p:cNvSpPr txBox="1"/>
          <p:nvPr/>
        </p:nvSpPr>
        <p:spPr>
          <a:xfrm>
            <a:off x="2716924" y="1291523"/>
            <a:ext cx="153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Address space</a:t>
            </a:r>
            <a:endParaRPr lang="en-US" dirty="0"/>
          </a:p>
        </p:txBody>
      </p:sp>
      <p:cxnSp>
        <p:nvCxnSpPr>
          <p:cNvPr id="299" name="Straight Arrow Connector 298"/>
          <p:cNvCxnSpPr>
            <a:stCxn id="298" idx="2"/>
          </p:cNvCxnSpPr>
          <p:nvPr/>
        </p:nvCxnSpPr>
        <p:spPr>
          <a:xfrm>
            <a:off x="3483376" y="1660855"/>
            <a:ext cx="861579" cy="38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Arrow Connector 299"/>
          <p:cNvCxnSpPr>
            <a:stCxn id="298" idx="2"/>
          </p:cNvCxnSpPr>
          <p:nvPr/>
        </p:nvCxnSpPr>
        <p:spPr>
          <a:xfrm flipH="1">
            <a:off x="2785644" y="1660855"/>
            <a:ext cx="697732" cy="2470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Rounded Rectangle 300"/>
          <p:cNvSpPr/>
          <p:nvPr/>
        </p:nvSpPr>
        <p:spPr>
          <a:xfrm>
            <a:off x="1470375" y="6275464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2294590" y="6274282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3770304" y="6291695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4632419" y="6291695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6432283" y="6279750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7268726" y="6267979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07" name="Straight Arrow Connector 306"/>
          <p:cNvCxnSpPr>
            <a:stCxn id="235" idx="2"/>
            <a:endCxn id="301" idx="0"/>
          </p:cNvCxnSpPr>
          <p:nvPr/>
        </p:nvCxnSpPr>
        <p:spPr>
          <a:xfrm flipH="1">
            <a:off x="1587375" y="6181665"/>
            <a:ext cx="530" cy="937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>
            <a:stCxn id="238" idx="2"/>
            <a:endCxn id="302" idx="0"/>
          </p:cNvCxnSpPr>
          <p:nvPr/>
        </p:nvCxnSpPr>
        <p:spPr>
          <a:xfrm>
            <a:off x="2411590" y="6181665"/>
            <a:ext cx="0" cy="9261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44" idx="2"/>
            <a:endCxn id="303" idx="0"/>
          </p:cNvCxnSpPr>
          <p:nvPr/>
        </p:nvCxnSpPr>
        <p:spPr>
          <a:xfrm>
            <a:off x="3887305" y="6181665"/>
            <a:ext cx="0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>
            <a:endCxn id="304" idx="0"/>
          </p:cNvCxnSpPr>
          <p:nvPr/>
        </p:nvCxnSpPr>
        <p:spPr>
          <a:xfrm flipH="1">
            <a:off x="4749419" y="6181665"/>
            <a:ext cx="10247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>
            <a:stCxn id="256" idx="2"/>
            <a:endCxn id="305" idx="0"/>
          </p:cNvCxnSpPr>
          <p:nvPr/>
        </p:nvCxnSpPr>
        <p:spPr>
          <a:xfrm flipH="1">
            <a:off x="6549283" y="6184867"/>
            <a:ext cx="12758" cy="9488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>
            <a:stCxn id="259" idx="2"/>
            <a:endCxn id="306" idx="0"/>
          </p:cNvCxnSpPr>
          <p:nvPr/>
        </p:nvCxnSpPr>
        <p:spPr>
          <a:xfrm>
            <a:off x="7385726" y="6184867"/>
            <a:ext cx="0" cy="8311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Arrow Connector 316"/>
          <p:cNvCxnSpPr>
            <a:stCxn id="269" idx="1"/>
            <a:endCxn id="252" idx="0"/>
          </p:cNvCxnSpPr>
          <p:nvPr/>
        </p:nvCxnSpPr>
        <p:spPr>
          <a:xfrm flipH="1">
            <a:off x="7021920" y="2336585"/>
            <a:ext cx="1279" cy="28548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9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/>
      <p:bldP spid="226" grpId="0" animBg="1"/>
      <p:bldP spid="241" grpId="0" animBg="1"/>
      <p:bldP spid="250" grpId="0" animBg="1"/>
      <p:bldP spid="269" grpId="0"/>
      <p:bldP spid="273" grpId="0" animBg="1"/>
      <p:bldP spid="274" grpId="0" animBg="1"/>
      <p:bldP spid="275" grpId="0" animBg="1"/>
      <p:bldP spid="276" grpId="0" animBg="1"/>
      <p:bldP spid="277" grpId="0" animBg="1"/>
      <p:bldP spid="281" grpId="0" animBg="1"/>
      <p:bldP spid="282" grpId="0" animBg="1"/>
      <p:bldP spid="283" grpId="0" animBg="1"/>
      <p:bldP spid="292" grpId="0"/>
      <p:bldP spid="293" grpId="0"/>
      <p:bldP spid="294" grpId="0"/>
      <p:bldP spid="295" grpId="0"/>
      <p:bldP spid="296" grpId="0"/>
      <p:bldP spid="298" grpId="0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objects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6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Local dataset</a:t>
            </a:r>
          </a:p>
          <a:p>
            <a:r>
              <a:rPr lang="en-US" dirty="0" smtClean="0"/>
              <a:t>Parallel =&gt; concurrency</a:t>
            </a:r>
          </a:p>
          <a:p>
            <a:r>
              <a:rPr lang="en-US" dirty="0" smtClean="0"/>
              <a:t>Proxy =&gt; remote access</a:t>
            </a:r>
          </a:p>
          <a:p>
            <a:r>
              <a:rPr lang="en-US" dirty="0" smtClean="0"/>
              <a:t>Replicated =&gt; fault-tolerance</a:t>
            </a:r>
          </a:p>
          <a:p>
            <a:r>
              <a:rPr lang="en-US" dirty="0" smtClean="0"/>
              <a:t>Hedged =&gt; </a:t>
            </a:r>
            <a:r>
              <a:rPr lang="en-US" dirty="0" err="1" smtClean="0"/>
              <a:t>stragler</a:t>
            </a:r>
            <a:r>
              <a:rPr lang="en-US" dirty="0" smtClean="0"/>
              <a:t> avoidance</a:t>
            </a:r>
          </a:p>
          <a:p>
            <a:r>
              <a:rPr lang="en-US" dirty="0" smtClean="0"/>
              <a:t>Lazy =&gt; batching</a:t>
            </a:r>
          </a:p>
          <a:p>
            <a:endParaRPr lang="en-US" dirty="0"/>
          </a:p>
          <a:p>
            <a:r>
              <a:rPr lang="en-US" dirty="0" smtClean="0"/>
              <a:t>Identical interfaces on top and bottom</a:t>
            </a:r>
          </a:p>
          <a:p>
            <a:r>
              <a:rPr lang="en-US" dirty="0" smtClean="0"/>
              <a:t>Can be stacked arbitrarily</a:t>
            </a:r>
          </a:p>
          <a:p>
            <a:r>
              <a:rPr lang="en-US" dirty="0" smtClean="0"/>
              <a:t>Modular construction of distributed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08" y="657779"/>
            <a:ext cx="3496163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53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NextK</a:t>
            </a:r>
            <a:r>
              <a:rPr lang="en-US" dirty="0" smtClean="0"/>
              <a:t> and Scrolling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1384" y="2937353"/>
            <a:ext cx="7886700" cy="3657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NextK</a:t>
            </a:r>
            <a:r>
              <a:rPr lang="en-US" dirty="0" smtClean="0"/>
              <a:t>(</a:t>
            </a:r>
            <a:r>
              <a:rPr lang="en-US" dirty="0" err="1" smtClean="0"/>
              <a:t>startTuple</a:t>
            </a:r>
            <a:r>
              <a:rPr lang="en-US" dirty="0" smtClean="0"/>
              <a:t>, </a:t>
            </a:r>
            <a:r>
              <a:rPr lang="en-US" dirty="0" err="1" smtClean="0"/>
              <a:t>sortOrder</a:t>
            </a:r>
            <a:r>
              <a:rPr lang="en-US" dirty="0" smtClean="0"/>
              <a:t>, K)</a:t>
            </a:r>
          </a:p>
          <a:p>
            <a:pPr lvl="1"/>
            <a:r>
              <a:rPr lang="en-US" dirty="0" smtClean="0"/>
              <a:t>Streaming algorithm</a:t>
            </a:r>
          </a:p>
          <a:p>
            <a:pPr lvl="1"/>
            <a:r>
              <a:rPr lang="en-US" dirty="0" smtClean="0"/>
              <a:t>Commutative monoid over a set of K tuples</a:t>
            </a:r>
          </a:p>
          <a:p>
            <a:pPr lvl="2"/>
            <a:r>
              <a:rPr lang="en-US" dirty="0" smtClean="0"/>
              <a:t>Monoid operation is “merge sort”</a:t>
            </a:r>
          </a:p>
          <a:p>
            <a:r>
              <a:rPr lang="en-US" dirty="0" smtClean="0"/>
              <a:t>Scrolling</a:t>
            </a:r>
          </a:p>
          <a:p>
            <a:pPr lvl="1"/>
            <a:r>
              <a:rPr lang="en-US" dirty="0" smtClean="0"/>
              <a:t>Compute </a:t>
            </a:r>
            <a:r>
              <a:rPr lang="en-US" dirty="0" err="1" smtClean="0"/>
              <a:t>startTuple</a:t>
            </a:r>
            <a:r>
              <a:rPr lang="en-US" dirty="0" smtClean="0"/>
              <a:t> based on scroll-bar position</a:t>
            </a:r>
          </a:p>
          <a:p>
            <a:pPr lvl="2"/>
            <a:r>
              <a:rPr lang="en-US" dirty="0" smtClean="0"/>
              <a:t>Approximate quantile </a:t>
            </a:r>
          </a:p>
          <a:p>
            <a:pPr lvl="1"/>
            <a:r>
              <a:rPr lang="en-US" dirty="0" smtClean="0"/>
              <a:t>Run </a:t>
            </a:r>
            <a:r>
              <a:rPr lang="en-US" dirty="0" err="1" smtClean="0"/>
              <a:t>NextK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28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t="17611" r="606"/>
          <a:stretch/>
        </p:blipFill>
        <p:spPr>
          <a:xfrm>
            <a:off x="5894976" y="1597760"/>
            <a:ext cx="3194942" cy="1583851"/>
          </a:xfrm>
          <a:prstGeom prst="rect">
            <a:avLst/>
          </a:prstGeom>
        </p:spPr>
      </p:pic>
      <p:cxnSp>
        <p:nvCxnSpPr>
          <p:cNvPr id="30" name="Elbow Connector 29"/>
          <p:cNvCxnSpPr/>
          <p:nvPr/>
        </p:nvCxnSpPr>
        <p:spPr>
          <a:xfrm flipV="1">
            <a:off x="2680570" y="1734856"/>
            <a:ext cx="3206663" cy="1279137"/>
          </a:xfrm>
          <a:prstGeom prst="bentConnector3">
            <a:avLst>
              <a:gd name="adj1" fmla="val 58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28" idx="0"/>
          </p:cNvCxnSpPr>
          <p:nvPr/>
        </p:nvCxnSpPr>
        <p:spPr>
          <a:xfrm flipV="1">
            <a:off x="4283901" y="1597760"/>
            <a:ext cx="3208546" cy="1372068"/>
          </a:xfrm>
          <a:prstGeom prst="bentConnector4">
            <a:avLst>
              <a:gd name="adj1" fmla="val -626"/>
              <a:gd name="adj2" fmla="val 11666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endCxn id="28" idx="1"/>
          </p:cNvCxnSpPr>
          <p:nvPr/>
        </p:nvCxnSpPr>
        <p:spPr>
          <a:xfrm flipV="1">
            <a:off x="5273458" y="2389686"/>
            <a:ext cx="621518" cy="580142"/>
          </a:xfrm>
          <a:prstGeom prst="bentConnector3">
            <a:avLst>
              <a:gd name="adj1" fmla="val -142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5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8283"/>
            <a:ext cx="7886700" cy="833359"/>
          </a:xfrm>
        </p:spPr>
        <p:txBody>
          <a:bodyPr/>
          <a:lstStyle/>
          <a:p>
            <a:r>
              <a:rPr lang="en-US" dirty="0" smtClean="0"/>
              <a:t>Aggregation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25" y="4414207"/>
            <a:ext cx="2828925" cy="18192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74880" y="3583210"/>
            <a:ext cx="7346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“If </a:t>
            </a:r>
            <a:r>
              <a:rPr lang="en-US" sz="2400" dirty="0"/>
              <a:t>all you have is a hammer, everything looks like a </a:t>
            </a:r>
            <a:r>
              <a:rPr lang="en-US" sz="2400" dirty="0" smtClean="0"/>
              <a:t>nail”</a:t>
            </a:r>
          </a:p>
          <a:p>
            <a:pPr algn="r"/>
            <a:r>
              <a:rPr lang="en-US" sz="2400" dirty="0" smtClean="0"/>
              <a:t>Maslow’s law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16" y="4652724"/>
            <a:ext cx="2106692" cy="14651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452" y="1328814"/>
            <a:ext cx="8629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Solution: display aggregates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Sketch = a system which can ONLY compute aggregates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Try to express all data operations using aggregates</a:t>
            </a:r>
          </a:p>
        </p:txBody>
      </p:sp>
    </p:spTree>
    <p:extLst>
      <p:ext uri="{BB962C8B-B14F-4D97-AF65-F5344CB8AC3E}">
        <p14:creationId xmlns:p14="http://schemas.microsoft.com/office/powerpoint/2010/main" val="138339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90"/>
          <p:cNvCxnSpPr>
            <a:stCxn id="41" idx="3"/>
          </p:cNvCxnSpPr>
          <p:nvPr/>
        </p:nvCxnSpPr>
        <p:spPr>
          <a:xfrm>
            <a:off x="3010448" y="3171552"/>
            <a:ext cx="3314152" cy="43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hierarchy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914400" y="2971800"/>
            <a:ext cx="4648201" cy="3200399"/>
            <a:chOff x="724357" y="2127766"/>
            <a:chExt cx="5828843" cy="4273035"/>
          </a:xfrm>
        </p:grpSpPr>
        <p:pic>
          <p:nvPicPr>
            <p:cNvPr id="4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4357" y="3886201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5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07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6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71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3557" y="3886200"/>
              <a:ext cx="799643" cy="25146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7243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007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771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535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2"/>
              <a:endCxn id="8" idx="0"/>
            </p:cNvCxnSpPr>
            <p:nvPr/>
          </p:nvCxnSpPr>
          <p:spPr>
            <a:xfrm flipH="1">
              <a:off x="1105357" y="2667000"/>
              <a:ext cx="30872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7627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7246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6484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6103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341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579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4391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4010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3248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2867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22105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1343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41155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40774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40012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9631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8869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8107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919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7538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6776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6395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5633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54871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2" idx="2"/>
              <a:endCxn id="9" idx="0"/>
            </p:cNvCxnSpPr>
            <p:nvPr/>
          </p:nvCxnSpPr>
          <p:spPr>
            <a:xfrm flipH="1">
              <a:off x="2781757" y="2667000"/>
              <a:ext cx="14108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2" idx="2"/>
              <a:endCxn id="10" idx="0"/>
            </p:cNvCxnSpPr>
            <p:nvPr/>
          </p:nvCxnSpPr>
          <p:spPr>
            <a:xfrm>
              <a:off x="4192588" y="2667000"/>
              <a:ext cx="2655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2" idx="2"/>
              <a:endCxn id="11" idx="0"/>
            </p:cNvCxnSpPr>
            <p:nvPr/>
          </p:nvCxnSpPr>
          <p:spPr>
            <a:xfrm>
              <a:off x="4192588" y="2667000"/>
              <a:ext cx="19419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590800" y="2127766"/>
              <a:ext cx="762000" cy="53340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>
              <a:stCxn id="41" idx="2"/>
              <a:endCxn id="8" idx="0"/>
            </p:cNvCxnSpPr>
            <p:nvPr/>
          </p:nvCxnSpPr>
          <p:spPr>
            <a:xfrm flipH="1">
              <a:off x="1105357" y="2661166"/>
              <a:ext cx="18664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1" idx="2"/>
              <a:endCxn id="9" idx="0"/>
            </p:cNvCxnSpPr>
            <p:nvPr/>
          </p:nvCxnSpPr>
          <p:spPr>
            <a:xfrm flipH="1">
              <a:off x="2781757" y="2661166"/>
              <a:ext cx="1900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2"/>
              <a:endCxn id="10" idx="0"/>
            </p:cNvCxnSpPr>
            <p:nvPr/>
          </p:nvCxnSpPr>
          <p:spPr>
            <a:xfrm>
              <a:off x="2971800" y="2661166"/>
              <a:ext cx="14863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41" idx="2"/>
              <a:endCxn id="11" idx="0"/>
            </p:cNvCxnSpPr>
            <p:nvPr/>
          </p:nvCxnSpPr>
          <p:spPr>
            <a:xfrm>
              <a:off x="2971800" y="2661166"/>
              <a:ext cx="31627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811588" y="2133600"/>
              <a:ext cx="7620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C:\Users\mbudiu\AppData\Local\Microsoft\Windows\Temporary Internet Files\Content.IE5\X5IFRAUI\MP90044862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779458"/>
            <a:ext cx="1056191" cy="79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Straight Connector 96"/>
          <p:cNvCxnSpPr>
            <a:endCxn id="1026" idx="1"/>
          </p:cNvCxnSpPr>
          <p:nvPr/>
        </p:nvCxnSpPr>
        <p:spPr>
          <a:xfrm flipV="1">
            <a:off x="6781800" y="3175530"/>
            <a:ext cx="533400" cy="3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026" idx="0"/>
          </p:cNvCxnSpPr>
          <p:nvPr/>
        </p:nvCxnSpPr>
        <p:spPr>
          <a:xfrm flipH="1" flipV="1">
            <a:off x="7843295" y="2057400"/>
            <a:ext cx="1" cy="72205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budiu\AppData\Local\Microsoft\Windows\Temporary Internet Files\Content.IE5\N94RV80I\MC90005518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38" y="1295400"/>
            <a:ext cx="1176253" cy="100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t-qil\AppData\Local\Microsoft\Windows\Temporary Internet Files\Content.IE5\XBK56KTO\MP90043317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671" y="2779459"/>
            <a:ext cx="913058" cy="91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8686800" cy="1325563"/>
          </a:xfrm>
        </p:spPr>
        <p:txBody>
          <a:bodyPr/>
          <a:lstStyle/>
          <a:p>
            <a:r>
              <a:rPr lang="en-US" dirty="0" smtClean="0"/>
              <a:t>Distributed visualization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0364" y="2868676"/>
            <a:ext cx="1365827" cy="750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View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64" y="3637282"/>
            <a:ext cx="1365827" cy="75033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7592" y="2354921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712527" y="2373187"/>
            <a:ext cx="1365827" cy="750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View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3291" y="4768407"/>
            <a:ext cx="1365827" cy="75033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61891" y="4768407"/>
            <a:ext cx="1365827" cy="75033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2527" y="3123525"/>
            <a:ext cx="1365827" cy="3751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Sketch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891" y="4381997"/>
            <a:ext cx="1365827" cy="3751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Sketch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3291" y="4375676"/>
            <a:ext cx="1365827" cy="3751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Sketch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9755" y="1839157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</a:t>
            </a:r>
            <a:endParaRPr lang="en-US" sz="2400" dirty="0"/>
          </a:p>
        </p:txBody>
      </p:sp>
      <p:sp>
        <p:nvSpPr>
          <p:cNvPr id="15" name="Right Arrow 14"/>
          <p:cNvSpPr/>
          <p:nvPr/>
        </p:nvSpPr>
        <p:spPr>
          <a:xfrm>
            <a:off x="2782438" y="3243845"/>
            <a:ext cx="793407" cy="101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Cloud 15"/>
          <p:cNvSpPr/>
          <p:nvPr/>
        </p:nvSpPr>
        <p:spPr>
          <a:xfrm>
            <a:off x="4607464" y="3588794"/>
            <a:ext cx="1786081" cy="76932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Network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0110" y="1839157"/>
            <a:ext cx="2206336" cy="40547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3395607" y="1839157"/>
            <a:ext cx="4258703" cy="40547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Curved Connector 18"/>
          <p:cNvCxnSpPr>
            <a:stCxn id="11" idx="2"/>
            <a:endCxn id="12" idx="0"/>
          </p:cNvCxnSpPr>
          <p:nvPr/>
        </p:nvCxnSpPr>
        <p:spPr>
          <a:xfrm rot="5400000">
            <a:off x="4428472" y="3415027"/>
            <a:ext cx="883303" cy="105063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1" idx="2"/>
            <a:endCxn id="13" idx="0"/>
          </p:cNvCxnSpPr>
          <p:nvPr/>
        </p:nvCxnSpPr>
        <p:spPr>
          <a:xfrm rot="16200000" flipH="1">
            <a:off x="5587333" y="3306802"/>
            <a:ext cx="876981" cy="1260763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59854" y="5919034"/>
            <a:ext cx="2066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Single machine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330778" y="5919034"/>
            <a:ext cx="2515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Distributed 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18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8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Parallelizing with Sketch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37" y="1544715"/>
            <a:ext cx="8391525" cy="4654474"/>
          </a:xfrm>
        </p:spPr>
        <p:txBody>
          <a:bodyPr/>
          <a:lstStyle/>
          <a:p>
            <a:r>
              <a:rPr lang="en-US" dirty="0" smtClean="0"/>
              <a:t>Sketch library handles all distributed system aspects</a:t>
            </a:r>
          </a:p>
          <a:p>
            <a:pPr lvl="1"/>
            <a:r>
              <a:rPr lang="en-US" dirty="0" smtClean="0"/>
              <a:t>Network communication</a:t>
            </a:r>
          </a:p>
          <a:p>
            <a:pPr lvl="1"/>
            <a:r>
              <a:rPr lang="en-US" dirty="0" smtClean="0"/>
              <a:t>Parallelization across machines and cores</a:t>
            </a:r>
          </a:p>
          <a:p>
            <a:pPr lvl="1"/>
            <a:r>
              <a:rPr lang="en-US" dirty="0" smtClean="0"/>
              <a:t>Fault tolerance</a:t>
            </a:r>
          </a:p>
          <a:p>
            <a:pPr lvl="1"/>
            <a:r>
              <a:rPr lang="en-US" dirty="0" smtClean="0"/>
              <a:t>Straggler avoidance (slow workers)</a:t>
            </a:r>
            <a:endParaRPr lang="en-US" dirty="0" smtClean="0"/>
          </a:p>
          <a:p>
            <a:pPr lvl="1"/>
            <a:r>
              <a:rPr lang="en-US" dirty="0" smtClean="0"/>
              <a:t>Distributed garbage-collection</a:t>
            </a:r>
          </a:p>
          <a:p>
            <a:r>
              <a:rPr lang="en-US" dirty="0" smtClean="0"/>
              <a:t>3 applications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Billion-row spreadsheet</a:t>
            </a:r>
          </a:p>
          <a:p>
            <a:pPr lvl="1"/>
            <a:r>
              <a:rPr lang="en-US" dirty="0" smtClean="0"/>
              <a:t>Performance analyzer</a:t>
            </a:r>
          </a:p>
          <a:p>
            <a:pPr lvl="1"/>
            <a:r>
              <a:rPr lang="en-US" dirty="0" smtClean="0"/>
              <a:t>Distributed log browser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2" descr="http://www.microsoft.com/presspass/images/features/2010/07-14Datacenter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1692" y="3693718"/>
            <a:ext cx="3269607" cy="23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46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28" y="116283"/>
            <a:ext cx="2815971" cy="1837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4" y="1825625"/>
            <a:ext cx="9039225" cy="49634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Visualizations are bounded data displays</a:t>
            </a:r>
          </a:p>
          <a:p>
            <a:pPr lvl="1"/>
            <a:r>
              <a:rPr lang="en-US" dirty="0" smtClean="0"/>
              <a:t>We cannot show all data</a:t>
            </a:r>
          </a:p>
          <a:p>
            <a:pPr lvl="1"/>
            <a:r>
              <a:rPr lang="en-US" dirty="0" smtClean="0"/>
              <a:t>Do not compute views with resolution </a:t>
            </a:r>
            <a:br>
              <a:rPr lang="en-US" dirty="0" smtClean="0"/>
            </a:br>
            <a:r>
              <a:rPr lang="en-US" dirty="0" smtClean="0"/>
              <a:t>exceeding screen resolution</a:t>
            </a:r>
          </a:p>
          <a:p>
            <a:r>
              <a:rPr lang="en-US" dirty="0" smtClean="0"/>
              <a:t>Tools must run at interactive speeds</a:t>
            </a:r>
          </a:p>
          <a:p>
            <a:r>
              <a:rPr lang="en-US" dirty="0" smtClean="0"/>
              <a:t>All aggregations are done using streaming algorithms</a:t>
            </a:r>
            <a:endParaRPr lang="en-US" dirty="0"/>
          </a:p>
          <a:p>
            <a:pPr lvl="1"/>
            <a:r>
              <a:rPr lang="en-US" dirty="0" smtClean="0"/>
              <a:t>Multi-pass, randomized streaming algorithms</a:t>
            </a:r>
          </a:p>
          <a:p>
            <a:pPr lvl="1"/>
            <a:r>
              <a:rPr lang="en-US" dirty="0" smtClean="0"/>
              <a:t>Sublinear memory</a:t>
            </a:r>
          </a:p>
          <a:p>
            <a:pPr lvl="1"/>
            <a:r>
              <a:rPr lang="en-US" dirty="0" smtClean="0"/>
              <a:t>Insensitive to input order</a:t>
            </a:r>
          </a:p>
          <a:p>
            <a:pPr lvl="1"/>
            <a:r>
              <a:rPr lang="en-US" dirty="0" smtClean="0"/>
              <a:t>Naturally parallelizable</a:t>
            </a:r>
          </a:p>
          <a:p>
            <a:pPr lvl="1"/>
            <a:r>
              <a:rPr lang="en-US" dirty="0" smtClean="0"/>
              <a:t>Data never moves</a:t>
            </a:r>
          </a:p>
          <a:p>
            <a:pPr lvl="1"/>
            <a:r>
              <a:rPr lang="en-US" dirty="0" smtClean="0"/>
              <a:t>Low network bandwidth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89" y="4424120"/>
            <a:ext cx="1825410" cy="243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825625"/>
            <a:ext cx="8820150" cy="4737100"/>
          </a:xfrm>
        </p:spPr>
        <p:txBody>
          <a:bodyPr>
            <a:normAutofit/>
          </a:bodyPr>
          <a:lstStyle/>
          <a:p>
            <a:r>
              <a:rPr lang="en-US" dirty="0" smtClean="0"/>
              <a:t>Commutative monoids (M, +, 0)</a:t>
            </a:r>
          </a:p>
          <a:p>
            <a:r>
              <a:rPr lang="en-US" dirty="0" smtClean="0"/>
              <a:t>Linear functions between monoids:</a:t>
            </a:r>
          </a:p>
          <a:p>
            <a:pPr lvl="1"/>
            <a:r>
              <a:rPr lang="en-US" dirty="0" smtClean="0"/>
              <a:t>f: M → N, f(a + b) = f(a) + f(b)</a:t>
            </a:r>
          </a:p>
          <a:p>
            <a:r>
              <a:rPr lang="en-US" dirty="0" smtClean="0"/>
              <a:t>Lots of interesting monoids</a:t>
            </a:r>
          </a:p>
          <a:p>
            <a:pPr lvl="1"/>
            <a:r>
              <a:rPr lang="en-US" dirty="0" smtClean="0"/>
              <a:t>Sets and multisets with union (collections)</a:t>
            </a:r>
          </a:p>
          <a:p>
            <a:pPr lvl="1"/>
            <a:r>
              <a:rPr lang="en-US" dirty="0" smtClean="0"/>
              <a:t>Dictionaries over monoids M[K] (finite maps)</a:t>
            </a:r>
          </a:p>
          <a:p>
            <a:pPr lvl="1"/>
            <a:endParaRPr lang="en-US" dirty="0"/>
          </a:p>
          <a:p>
            <a:r>
              <a:rPr lang="en-US" dirty="0" smtClean="0"/>
              <a:t>“Map” and “reduce” are linear functions</a:t>
            </a:r>
          </a:p>
          <a:p>
            <a:r>
              <a:rPr lang="en-US" dirty="0" smtClean="0"/>
              <a:t>Linear transformations are </a:t>
            </a:r>
            <a:r>
              <a:rPr lang="en-US" i="1" dirty="0" smtClean="0"/>
              <a:t>the essence of data parallelism</a:t>
            </a:r>
          </a:p>
          <a:p>
            <a:r>
              <a:rPr lang="en-US" dirty="0" smtClean="0"/>
              <a:t>Many streaming algorithms are linear transformations</a:t>
            </a:r>
          </a:p>
          <a:p>
            <a:endParaRPr lang="en-US" i="1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05" y="1528762"/>
            <a:ext cx="2839090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distributed service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72599" y="6356351"/>
            <a:ext cx="2057400" cy="365125"/>
          </a:xfrm>
        </p:spPr>
        <p:txBody>
          <a:bodyPr/>
          <a:lstStyle/>
          <a:p>
            <a:fld id="{E28248A2-C527-40F2-A97A-FB1E4B5C2DC0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86" y="1842702"/>
            <a:ext cx="814001" cy="814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63" y="1842702"/>
            <a:ext cx="814001" cy="814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47" y="4699769"/>
            <a:ext cx="1116741" cy="11167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35578" y="5813251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35578" y="594658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35578" y="6085019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627854" y="6171685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99607" y="4159927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38" y="4699768"/>
            <a:ext cx="1116741" cy="111674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818369" y="5813250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818369" y="5946587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818369" y="608501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810645" y="6171684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82398" y="4159926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96" y="4699768"/>
            <a:ext cx="1116741" cy="111674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027027" y="5813250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027027" y="5946587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27027" y="608501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019303" y="6171684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2491056" y="4159926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99" y="4696509"/>
            <a:ext cx="1116741" cy="111674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234930" y="5809991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234930" y="594332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234930" y="6081759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227206" y="6168425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698959" y="4156667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/>
          <p:cNvCxnSpPr>
            <a:stCxn id="11" idx="2"/>
            <a:endCxn id="36" idx="0"/>
          </p:cNvCxnSpPr>
          <p:nvPr/>
        </p:nvCxnSpPr>
        <p:spPr>
          <a:xfrm>
            <a:off x="5966764" y="2656703"/>
            <a:ext cx="944526" cy="150322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1" idx="2"/>
            <a:endCxn id="42" idx="0"/>
          </p:cNvCxnSpPr>
          <p:nvPr/>
        </p:nvCxnSpPr>
        <p:spPr>
          <a:xfrm flipH="1">
            <a:off x="5094081" y="2656703"/>
            <a:ext cx="872683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0" idx="2"/>
            <a:endCxn id="36" idx="0"/>
          </p:cNvCxnSpPr>
          <p:nvPr/>
        </p:nvCxnSpPr>
        <p:spPr>
          <a:xfrm>
            <a:off x="2860587" y="2656703"/>
            <a:ext cx="4050703" cy="150322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0" idx="2"/>
            <a:endCxn id="42" idx="0"/>
          </p:cNvCxnSpPr>
          <p:nvPr/>
        </p:nvCxnSpPr>
        <p:spPr>
          <a:xfrm>
            <a:off x="2860587" y="2656703"/>
            <a:ext cx="2233494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2"/>
            <a:endCxn id="48" idx="0"/>
          </p:cNvCxnSpPr>
          <p:nvPr/>
        </p:nvCxnSpPr>
        <p:spPr>
          <a:xfrm>
            <a:off x="2860587" y="2656703"/>
            <a:ext cx="442152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0" idx="2"/>
            <a:endCxn id="54" idx="0"/>
          </p:cNvCxnSpPr>
          <p:nvPr/>
        </p:nvCxnSpPr>
        <p:spPr>
          <a:xfrm flipH="1">
            <a:off x="1510642" y="2656703"/>
            <a:ext cx="1349945" cy="149996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wn Arrow 2"/>
          <p:cNvSpPr/>
          <p:nvPr/>
        </p:nvSpPr>
        <p:spPr>
          <a:xfrm>
            <a:off x="6749939" y="2522900"/>
            <a:ext cx="322692" cy="925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50723" y="2134012"/>
            <a:ext cx="214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Requests = programs</a:t>
            </a:r>
            <a:endParaRPr lang="en-US" dirty="0"/>
          </a:p>
        </p:txBody>
      </p:sp>
      <p:sp>
        <p:nvSpPr>
          <p:cNvPr id="55" name="Down Arrow 54"/>
          <p:cNvSpPr/>
          <p:nvPr/>
        </p:nvSpPr>
        <p:spPr>
          <a:xfrm rot="10800000">
            <a:off x="7168536" y="2688010"/>
            <a:ext cx="322692" cy="925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7072631" y="3637236"/>
            <a:ext cx="209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Replies = aggregates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9729</TotalTime>
  <Words>714</Words>
  <Application>Microsoft Office PowerPoint</Application>
  <PresentationFormat>On-screen Show (4:3)</PresentationFormat>
  <Paragraphs>308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Consolas</vt:lpstr>
      <vt:lpstr>Office Theme</vt:lpstr>
      <vt:lpstr>Interacting with Large Distributed Datasets with Sketch</vt:lpstr>
      <vt:lpstr>Motivation</vt:lpstr>
      <vt:lpstr>Aggregation</vt:lpstr>
      <vt:lpstr>Bandwidth hierarchy</vt:lpstr>
      <vt:lpstr>Distributed visualization applications</vt:lpstr>
      <vt:lpstr>Parallelizing with Sketch</vt:lpstr>
      <vt:lpstr>Principles</vt:lpstr>
      <vt:lpstr>Linear transformations</vt:lpstr>
      <vt:lpstr>Sketch distributed service</vt:lpstr>
      <vt:lpstr>DataSets = distributed objects +                     aggregation API</vt:lpstr>
      <vt:lpstr>Sketch Spreadsheet architecture</vt:lpstr>
      <vt:lpstr>PowerPoint Presentation</vt:lpstr>
      <vt:lpstr>4 billion rows on 155 machines</vt:lpstr>
      <vt:lpstr>Spreadsheet operations</vt:lpstr>
      <vt:lpstr>Histograms</vt:lpstr>
      <vt:lpstr>Heat Maps</vt:lpstr>
      <vt:lpstr>Multi-dimensional histograms</vt:lpstr>
      <vt:lpstr>Scale-out experiment (constant data/machine)</vt:lpstr>
      <vt:lpstr>ClusterViewer: Performance Debugger</vt:lpstr>
      <vt:lpstr>Conclusions</vt:lpstr>
      <vt:lpstr>Backup slides</vt:lpstr>
      <vt:lpstr>DataSet Core API</vt:lpstr>
      <vt:lpstr>Map(f)</vt:lpstr>
      <vt:lpstr>Sketch(s)</vt:lpstr>
      <vt:lpstr>Zip</vt:lpstr>
      <vt:lpstr>DataSet Implementations</vt:lpstr>
      <vt:lpstr>Dataset objects</vt:lpstr>
      <vt:lpstr>NextK and Scrolling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Interacting with large distributed data sets with Sketch</dc:title>
  <dc:creator>Mihai Budiu</dc:creator>
  <cp:lastModifiedBy>Mihai Budiu</cp:lastModifiedBy>
  <cp:revision>125</cp:revision>
  <dcterms:created xsi:type="dcterms:W3CDTF">2014-10-01T05:06:39Z</dcterms:created>
  <dcterms:modified xsi:type="dcterms:W3CDTF">2016-06-03T00:02:00Z</dcterms:modified>
</cp:coreProperties>
</file>