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56" r:id="rId2"/>
    <p:sldId id="302" r:id="rId3"/>
    <p:sldId id="257" r:id="rId4"/>
    <p:sldId id="258" r:id="rId5"/>
    <p:sldId id="259" r:id="rId6"/>
    <p:sldId id="260" r:id="rId7"/>
    <p:sldId id="278" r:id="rId8"/>
    <p:sldId id="276" r:id="rId9"/>
    <p:sldId id="262" r:id="rId10"/>
    <p:sldId id="265" r:id="rId11"/>
    <p:sldId id="261" r:id="rId12"/>
    <p:sldId id="263" r:id="rId13"/>
    <p:sldId id="267" r:id="rId14"/>
    <p:sldId id="339" r:id="rId15"/>
    <p:sldId id="338" r:id="rId16"/>
    <p:sldId id="340" r:id="rId17"/>
    <p:sldId id="270" r:id="rId18"/>
    <p:sldId id="274" r:id="rId19"/>
    <p:sldId id="269" r:id="rId20"/>
    <p:sldId id="268" r:id="rId21"/>
    <p:sldId id="273" r:id="rId22"/>
    <p:sldId id="341" r:id="rId23"/>
    <p:sldId id="328" r:id="rId24"/>
    <p:sldId id="275" r:id="rId25"/>
    <p:sldId id="289" r:id="rId26"/>
    <p:sldId id="277" r:id="rId27"/>
    <p:sldId id="279" r:id="rId28"/>
    <p:sldId id="342" r:id="rId29"/>
    <p:sldId id="280" r:id="rId30"/>
    <p:sldId id="283" r:id="rId31"/>
    <p:sldId id="344" r:id="rId32"/>
    <p:sldId id="359" r:id="rId33"/>
    <p:sldId id="288" r:id="rId34"/>
    <p:sldId id="281" r:id="rId35"/>
    <p:sldId id="282" r:id="rId36"/>
    <p:sldId id="346" r:id="rId37"/>
    <p:sldId id="347" r:id="rId38"/>
    <p:sldId id="362" r:id="rId39"/>
    <p:sldId id="287" r:id="rId40"/>
    <p:sldId id="292" r:id="rId41"/>
    <p:sldId id="298" r:id="rId42"/>
    <p:sldId id="293" r:id="rId43"/>
    <p:sldId id="294" r:id="rId44"/>
    <p:sldId id="290" r:id="rId45"/>
    <p:sldId id="348" r:id="rId46"/>
    <p:sldId id="360" r:id="rId47"/>
    <p:sldId id="296" r:id="rId48"/>
    <p:sldId id="350" r:id="rId49"/>
    <p:sldId id="349" r:id="rId50"/>
    <p:sldId id="351" r:id="rId51"/>
    <p:sldId id="335" r:id="rId52"/>
    <p:sldId id="354" r:id="rId53"/>
    <p:sldId id="313" r:id="rId54"/>
    <p:sldId id="363" r:id="rId55"/>
    <p:sldId id="355" r:id="rId56"/>
    <p:sldId id="357" r:id="rId57"/>
    <p:sldId id="358" r:id="rId58"/>
    <p:sldId id="353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252564-C795-4A73-9DFB-6E2B5EDE183F}">
          <p14:sldIdLst>
            <p14:sldId id="256"/>
            <p14:sldId id="302"/>
          </p14:sldIdLst>
        </p14:section>
        <p14:section name="DSP" id="{769EEEE8-7313-4E3E-AC0F-163C5A927B3F}">
          <p14:sldIdLst>
            <p14:sldId id="257"/>
            <p14:sldId id="258"/>
            <p14:sldId id="259"/>
            <p14:sldId id="260"/>
            <p14:sldId id="278"/>
            <p14:sldId id="276"/>
            <p14:sldId id="262"/>
            <p14:sldId id="265"/>
            <p14:sldId id="261"/>
            <p14:sldId id="263"/>
            <p14:sldId id="267"/>
            <p14:sldId id="339"/>
            <p14:sldId id="338"/>
            <p14:sldId id="340"/>
            <p14:sldId id="270"/>
            <p14:sldId id="274"/>
            <p14:sldId id="269"/>
            <p14:sldId id="268"/>
            <p14:sldId id="273"/>
            <p14:sldId id="341"/>
            <p14:sldId id="328"/>
            <p14:sldId id="275"/>
            <p14:sldId id="289"/>
            <p14:sldId id="277"/>
          </p14:sldIdLst>
        </p14:section>
        <p14:section name="Relational algebra" id="{A8293622-2174-4916-A7E5-25134F50EBE0}">
          <p14:sldIdLst>
            <p14:sldId id="279"/>
            <p14:sldId id="342"/>
            <p14:sldId id="280"/>
            <p14:sldId id="283"/>
            <p14:sldId id="344"/>
            <p14:sldId id="359"/>
            <p14:sldId id="288"/>
            <p14:sldId id="281"/>
            <p14:sldId id="282"/>
            <p14:sldId id="346"/>
            <p14:sldId id="347"/>
            <p14:sldId id="362"/>
            <p14:sldId id="287"/>
            <p14:sldId id="292"/>
            <p14:sldId id="298"/>
            <p14:sldId id="293"/>
            <p14:sldId id="294"/>
            <p14:sldId id="290"/>
            <p14:sldId id="348"/>
            <p14:sldId id="360"/>
            <p14:sldId id="296"/>
            <p14:sldId id="350"/>
            <p14:sldId id="349"/>
            <p14:sldId id="351"/>
          </p14:sldIdLst>
        </p14:section>
        <p14:section name="Optimizing circuits" id="{48703A8F-2887-453B-8039-1E34982CEC62}">
          <p14:sldIdLst>
            <p14:sldId id="335"/>
            <p14:sldId id="354"/>
            <p14:sldId id="313"/>
            <p14:sldId id="363"/>
            <p14:sldId id="355"/>
            <p14:sldId id="357"/>
            <p14:sldId id="358"/>
            <p14:sldId id="35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4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i Budiu" userId="3fe408b5c12bb05c" providerId="LiveId" clId="{0C0D8A8D-A5B4-4CC3-85A8-9374E43E3D58}"/>
    <pc:docChg chg="delSld delSection modSection">
      <pc:chgData name="Mihai Budiu" userId="3fe408b5c12bb05c" providerId="LiveId" clId="{0C0D8A8D-A5B4-4CC3-85A8-9374E43E3D58}" dt="2021-10-08T06:13:38.445" v="2" actId="17851"/>
      <pc:docMkLst>
        <pc:docMk/>
      </pc:docMkLst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2249371898" sldId="286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1212518177" sldId="295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3575520001" sldId="303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1991648820" sldId="304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3044977557" sldId="305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2377185932" sldId="306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125897428" sldId="308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67076578" sldId="310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362408867" sldId="312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4143987235" sldId="315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3835237791" sldId="316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920665457" sldId="317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3065563977" sldId="318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4180675023" sldId="319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3316610778" sldId="321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3663016293" sldId="322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3582146223" sldId="323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2545579519" sldId="324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3280928936" sldId="325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3215960241" sldId="326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1166193542" sldId="330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380652004" sldId="331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4292687993" sldId="332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580344967" sldId="333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2073077824" sldId="334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1489781975" sldId="336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492728673" sldId="352"/>
        </pc:sldMkLst>
      </pc:sldChg>
      <pc:sldChg chg="del">
        <pc:chgData name="Mihai Budiu" userId="3fe408b5c12bb05c" providerId="LiveId" clId="{0C0D8A8D-A5B4-4CC3-85A8-9374E43E3D58}" dt="2021-10-08T06:13:28.534" v="0" actId="2696"/>
        <pc:sldMkLst>
          <pc:docMk/>
          <pc:sldMk cId="1039718524" sldId="3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D252A-4558-49EB-BAA0-2017EE1B8F5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45A1F-87C3-4C71-A84B-1481B904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54E9-2522-4EAF-A630-0ED9C304D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E309B-7BCA-4C54-9984-2D3AE5B2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074F0-1656-4003-8E7D-90B4842A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0A7A-D070-4CB5-A3C3-75FE2F7641E5}" type="datetime1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0FDE7-603C-4012-BAFE-D52EFFE4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22B9-A914-43FC-A8BE-BFFF296E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B41C-1FB4-40D2-9D2B-28418F7D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693B8-AD92-43B2-A464-2A5EC04CA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0DCAD-8C42-4704-A35D-0CABC5B4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763A-6043-4AB7-B185-95FC055892CF}" type="datetime1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9381D-DDBF-468C-8726-9815DBE6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BA4F2-8327-418A-A517-7A4B098C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3CDCB-3026-4687-8AA6-12519C3DA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F39CD-875B-4987-9598-38262EF06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FAE51-35EA-48E1-8E31-9C64A22E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1B8-7679-481E-8FE0-53F7282CA20B}" type="datetime1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4B6F6-F3E7-4DC2-AFA9-E8458F45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9757-2431-48B5-8559-F2A98857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9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4516-CBCA-4B01-A4BB-E45B1BA3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B9BCF-FBB4-4544-BB51-27DE5C845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D3B0D-FA8D-4599-A82F-D5929625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6268" y="6356350"/>
            <a:ext cx="387531" cy="365125"/>
          </a:xfrm>
        </p:spPr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4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E9F7-4A14-418C-B9EB-5FF2873D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1348D-3CC1-44BA-AFD8-ACE030361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451E1-EFA0-4AC3-A840-E419D58A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19BC-7F86-4B8B-BD75-2A3A46BAE648}" type="datetime1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249A9-C2A3-497D-8370-A6100A7C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DCC8-64CA-4215-B00E-845D11F3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8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7D37-96A2-4CD1-B0A7-0F79B248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F235-9420-4146-AF3A-4E18D5F08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0EBC7-05F8-458C-9674-88A81C2E7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D0715-C563-4260-A98A-DD5618F2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AD31-84CF-4F28-B147-DED29A687AFD}" type="datetime1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6238-296A-43CB-9B81-8AF4178C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0B209-2192-4E76-9160-0C93AED9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F207-B756-49FC-80DA-DE251BE4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2588-9AF2-47A8-8D45-D3E7382C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44C77-5B17-47B4-A2CC-786BE3155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A6226-B772-4ABB-BCCB-38D65CBC3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97E51-48F0-4492-A8BD-2AF8CA571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1E13B-4BE4-4D1E-B553-5C1D4D31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2DA-CE9D-4E77-BADA-EACAD6676384}" type="datetime1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9A641-75CE-4A81-8C36-9FE505CE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90580-C1E7-40A0-849A-117D95BB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ED81-E0AD-4A37-8789-3B6B80A0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9E158-BC16-43F4-BC96-D69906E5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C79-FC3C-453B-A21D-C6E6891341AF}" type="datetime1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6D1D7-16F3-409B-B91E-514C1689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EA6B8-7890-4759-A782-7C301F93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A8905-8A62-4A63-B56A-2C240732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FB0-68BA-4414-8419-18DA49F88477}" type="datetime1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6BAF4-7BF6-4446-A019-C7E4DB05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1D4EE-F2C4-43B5-A8C4-4DF91035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9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6644-BA4B-4CA7-ABDD-98FAD090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02F4A-FF97-4668-9DFB-E20D700B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B0DDB-88ED-49EA-A410-103E539E1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5C599-B42C-4EBB-BED6-9EE07A2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0C85-BE13-457A-8953-3703DF9D31E5}" type="datetime1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F8E10-5AEF-4357-8380-230C5CC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41FD8-830C-4893-9E7F-7AB715D4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3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A48-AEB2-40EA-AAA6-5A4A5940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769BB-7413-45A6-9224-BD3F9067C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35230-9B68-4BAE-87D7-B7D9B8026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52093-001D-4C2B-8E38-240593A2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BBEB-9E56-461C-9DB8-2F76A26B19EE}" type="datetime1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A3ABA-A661-471C-A3FB-F85F82CC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052F4-B4C4-4BBB-9FA4-92371961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124BB-8949-4EEA-A91F-62F9A91A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9FBDB-909A-4FB5-BB7B-D9FA032BC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C381A-96CA-4A05-B1B2-5ADC3C5B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2666-A00C-416E-871F-165B7C761A54}" type="datetime1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95EF-F337-4128-AB24-1E262545F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20E7-9A28-41CA-AF07-7B47A56BF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0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onics-lab.com/rigol-mso8000-2ghz-4-channel-digital-oscilloscope-seri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deviantart.com/barrymieny/art/Layered-Database-Source-Documents-348798124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8.jp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29.gif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30.jp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edpix.com/photo/152829/newtons-cradle-balls-sphere-action-reaction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40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41.png"/><Relationship Id="rId9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outreach.org/articles/group-support-psychotherapy-depression-treatment-uganda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6821-picture-google-get-docs-frame-ink-fram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barrymieny/art/Layered-Database-Source-Documents-34879812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6821-picture-google-get-docs-frame-ink-fram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124.png"/><Relationship Id="rId21" Type="http://schemas.openxmlformats.org/officeDocument/2006/relationships/image" Target="../media/image142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24" Type="http://schemas.openxmlformats.org/officeDocument/2006/relationships/image" Target="../media/image145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ude4food.blogspot.com/2014/04/dulcelin-gourmets-dessert-hit-list.html" TargetMode="External"/><Relationship Id="rId4" Type="http://schemas.openxmlformats.org/officeDocument/2006/relationships/image" Target="../media/image84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m/Guilt-Free-Fast-Food-Cookbook-Delicious-ebook/dp/B00X8ESXCC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nk-cd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6821-picture-google-get-docs-frame-ink-fram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urfer.blogspot.com/2016/08/the-snail-pest-pet-or-treat-some.html" TargetMode="External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18" Type="http://schemas.openxmlformats.org/officeDocument/2006/relationships/image" Target="../media/image192.png"/><Relationship Id="rId3" Type="http://schemas.openxmlformats.org/officeDocument/2006/relationships/image" Target="../media/image177.png"/><Relationship Id="rId21" Type="http://schemas.openxmlformats.org/officeDocument/2006/relationships/image" Target="../media/image195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17" Type="http://schemas.openxmlformats.org/officeDocument/2006/relationships/image" Target="../media/image191.png"/><Relationship Id="rId25" Type="http://schemas.openxmlformats.org/officeDocument/2006/relationships/image" Target="../media/image199.png"/><Relationship Id="rId2" Type="http://schemas.openxmlformats.org/officeDocument/2006/relationships/image" Target="../media/image176.png"/><Relationship Id="rId16" Type="http://schemas.openxmlformats.org/officeDocument/2006/relationships/image" Target="../media/image190.png"/><Relationship Id="rId20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24" Type="http://schemas.openxmlformats.org/officeDocument/2006/relationships/image" Target="../media/image198.png"/><Relationship Id="rId5" Type="http://schemas.openxmlformats.org/officeDocument/2006/relationships/image" Target="../media/image179.png"/><Relationship Id="rId15" Type="http://schemas.openxmlformats.org/officeDocument/2006/relationships/image" Target="../media/image189.png"/><Relationship Id="rId23" Type="http://schemas.openxmlformats.org/officeDocument/2006/relationships/image" Target="../media/image197.png"/><Relationship Id="rId10" Type="http://schemas.openxmlformats.org/officeDocument/2006/relationships/image" Target="../media/image184.png"/><Relationship Id="rId19" Type="http://schemas.openxmlformats.org/officeDocument/2006/relationships/image" Target="../media/image193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Relationship Id="rId22" Type="http://schemas.openxmlformats.org/officeDocument/2006/relationships/image" Target="../media/image19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109.png"/><Relationship Id="rId7" Type="http://schemas.openxmlformats.org/officeDocument/2006/relationships/image" Target="../media/image206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e_library_at_trinity_college.jpg" TargetMode="External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textbc.ca/physicalgeology2ed/chapter/13-4-stream-type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commons.wikimedia.org/wiki/File:Weightlifting_at_the_2016_Summer_Olympics-85kg-2.jpg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8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7C29DE6-F237-44E3-A895-8B9055F83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89"/>
          <a:stretch/>
        </p:blipFill>
        <p:spPr>
          <a:xfrm>
            <a:off x="52627" y="4226999"/>
            <a:ext cx="3954417" cy="238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820E4E-D145-46CD-AB9B-3663C5A7F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859" y="721079"/>
            <a:ext cx="11358282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</a:t>
            </a:r>
            <a:r>
              <a:rPr lang="en-US" b="1" baseline="30000" dirty="0"/>
              <a:t>B</a:t>
            </a:r>
            <a:r>
              <a:rPr lang="en-US" b="1" dirty="0"/>
              <a:t>SP</a:t>
            </a:r>
            <a:br>
              <a:rPr lang="en-US" dirty="0"/>
            </a:br>
            <a:r>
              <a:rPr lang="en-US" dirty="0"/>
              <a:t>Databases as signal processors</a:t>
            </a:r>
            <a:br>
              <a:rPr lang="en-US" dirty="0"/>
            </a:br>
            <a:r>
              <a:rPr lang="en-US" sz="4000" dirty="0"/>
              <a:t>(a formal model of streaming incremental computation)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8FC00-57FC-44CF-92E8-56E4B9431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8186"/>
            <a:ext cx="9144000" cy="23332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Mihai Budiu, Leonid Ryzhyk - VMWare Research </a:t>
            </a:r>
          </a:p>
          <a:p>
            <a:r>
              <a:rPr lang="en-US" dirty="0"/>
              <a:t>Frank McSherry – Materialize.io</a:t>
            </a:r>
          </a:p>
          <a:p>
            <a:r>
              <a:rPr lang="en-US" dirty="0"/>
              <a:t>Val Tannen – University of Pennsylvania</a:t>
            </a:r>
          </a:p>
          <a:p>
            <a:endParaRPr lang="en-US" dirty="0"/>
          </a:p>
          <a:p>
            <a:r>
              <a:rPr lang="en-US" dirty="0"/>
              <a:t>October 6, 2021</a:t>
            </a:r>
          </a:p>
          <a:p>
            <a:r>
              <a:rPr lang="en-US" dirty="0"/>
              <a:t>VMware Research</a:t>
            </a:r>
          </a:p>
          <a:p>
            <a:endParaRPr lang="en-US" dirty="0"/>
          </a:p>
        </p:txBody>
      </p:sp>
      <p:pic>
        <p:nvPicPr>
          <p:cNvPr id="9" name="Picture 8" descr="Icon, funnel chart&#10;&#10;Description automatically generated">
            <a:extLst>
              <a:ext uri="{FF2B5EF4-FFF2-40B4-BE49-F238E27FC236}">
                <a16:creationId xmlns:a16="http://schemas.microsoft.com/office/drawing/2014/main" id="{7D387DBA-2B49-495F-A888-CFC1DD880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50466" y="3603994"/>
            <a:ext cx="3040487" cy="30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441D-5753-4A83-A735-93B7701D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C223C3-EE29-4749-9698-4A8A299A16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57467" cy="4351338"/>
              </a:xfrm>
            </p:spPr>
            <p:txBody>
              <a:bodyPr/>
              <a:lstStyle/>
              <a:p>
                <a:r>
                  <a:rPr lang="en-US" dirty="0"/>
                  <a:t>There is a special stream 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the sound of silence</a:t>
                </a:r>
              </a:p>
              <a:p>
                <a:r>
                  <a:rPr lang="en-US" dirty="0"/>
                  <a:t>0 is the neutral element for stream addition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C223C3-EE29-4749-9698-4A8A299A16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57467" cy="4351338"/>
              </a:xfrm>
              <a:blipFill>
                <a:blip r:embed="rId2"/>
                <a:stretch>
                  <a:fillRect l="-93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FB320-AC25-4FAA-B89D-0D990882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picture containing accessory, orange, bandage, Band Aid&#10;&#10;Description automatically generated">
            <a:extLst>
              <a:ext uri="{FF2B5EF4-FFF2-40B4-BE49-F238E27FC236}">
                <a16:creationId xmlns:a16="http://schemas.microsoft.com/office/drawing/2014/main" id="{BCD4CCE3-467E-447A-A996-F6F59CBB2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48" y="3499908"/>
            <a:ext cx="3221567" cy="32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5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CD29-A711-4E91-9F71-1989C9E1D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75EF2-B7BB-4409-826D-CA3FF8A7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E108535-70F9-4BDC-A93E-F5C8FAA05B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5064" y="3828983"/>
                <a:ext cx="8941045" cy="247868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Increase amplitude by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Take the scaling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𝑐𝑥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Now lift this function to streams: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given by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dirty="0">
                    <a:ea typeface="Cambria Math" panose="02040503050406030204" pitchFamily="18" charset="0"/>
                  </a:rPr>
                </a:b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E108535-70F9-4BDC-A93E-F5C8FAA05B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5064" y="3828983"/>
                <a:ext cx="8941045" cy="2478684"/>
              </a:xfrm>
              <a:blipFill>
                <a:blip r:embed="rId2"/>
                <a:stretch>
                  <a:fillRect l="-1022" t="-3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274EAF5-2378-43CB-BFB7-4943FA326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62971"/>
            <a:ext cx="4471252" cy="2724483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1B814762-2AE8-457D-BAB2-A54FF5F7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1598742"/>
            <a:ext cx="5724525" cy="2266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336108-5A86-4365-9E8B-E943F5F7D9B4}"/>
                  </a:ext>
                </a:extLst>
              </p:cNvPr>
              <p:cNvSpPr/>
              <p:nvPr/>
            </p:nvSpPr>
            <p:spPr>
              <a:xfrm>
                <a:off x="5603025" y="5994658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336108-5A86-4365-9E8B-E943F5F7D9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025" y="5994658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AF03320-BA1D-4D74-9467-250214C50D89}"/>
              </a:ext>
            </a:extLst>
          </p:cNvPr>
          <p:cNvCxnSpPr>
            <a:cxnSpLocks/>
          </p:cNvCxnSpPr>
          <p:nvPr/>
        </p:nvCxnSpPr>
        <p:spPr>
          <a:xfrm>
            <a:off x="5296357" y="6252891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AE095A7-DC37-4439-8F6F-658FCEBB7738}"/>
              </a:ext>
            </a:extLst>
          </p:cNvPr>
          <p:cNvCxnSpPr>
            <a:cxnSpLocks/>
          </p:cNvCxnSpPr>
          <p:nvPr/>
        </p:nvCxnSpPr>
        <p:spPr>
          <a:xfrm>
            <a:off x="6335391" y="6247342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8CB08D-C6DC-48BA-8973-780E488E3CB2}"/>
              </a:ext>
            </a:extLst>
          </p:cNvPr>
          <p:cNvGrpSpPr/>
          <p:nvPr/>
        </p:nvGrpSpPr>
        <p:grpSpPr>
          <a:xfrm>
            <a:off x="3742367" y="6071123"/>
            <a:ext cx="1574156" cy="369332"/>
            <a:chOff x="2951544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02927E6-FFF1-447D-A722-851ED986E9AD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02927E6-FFF1-447D-A722-851ED986E9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237F3E52-55F6-4D3E-9B8A-4F60DA2AB0AC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237F3E52-55F6-4D3E-9B8A-4F60DA2AB0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8E9E5766-FFD9-457A-90B9-BFF1D48FE24D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8E9E5766-FFD9-457A-90B9-BFF1D48FE2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4141F49-4AF2-4300-B9FB-E355959C3730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34D1FAA-E0EA-4E9C-8E4A-838AA97D4F47}"/>
              </a:ext>
            </a:extLst>
          </p:cNvPr>
          <p:cNvGrpSpPr/>
          <p:nvPr/>
        </p:nvGrpSpPr>
        <p:grpSpPr>
          <a:xfrm>
            <a:off x="6685917" y="6062676"/>
            <a:ext cx="1574156" cy="369332"/>
            <a:chOff x="2951544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E4BDD437-48C2-449E-85F8-71C4FF4D679B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E4BDD437-48C2-449E-85F8-71C4FF4D6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29700E34-7637-413F-AEA0-8755684E7F9E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29700E34-7637-413F-AEA0-8755684E7F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936C790-7DAD-4D78-93EB-AE503251D9B7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936C790-7DAD-4D78-93EB-AE503251D9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7050761-61A5-4FB6-9DB2-E39EB625CC12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198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79C8B-C467-4A39-BDD2-7BAEE923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53BFC-3FE3-48E0-AB15-8E64D3743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744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Defined as the lifted version of unary minus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53BFC-3FE3-48E0-AB15-8E64D3743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74400" cy="4351338"/>
              </a:xfrm>
              <a:blipFill>
                <a:blip r:embed="rId2"/>
                <a:stretch>
                  <a:fillRect l="-9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471AE-72A2-4A49-90D0-96481DE8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E2CABB2-FB74-45FB-9B3B-A742C5EFB348}"/>
                  </a:ext>
                </a:extLst>
              </p:cNvPr>
              <p:cNvSpPr/>
              <p:nvPr/>
            </p:nvSpPr>
            <p:spPr>
              <a:xfrm>
                <a:off x="5433208" y="376969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E2CABB2-FB74-45FB-9B3B-A742C5EFB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208" y="3769699"/>
                <a:ext cx="732366" cy="516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04F239-0A01-436E-9F3D-5696968689A8}"/>
              </a:ext>
            </a:extLst>
          </p:cNvPr>
          <p:cNvCxnSpPr>
            <a:cxnSpLocks/>
          </p:cNvCxnSpPr>
          <p:nvPr/>
        </p:nvCxnSpPr>
        <p:spPr>
          <a:xfrm>
            <a:off x="5126540" y="4027932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9ED25D-65BA-4613-BC83-800260302133}"/>
              </a:ext>
            </a:extLst>
          </p:cNvPr>
          <p:cNvCxnSpPr>
            <a:cxnSpLocks/>
          </p:cNvCxnSpPr>
          <p:nvPr/>
        </p:nvCxnSpPr>
        <p:spPr>
          <a:xfrm>
            <a:off x="6165574" y="4022383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5D3F99-E39B-4183-97A1-5EBC1CE75B76}"/>
              </a:ext>
            </a:extLst>
          </p:cNvPr>
          <p:cNvGrpSpPr/>
          <p:nvPr/>
        </p:nvGrpSpPr>
        <p:grpSpPr>
          <a:xfrm>
            <a:off x="3572550" y="3846164"/>
            <a:ext cx="1574156" cy="369332"/>
            <a:chOff x="2951544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12309B-A5F8-4FEA-AA6F-72146CD9934D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712309B-A5F8-4FEA-AA6F-72146CD99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153F5B3-5AFE-4BDE-A3BD-CAD0C567779A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153F5B3-5AFE-4BDE-A3BD-CAD0C56777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F2121E4-D39F-43F9-9B1D-63E1F2C7876E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F2121E4-D39F-43F9-9B1D-63E1F2C787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795CD8-8D1D-4B4C-B7A4-DE1DEA33EF2B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C7760F-9D8F-49AF-849E-B6F77F88E60C}"/>
              </a:ext>
            </a:extLst>
          </p:cNvPr>
          <p:cNvGrpSpPr/>
          <p:nvPr/>
        </p:nvGrpSpPr>
        <p:grpSpPr>
          <a:xfrm>
            <a:off x="6573819" y="3816628"/>
            <a:ext cx="1574156" cy="369332"/>
            <a:chOff x="2951544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E4937E-F705-44C4-B463-1CECCFDC5F8E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E4937E-F705-44C4-B463-1CECCFDC5F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194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58501E3-657A-4AD1-9181-1220942634FA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58501E3-657A-4AD1-9181-122094263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81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EFC1945-BD08-4286-BAD8-2B952E87DCD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EFC1945-BD08-4286-BAD8-2B952E87DC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597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064397-E16D-44CA-A198-B94F33C21B4A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AFC16701-6CEF-4363-9128-EC5CC29643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33" r="54931"/>
          <a:stretch/>
        </p:blipFill>
        <p:spPr>
          <a:xfrm>
            <a:off x="4705527" y="4570158"/>
            <a:ext cx="2187728" cy="19687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859269-21FD-4847-ABB6-5AE34A845B8A}"/>
              </a:ext>
            </a:extLst>
          </p:cNvPr>
          <p:cNvSpPr/>
          <p:nvPr/>
        </p:nvSpPr>
        <p:spPr>
          <a:xfrm>
            <a:off x="5627594" y="5318928"/>
            <a:ext cx="468406" cy="449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0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287D92-D2E3-4A42-87EA-E8085153DC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Delay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287D92-D2E3-4A42-87EA-E8085153D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9702C-78C2-4FAC-A417-9403F2C84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5193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Output is the input delayed by one time unit</a:t>
                </a:r>
              </a:p>
              <a:p>
                <a:r>
                  <a:rPr lang="en-US" dirty="0"/>
                  <a:t>First value is 0</a:t>
                </a:r>
              </a:p>
              <a:p>
                <a:r>
                  <a:rPr lang="en-US" dirty="0"/>
                  <a:t>The name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comes from the DSP literature (z-transform)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−1],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9702C-78C2-4FAC-A417-9403F2C84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519348"/>
              </a:xfrm>
              <a:blipFill>
                <a:blip r:embed="rId3"/>
                <a:stretch>
                  <a:fillRect l="-1043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5B894-C680-4CC9-B40B-3E50CFEA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4558854-5ADD-4E79-B335-02DB1C9D2256}"/>
                  </a:ext>
                </a:extLst>
              </p:cNvPr>
              <p:cNvSpPr/>
              <p:nvPr/>
            </p:nvSpPr>
            <p:spPr>
              <a:xfrm>
                <a:off x="5603025" y="5563585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4558854-5ADD-4E79-B335-02DB1C9D2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025" y="5563585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5B7D30-AAEA-48EB-8414-B78996F0AA4C}"/>
              </a:ext>
            </a:extLst>
          </p:cNvPr>
          <p:cNvCxnSpPr>
            <a:cxnSpLocks/>
          </p:cNvCxnSpPr>
          <p:nvPr/>
        </p:nvCxnSpPr>
        <p:spPr>
          <a:xfrm>
            <a:off x="5296357" y="5821818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DAAFCB-7ED7-4EA0-BC2A-47D740108B1E}"/>
              </a:ext>
            </a:extLst>
          </p:cNvPr>
          <p:cNvCxnSpPr>
            <a:cxnSpLocks/>
          </p:cNvCxnSpPr>
          <p:nvPr/>
        </p:nvCxnSpPr>
        <p:spPr>
          <a:xfrm>
            <a:off x="6335391" y="5816269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59E0C6-E10C-42D1-BA09-2524BB1B2B1B}"/>
              </a:ext>
            </a:extLst>
          </p:cNvPr>
          <p:cNvGrpSpPr/>
          <p:nvPr/>
        </p:nvGrpSpPr>
        <p:grpSpPr>
          <a:xfrm>
            <a:off x="3348828" y="5640050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6C7270-5DB4-4285-A20F-A415A3D614CC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6C7270-5DB4-4285-A20F-A415A3D61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E0E1E14-4228-4712-916A-9F64FB6930B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E0E1E14-4228-4712-916A-9F64FB693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8EE61DD-AEB8-4DC1-A229-56AFC5A5E16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8EE61DD-AEB8-4DC1-A229-56AFC5A5E1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CC8DFFE-4F67-47FD-9FFE-A331F6A88B78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CC8DFFE-4F67-47FD-9FFE-A331F6A88B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542DE4-63CB-4AF9-80A1-A0E9F6820FB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C91E5D-391D-46F0-84BC-A8B1017CDCEF}"/>
              </a:ext>
            </a:extLst>
          </p:cNvPr>
          <p:cNvGrpSpPr/>
          <p:nvPr/>
        </p:nvGrpSpPr>
        <p:grpSpPr>
          <a:xfrm>
            <a:off x="6718959" y="5608991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E20E01-6417-45C2-91E3-96A94B19EBDC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E20E01-6417-45C2-91E3-96A94B19E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46D86EC-FBAA-4ADD-800D-A8C6BF9995B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46D86EC-FBAA-4ADD-800D-A8C6BF9995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3957357-B5B8-446C-94F2-06C3D4537A1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3957357-B5B8-446C-94F2-06C3D4537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B60FD9E-3D0D-416D-8660-C5FD9E663EF1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B60FD9E-3D0D-416D-8660-C5FD9E663E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B550CD-AEC2-42C5-BC75-DD25C82AA821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7867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7276-D14A-4D34-A879-77D79FC74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operators into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8B4716-2EFD-4FFB-B2DB-C81E66C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Chaining two operators is mathematically just function composition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One can see the composition of several operators as a mega-operator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8B4716-2EFD-4FFB-B2DB-C81E66C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178E5-FD07-46C1-B7E1-195BFA03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E0E73F-81C7-4E11-AE79-4E4F04191B41}"/>
                  </a:ext>
                </a:extLst>
              </p:cNvPr>
              <p:cNvSpPr/>
              <p:nvPr/>
            </p:nvSpPr>
            <p:spPr>
              <a:xfrm>
                <a:off x="1931490" y="261576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E0E73F-81C7-4E11-AE79-4E4F04191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490" y="2615769"/>
                <a:ext cx="732366" cy="516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D8AFA8-3190-4FE4-8628-27D5C061A479}"/>
              </a:ext>
            </a:extLst>
          </p:cNvPr>
          <p:cNvCxnSpPr>
            <a:cxnSpLocks/>
          </p:cNvCxnSpPr>
          <p:nvPr/>
        </p:nvCxnSpPr>
        <p:spPr>
          <a:xfrm>
            <a:off x="1624822" y="2874002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92B300-C8F6-42F2-9685-5ED4B769807B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663856" y="2874003"/>
            <a:ext cx="421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46396B-A576-4DCF-8B6E-7B420D61CD97}"/>
              </a:ext>
            </a:extLst>
          </p:cNvPr>
          <p:cNvSpPr txBox="1"/>
          <p:nvPr/>
        </p:nvSpPr>
        <p:spPr>
          <a:xfrm>
            <a:off x="1387256" y="2683787"/>
            <a:ext cx="23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83BDAC-F865-441F-8723-AA0391D31EB3}"/>
                  </a:ext>
                </a:extLst>
              </p:cNvPr>
              <p:cNvSpPr/>
              <p:nvPr/>
            </p:nvSpPr>
            <p:spPr>
              <a:xfrm>
                <a:off x="3085324" y="261576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83BDAC-F865-441F-8723-AA0391D3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324" y="2615769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6A6CCC-EEEF-45C2-B243-E6EEDDA6CE08}"/>
                  </a:ext>
                </a:extLst>
              </p:cNvPr>
              <p:cNvSpPr/>
              <p:nvPr/>
            </p:nvSpPr>
            <p:spPr>
              <a:xfrm>
                <a:off x="4239158" y="261021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6A6CCC-EEEF-45C2-B243-E6EEDDA6C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158" y="2610219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10D9E0-DF7E-4FD6-89BE-94133536F796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3817690" y="2868453"/>
            <a:ext cx="421468" cy="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3A9842-91DD-4213-8403-7E56AD189AA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971524" y="2868453"/>
            <a:ext cx="3762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7D6C1F0-3FB8-4096-8A3D-FB7A6C792B7C}"/>
              </a:ext>
            </a:extLst>
          </p:cNvPr>
          <p:cNvSpPr txBox="1"/>
          <p:nvPr/>
        </p:nvSpPr>
        <p:spPr>
          <a:xfrm>
            <a:off x="5347789" y="2655793"/>
            <a:ext cx="23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C4B7B9-5E68-4EBC-B591-2B41104EB069}"/>
              </a:ext>
            </a:extLst>
          </p:cNvPr>
          <p:cNvSpPr/>
          <p:nvPr/>
        </p:nvSpPr>
        <p:spPr>
          <a:xfrm>
            <a:off x="1760514" y="2442754"/>
            <a:ext cx="3366657" cy="8752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23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6450-7B8C-4FC9-929A-8FFD40C5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cancellation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35420-0079-4993-B740-DB600041B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Predict future values (easy for periodic signals) </a:t>
            </a:r>
          </a:p>
          <a:p>
            <a:r>
              <a:rPr lang="en-US" dirty="0"/>
              <a:t>G</a:t>
            </a:r>
            <a:r>
              <a:rPr lang="en-US" sz="2800" dirty="0"/>
              <a:t>enerate a negated stream</a:t>
            </a:r>
          </a:p>
          <a:p>
            <a:r>
              <a:rPr lang="en-US" dirty="0"/>
              <a:t>Add it to original stream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0BE7-1AEE-47B8-B70C-49EF5245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 picture containing earphone, electronics&#10;&#10;Description automatically generated">
            <a:extLst>
              <a:ext uri="{FF2B5EF4-FFF2-40B4-BE49-F238E27FC236}">
                <a16:creationId xmlns:a16="http://schemas.microsoft.com/office/drawing/2014/main" id="{DF271762-82A5-415E-8D2F-92B29FA0B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37" y="1527720"/>
            <a:ext cx="2406294" cy="3915833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3440F70-6998-4655-9332-3949C612B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33"/>
          <a:stretch/>
        </p:blipFill>
        <p:spPr>
          <a:xfrm>
            <a:off x="2238947" y="3754048"/>
            <a:ext cx="4854183" cy="196875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28CCA8B-E757-48AA-B1AE-A05BF4047468}"/>
              </a:ext>
            </a:extLst>
          </p:cNvPr>
          <p:cNvSpPr/>
          <p:nvPr/>
        </p:nvSpPr>
        <p:spPr>
          <a:xfrm>
            <a:off x="5614996" y="5966773"/>
            <a:ext cx="423334" cy="40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C278AA-8555-41E2-84A4-49A5C5A6B77C}"/>
              </a:ext>
            </a:extLst>
          </p:cNvPr>
          <p:cNvSpPr txBox="1"/>
          <p:nvPr/>
        </p:nvSpPr>
        <p:spPr>
          <a:xfrm>
            <a:off x="3741372" y="5875212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/>
              <a:t>i</a:t>
            </a:r>
            <a:endParaRPr lang="en-US" sz="2800" i="1" baseline="-25000" dirty="0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A7C1265-2A32-4115-8CDC-169CAFF99039}"/>
              </a:ext>
            </a:extLst>
          </p:cNvPr>
          <p:cNvCxnSpPr>
            <a:cxnSpLocks/>
            <a:stCxn id="12" idx="3"/>
            <a:endCxn id="10" idx="0"/>
          </p:cNvCxnSpPr>
          <p:nvPr/>
        </p:nvCxnSpPr>
        <p:spPr>
          <a:xfrm flipV="1">
            <a:off x="4007792" y="5966773"/>
            <a:ext cx="1818871" cy="170049"/>
          </a:xfrm>
          <a:prstGeom prst="bentConnector4">
            <a:avLst>
              <a:gd name="adj1" fmla="val 23111"/>
              <a:gd name="adj2" fmla="val 24478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5">
            <a:extLst>
              <a:ext uri="{FF2B5EF4-FFF2-40B4-BE49-F238E27FC236}">
                <a16:creationId xmlns:a16="http://schemas.microsoft.com/office/drawing/2014/main" id="{51E3AC85-B97C-4919-A73A-1595A6E1D533}"/>
              </a:ext>
            </a:extLst>
          </p:cNvPr>
          <p:cNvCxnSpPr>
            <a:cxnSpLocks/>
            <a:stCxn id="12" idx="3"/>
            <a:endCxn id="19" idx="2"/>
          </p:cNvCxnSpPr>
          <p:nvPr/>
        </p:nvCxnSpPr>
        <p:spPr>
          <a:xfrm>
            <a:off x="4007792" y="6136822"/>
            <a:ext cx="836997" cy="4338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9">
            <a:extLst>
              <a:ext uri="{FF2B5EF4-FFF2-40B4-BE49-F238E27FC236}">
                <a16:creationId xmlns:a16="http://schemas.microsoft.com/office/drawing/2014/main" id="{B33BD7D4-9B6F-4D25-8978-7E0CAB20E5FD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6038330" y="6165739"/>
            <a:ext cx="346873" cy="4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2E1A8B2-2E7A-4565-BD53-80D0C0408C88}"/>
              </a:ext>
            </a:extLst>
          </p:cNvPr>
          <p:cNvSpPr txBox="1"/>
          <p:nvPr/>
        </p:nvSpPr>
        <p:spPr>
          <a:xfrm>
            <a:off x="6338551" y="5855717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0BA7DF0-82AF-4BA9-A257-FD04BFA57D36}"/>
              </a:ext>
            </a:extLst>
          </p:cNvPr>
          <p:cNvSpPr/>
          <p:nvPr/>
        </p:nvSpPr>
        <p:spPr>
          <a:xfrm>
            <a:off x="4844789" y="6367497"/>
            <a:ext cx="423334" cy="40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-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CC4EE95-8729-4B4F-9375-B011B060AD35}"/>
              </a:ext>
            </a:extLst>
          </p:cNvPr>
          <p:cNvCxnSpPr>
            <a:cxnSpLocks/>
            <a:stCxn id="19" idx="6"/>
            <a:endCxn id="10" idx="4"/>
          </p:cNvCxnSpPr>
          <p:nvPr/>
        </p:nvCxnSpPr>
        <p:spPr>
          <a:xfrm flipV="1">
            <a:off x="5268123" y="6373173"/>
            <a:ext cx="558540" cy="19752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3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7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6A4C-1C63-4378-BBC2-54F92B60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C01A0-B82F-44B2-A2DD-2EF3C0A45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say that two circuits are equivalent if </a:t>
            </a:r>
            <a:br>
              <a:rPr lang="en-US" dirty="0"/>
            </a:br>
            <a:r>
              <a:rPr lang="en-US" dirty="0"/>
              <a:t>they compute the same result given the same inputs</a:t>
            </a:r>
          </a:p>
          <a:p>
            <a:r>
              <a:rPr lang="en-US" dirty="0"/>
              <a:t>Example: because function composition is associative,</a:t>
            </a:r>
            <a:br>
              <a:rPr lang="en-US" dirty="0"/>
            </a:br>
            <a:r>
              <a:rPr lang="en-US" dirty="0"/>
              <a:t>these two circuits are equivalent: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A6E7F-5812-4F2A-9CF2-9B811400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A81CCE-C1BA-409A-AD87-6D8265B56B8E}"/>
                  </a:ext>
                </a:extLst>
              </p:cNvPr>
              <p:cNvSpPr/>
              <p:nvPr/>
            </p:nvSpPr>
            <p:spPr>
              <a:xfrm>
                <a:off x="2411825" y="4239731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A81CCE-C1BA-409A-AD87-6D8265B56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825" y="4239731"/>
                <a:ext cx="732366" cy="5164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7B264D-9567-46E1-9243-874EEC30B683}"/>
              </a:ext>
            </a:extLst>
          </p:cNvPr>
          <p:cNvCxnSpPr>
            <a:cxnSpLocks/>
          </p:cNvCxnSpPr>
          <p:nvPr/>
        </p:nvCxnSpPr>
        <p:spPr>
          <a:xfrm>
            <a:off x="2105157" y="4497964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9A47B8-EDC4-4E4C-B9C1-38DA412A7690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3144191" y="4497965"/>
            <a:ext cx="421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0E66483-6DC3-4A96-B88B-01CB5B0F46A4}"/>
              </a:ext>
            </a:extLst>
          </p:cNvPr>
          <p:cNvSpPr txBox="1"/>
          <p:nvPr/>
        </p:nvSpPr>
        <p:spPr>
          <a:xfrm>
            <a:off x="1867591" y="4313298"/>
            <a:ext cx="23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7E46B1-E1AE-4B2E-BFBD-971C42AB0A84}"/>
                  </a:ext>
                </a:extLst>
              </p:cNvPr>
              <p:cNvSpPr/>
              <p:nvPr/>
            </p:nvSpPr>
            <p:spPr>
              <a:xfrm>
                <a:off x="3565659" y="4239731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7E46B1-E1AE-4B2E-BFBD-971C42AB0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659" y="4239731"/>
                <a:ext cx="732366" cy="516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CD393A-C250-4AF6-BCA2-6062F15126C3}"/>
                  </a:ext>
                </a:extLst>
              </p:cNvPr>
              <p:cNvSpPr/>
              <p:nvPr/>
            </p:nvSpPr>
            <p:spPr>
              <a:xfrm>
                <a:off x="4719493" y="4234181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CD393A-C250-4AF6-BCA2-6062F1512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93" y="4234181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61C756-BB36-4E4F-933C-723939B154B9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4298025" y="4492415"/>
            <a:ext cx="421468" cy="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157CF4-1F9C-41F1-AB6C-1E95BCD319C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451859" y="4492415"/>
            <a:ext cx="3762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D4BF02-8805-43CE-9CD0-6311BEABC20F}"/>
                  </a:ext>
                </a:extLst>
              </p:cNvPr>
              <p:cNvSpPr/>
              <p:nvPr/>
            </p:nvSpPr>
            <p:spPr>
              <a:xfrm>
                <a:off x="7194490" y="4232064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D4BF02-8805-43CE-9CD0-6311BEABC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490" y="4232064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BB5FD9-A108-44E5-9095-29CB192C6469}"/>
              </a:ext>
            </a:extLst>
          </p:cNvPr>
          <p:cNvCxnSpPr>
            <a:cxnSpLocks/>
          </p:cNvCxnSpPr>
          <p:nvPr/>
        </p:nvCxnSpPr>
        <p:spPr>
          <a:xfrm>
            <a:off x="6887822" y="4490297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CF4A69-A6AA-431A-939D-0D01945E2366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>
            <a:off x="7926856" y="4490298"/>
            <a:ext cx="421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B6315AE-0FF6-467C-8754-37E75EBD2E71}"/>
              </a:ext>
            </a:extLst>
          </p:cNvPr>
          <p:cNvSpPr txBox="1"/>
          <p:nvPr/>
        </p:nvSpPr>
        <p:spPr>
          <a:xfrm>
            <a:off x="6650256" y="4305631"/>
            <a:ext cx="23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D0DD55-FB73-4FB3-9BCF-85EA8AC9C6E0}"/>
                  </a:ext>
                </a:extLst>
              </p:cNvPr>
              <p:cNvSpPr/>
              <p:nvPr/>
            </p:nvSpPr>
            <p:spPr>
              <a:xfrm>
                <a:off x="8348324" y="4232064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D0DD55-FB73-4FB3-9BCF-85EA8AC9C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324" y="4232064"/>
                <a:ext cx="732366" cy="5164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8B573A-2B24-48BD-9CA5-97A93AE3BFED}"/>
                  </a:ext>
                </a:extLst>
              </p:cNvPr>
              <p:cNvSpPr/>
              <p:nvPr/>
            </p:nvSpPr>
            <p:spPr>
              <a:xfrm>
                <a:off x="9502158" y="4226514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8B573A-2B24-48BD-9CA5-97A93AE3B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158" y="4226514"/>
                <a:ext cx="732366" cy="5164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57425D-A707-4C1E-9971-5A0CE6EA2886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 flipV="1">
            <a:off x="9080690" y="4484748"/>
            <a:ext cx="421468" cy="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825363-80D3-4D8B-BCA1-EF82D46FCFB9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0234524" y="4484748"/>
            <a:ext cx="3762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BC9D3C8-5007-4002-AE37-5AC68191F6B1}"/>
              </a:ext>
            </a:extLst>
          </p:cNvPr>
          <p:cNvSpPr/>
          <p:nvPr/>
        </p:nvSpPr>
        <p:spPr>
          <a:xfrm>
            <a:off x="2220685" y="4003765"/>
            <a:ext cx="2266095" cy="9548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C6ADCD-826E-4FC2-844F-554F246E1BD6}"/>
              </a:ext>
            </a:extLst>
          </p:cNvPr>
          <p:cNvSpPr/>
          <p:nvPr/>
        </p:nvSpPr>
        <p:spPr>
          <a:xfrm>
            <a:off x="8136397" y="3959315"/>
            <a:ext cx="2266095" cy="9548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7D5F0A-B3C5-4890-933C-9241CEA204F4}"/>
                  </a:ext>
                </a:extLst>
              </p:cNvPr>
              <p:cNvSpPr txBox="1"/>
              <p:nvPr/>
            </p:nvSpPr>
            <p:spPr>
              <a:xfrm>
                <a:off x="6109346" y="4282520"/>
                <a:ext cx="453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7D5F0A-B3C5-4890-933C-9241CEA2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346" y="4282520"/>
                <a:ext cx="45364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662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ACE3-363B-4FE8-B42A-2E9EC17A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Time-invariance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41D07-F201-4204-8B80-AECD46D2E3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0670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stream operator is time-invariant if does not “depend on time”</a:t>
                </a:r>
              </a:p>
              <a:p>
                <a:r>
                  <a:rPr lang="en-US" dirty="0"/>
                  <a:t>I.e., If you delay the input, you get a delayed output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below is time-invariant </a:t>
                </a:r>
                <a:r>
                  <a:rPr lang="en-US" i="1" dirty="0" err="1"/>
                  <a:t>iff</a:t>
                </a:r>
                <a:r>
                  <a:rPr lang="en-US" dirty="0"/>
                  <a:t> the two circuits shown equivalent: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only use time-invariant operators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time-invariant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 of an operator which is </a:t>
                </a:r>
                <a:r>
                  <a:rPr lang="en-US" b="1" dirty="0"/>
                  <a:t>not</a:t>
                </a:r>
                <a:r>
                  <a:rPr lang="en-US" dirty="0"/>
                  <a:t> time-invariant: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41D07-F201-4204-8B80-AECD46D2E3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06706"/>
              </a:xfrm>
              <a:blipFill>
                <a:blip r:embed="rId2"/>
                <a:stretch>
                  <a:fillRect l="-928" t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DC0F-14C5-4EB7-B347-552ECD22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17</a:t>
            </a:fld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B04B21B-5790-4365-B6E5-DFA7A55FC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3268429"/>
            <a:ext cx="60579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84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12C3-B7CD-4F28-83F1-484D91E6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01DC5-E2CB-4D9B-B2A9-4275CF94F8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5732"/>
                <a:ext cx="10515600" cy="4591231"/>
              </a:xfrm>
            </p:spPr>
            <p:txBody>
              <a:bodyPr/>
              <a:lstStyle/>
              <a:p>
                <a:r>
                  <a:rPr lang="en-US" dirty="0"/>
                  <a:t>A stream operator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causal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only depends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(past and present inputs) </a:t>
                </a:r>
                <a:br>
                  <a:rPr lang="en-US" dirty="0"/>
                </a:br>
                <a:r>
                  <a:rPr lang="en-US" dirty="0"/>
                  <a:t>and not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, … (future inputs)</a:t>
                </a:r>
              </a:p>
              <a:p>
                <a:r>
                  <a:rPr lang="en-US" dirty="0"/>
                  <a:t>All our operators are causal</a:t>
                </a:r>
              </a:p>
              <a:p>
                <a:r>
                  <a:rPr lang="en-US" dirty="0"/>
                  <a:t>Example non-causal operator: </a:t>
                </a:r>
                <a:br>
                  <a:rPr lang="en-US" dirty="0"/>
                </a:br>
                <a:r>
                  <a:rPr lang="en-US" dirty="0"/>
                  <a:t>play a song in reverse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01DC5-E2CB-4D9B-B2A9-4275CF94F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5732"/>
                <a:ext cx="10515600" cy="4591231"/>
              </a:xfrm>
              <a:blipFill>
                <a:blip r:embed="rId2"/>
                <a:stretch>
                  <a:fillRect l="-1043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82F12-67B2-4783-8DD5-22A66E53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A picture containing white, accessory&#10;&#10;Description automatically generated">
            <a:extLst>
              <a:ext uri="{FF2B5EF4-FFF2-40B4-BE49-F238E27FC236}">
                <a16:creationId xmlns:a16="http://schemas.microsoft.com/office/drawing/2014/main" id="{849D0336-C617-40A9-B0C9-9128F8557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1515" y="3523325"/>
            <a:ext cx="3670048" cy="25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81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A4DF-378F-478A-8803-6D4CACF5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2196C-5743-4205-83BB-A57AC1566C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53693" y="2727288"/>
                <a:ext cx="6450469" cy="20331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will denote this circuit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i="1" dirty="0"/>
                  <a:t>o</a:t>
                </a:r>
                <a:r>
                  <a:rPr lang="en-US" dirty="0"/>
                  <a:t> is the </a:t>
                </a:r>
                <a:r>
                  <a:rPr lang="en-US" i="1" dirty="0"/>
                  <a:t>stream of changes</a:t>
                </a:r>
                <a:r>
                  <a:rPr lang="en-US" dirty="0"/>
                  <a:t> of </a:t>
                </a:r>
                <a:r>
                  <a:rPr lang="en-US" i="1" dirty="0"/>
                  <a:t>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2196C-5743-4205-83BB-A57AC1566C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3693" y="2727288"/>
                <a:ext cx="6450469" cy="2033148"/>
              </a:xfrm>
              <a:blipFill>
                <a:blip r:embed="rId2"/>
                <a:stretch>
                  <a:fillRect l="-1701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97635-EE2C-44DC-AA79-75025CFF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8C8C3655-FCB6-48C9-936F-BF6DB54AC4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599" y="1978024"/>
                <a:ext cx="7903303" cy="48799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does this circuit compute?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i="1" dirty="0"/>
                  <a:t>o</a:t>
                </a:r>
                <a:r>
                  <a:rPr lang="en-US" dirty="0"/>
                  <a:t> is the derivative of </a:t>
                </a:r>
                <a:r>
                  <a:rPr lang="en-US" i="1" dirty="0"/>
                  <a:t>s</a:t>
                </a:r>
              </a:p>
              <a:p>
                <a:r>
                  <a:rPr lang="en-US" dirty="0"/>
                  <a:t>The discrete version of the continuous derivative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8C8C3655-FCB6-48C9-936F-BF6DB54AC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1978024"/>
                <a:ext cx="7903303" cy="4879975"/>
              </a:xfrm>
              <a:prstGeom prst="rect">
                <a:avLst/>
              </a:prstGeom>
              <a:blipFill>
                <a:blip r:embed="rId3"/>
                <a:stretch>
                  <a:fillRect l="-1311" t="-2747" b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A3B43D50-3F23-47F3-988F-38263323BD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422"/>
          <a:stretch/>
        </p:blipFill>
        <p:spPr>
          <a:xfrm>
            <a:off x="1534367" y="2800330"/>
            <a:ext cx="2825133" cy="106470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ED1526F-8C34-4838-B040-FB381226946A}"/>
              </a:ext>
            </a:extLst>
          </p:cNvPr>
          <p:cNvSpPr txBox="1"/>
          <p:nvPr/>
        </p:nvSpPr>
        <p:spPr>
          <a:xfrm>
            <a:off x="4237149" y="27753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0ED31-FCEA-47CF-86FC-21E06C78934C}"/>
              </a:ext>
            </a:extLst>
          </p:cNvPr>
          <p:cNvSpPr txBox="1"/>
          <p:nvPr/>
        </p:nvSpPr>
        <p:spPr>
          <a:xfrm>
            <a:off x="9327782" y="4391104"/>
            <a:ext cx="191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 of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CA2B50-401F-49BB-A465-4859BA78C434}"/>
                  </a:ext>
                </a:extLst>
              </p:cNvPr>
              <p:cNvSpPr/>
              <p:nvPr/>
            </p:nvSpPr>
            <p:spPr>
              <a:xfrm>
                <a:off x="8211848" y="3976366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CA2B50-401F-49BB-A465-4859BA78C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848" y="3976366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57C9C6-5189-446B-9C4D-B142DB28884F}"/>
              </a:ext>
            </a:extLst>
          </p:cNvPr>
          <p:cNvCxnSpPr>
            <a:cxnSpLocks/>
          </p:cNvCxnSpPr>
          <p:nvPr/>
        </p:nvCxnSpPr>
        <p:spPr>
          <a:xfrm>
            <a:off x="7905180" y="4234599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5A36B0-A4EF-4D09-8444-8A6E76C9C6C1}"/>
              </a:ext>
            </a:extLst>
          </p:cNvPr>
          <p:cNvCxnSpPr>
            <a:cxnSpLocks/>
          </p:cNvCxnSpPr>
          <p:nvPr/>
        </p:nvCxnSpPr>
        <p:spPr>
          <a:xfrm>
            <a:off x="8944214" y="4229050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9A5243-CFAB-4A96-94CE-0FD547962898}"/>
              </a:ext>
            </a:extLst>
          </p:cNvPr>
          <p:cNvGrpSpPr/>
          <p:nvPr/>
        </p:nvGrpSpPr>
        <p:grpSpPr>
          <a:xfrm>
            <a:off x="5957651" y="4052831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93B4E16-80AC-4EA5-8639-402FE19013C4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93B4E16-80AC-4EA5-8639-402FE19013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CC2DEBF-7320-4F1F-8535-A5BB50F126C8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CC2DEBF-7320-4F1F-8535-A5BB50F12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8ED3482-D5E3-454A-BCE5-3A2A283B4E8A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8ED3482-D5E3-454A-BCE5-3A2A283B4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5F49AF7-E69A-4857-B48D-9E1E2FFF5E29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5F49AF7-E69A-4857-B48D-9E1E2FFF5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1B586A-7F26-4E4B-8950-6FD1A3D23E6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F0F8384-1929-4B8A-952E-BC94CC7B8B48}"/>
              </a:ext>
            </a:extLst>
          </p:cNvPr>
          <p:cNvGrpSpPr/>
          <p:nvPr/>
        </p:nvGrpSpPr>
        <p:grpSpPr>
          <a:xfrm>
            <a:off x="9327782" y="4021772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0D257F2-50E9-486A-9CEC-9C64EED91D0A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0D257F2-50E9-486A-9CEC-9C64EED91D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F4763A3-3625-4F64-94E3-9A2DCB903A4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F4763A3-3625-4F64-94E3-9A2DCB903A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AA35796-3218-4782-AAD5-57C7EF01C15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AA35796-3218-4782-AAD5-57C7EF01C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052D818-AF7C-41C2-9D78-481A55770F19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052D818-AF7C-41C2-9D78-481A55770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81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1EC76F-069C-4BE3-83CB-B8FCE2CCA9AB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BED7B6B-C63F-4B36-8842-32AFB55B0E94}"/>
              </a:ext>
            </a:extLst>
          </p:cNvPr>
          <p:cNvSpPr/>
          <p:nvPr/>
        </p:nvSpPr>
        <p:spPr>
          <a:xfrm>
            <a:off x="2385690" y="2775398"/>
            <a:ext cx="1725672" cy="11778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1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B568-F67C-4395-914C-027B7B1C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you see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8356-E2AD-4226-93F2-9E09F708C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23" y="2076006"/>
            <a:ext cx="11293954" cy="4774302"/>
          </a:xfrm>
        </p:spPr>
        <p:txBody>
          <a:bodyPr>
            <a:normAutofit/>
          </a:bodyPr>
          <a:lstStyle/>
          <a:p>
            <a:r>
              <a:rPr lang="en-US" dirty="0"/>
              <a:t>A simple mathematical model</a:t>
            </a:r>
          </a:p>
          <a:p>
            <a:r>
              <a:rPr lang="en-US" dirty="0"/>
              <a:t>Combining two well-known formalisms</a:t>
            </a:r>
          </a:p>
          <a:p>
            <a:pPr lvl="1"/>
            <a:r>
              <a:rPr lang="en-US" dirty="0"/>
              <a:t>Digital Signal Processing (DSP)</a:t>
            </a:r>
          </a:p>
          <a:p>
            <a:pPr lvl="1"/>
            <a:r>
              <a:rPr lang="en-US" dirty="0"/>
              <a:t>Relational Database Theory</a:t>
            </a:r>
          </a:p>
          <a:p>
            <a:r>
              <a:rPr lang="en-US" dirty="0"/>
              <a:t>The result is a model and a programming language for</a:t>
            </a:r>
            <a:br>
              <a:rPr lang="en-US" dirty="0"/>
            </a:br>
            <a:r>
              <a:rPr lang="en-US" b="1" dirty="0"/>
              <a:t>incremental</a:t>
            </a:r>
            <a:r>
              <a:rPr lang="en-US" dirty="0"/>
              <a:t> and </a:t>
            </a:r>
            <a:r>
              <a:rPr lang="en-US" b="1" dirty="0"/>
              <a:t>streaming</a:t>
            </a:r>
            <a:r>
              <a:rPr lang="en-US" dirty="0"/>
              <a:t> computation</a:t>
            </a:r>
          </a:p>
          <a:p>
            <a:r>
              <a:rPr lang="en-US" dirty="0"/>
              <a:t>This formalism seems to be new</a:t>
            </a:r>
          </a:p>
          <a:p>
            <a:pPr lvl="1"/>
            <a:r>
              <a:rPr lang="en-US" dirty="0"/>
              <a:t>Simpler than alternative proposals</a:t>
            </a:r>
          </a:p>
          <a:p>
            <a:pPr lvl="1"/>
            <a:r>
              <a:rPr lang="en-US" dirty="0"/>
              <a:t>But this work has not been published or peer-reviewed yet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7E2F8-40FB-4E95-8535-BA5F7955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</a:t>
            </a:fld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26C00CB-6280-4386-A1F6-272E906B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74" y="258073"/>
            <a:ext cx="5246694" cy="36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70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4050-B9AE-4194-91CB-8241B9FF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31C0B-EE48-465F-B548-703DFFCC40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What does this circuit compute?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looks weird: </a:t>
                </a:r>
                <a:r>
                  <a:rPr lang="en-US" i="1" dirty="0"/>
                  <a:t>o</a:t>
                </a:r>
                <a:r>
                  <a:rPr lang="en-US" dirty="0"/>
                  <a:t> is recursively defined!</a:t>
                </a:r>
              </a:p>
              <a:p>
                <a:r>
                  <a:rPr lang="en-US" dirty="0"/>
                  <a:t>But this is well-defined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[0]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has a unique solution: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is the integral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The discrete version of the continuous indefinite integral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31C0B-EE48-465F-B548-703DFFCC40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2"/>
                <a:stretch>
                  <a:fillRect l="-928" t="-3109" b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A3A62-F76A-4D53-BA81-35C8CE44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6FC8B-14E4-43FE-9848-4B62570FB052}"/>
              </a:ext>
            </a:extLst>
          </p:cNvPr>
          <p:cNvSpPr txBox="1"/>
          <p:nvPr/>
        </p:nvSpPr>
        <p:spPr>
          <a:xfrm>
            <a:off x="3762057" y="2313661"/>
            <a:ext cx="28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306221EA-7B48-4566-87C4-79E350B353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0143" y="1789282"/>
                <a:ext cx="4952180" cy="21539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Denote this operator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If </a:t>
                </a:r>
                <a:r>
                  <a:rPr lang="en-US" i="1" dirty="0"/>
                  <a:t>s</a:t>
                </a:r>
                <a:r>
                  <a:rPr lang="en-US" dirty="0"/>
                  <a:t> is a </a:t>
                </a:r>
                <a:r>
                  <a:rPr lang="en-US" i="1" dirty="0"/>
                  <a:t>stream of changes</a:t>
                </a:r>
              </a:p>
              <a:p>
                <a:r>
                  <a:rPr lang="en-US" dirty="0"/>
                  <a:t>Then </a:t>
                </a:r>
                <a:r>
                  <a:rPr lang="en-US" i="1" dirty="0"/>
                  <a:t>o</a:t>
                </a:r>
                <a:r>
                  <a:rPr lang="en-US" dirty="0"/>
                  <a:t> is the original stream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306221EA-7B48-4566-87C4-79E350B3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143" y="1789282"/>
                <a:ext cx="4952180" cy="2153949"/>
              </a:xfrm>
              <a:prstGeom prst="rect">
                <a:avLst/>
              </a:prstGeom>
              <a:blipFill>
                <a:blip r:embed="rId3"/>
                <a:stretch>
                  <a:fillRect l="-2217" t="-4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76493559-E6E8-483C-8419-0E526A83A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733" y="2365352"/>
            <a:ext cx="2098780" cy="12282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01514C-88BA-42F9-B141-A5204CA87F1D}"/>
              </a:ext>
            </a:extLst>
          </p:cNvPr>
          <p:cNvSpPr/>
          <p:nvPr/>
        </p:nvSpPr>
        <p:spPr>
          <a:xfrm>
            <a:off x="2129414" y="2313661"/>
            <a:ext cx="1466309" cy="13439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98C64-61D1-45E7-9BAB-2C558FE0FBDE}"/>
              </a:ext>
            </a:extLst>
          </p:cNvPr>
          <p:cNvSpPr txBox="1"/>
          <p:nvPr/>
        </p:nvSpPr>
        <p:spPr>
          <a:xfrm>
            <a:off x="6590890" y="4963021"/>
            <a:ext cx="191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 of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3A003-D96A-41A3-B8DF-DF75A24E57E8}"/>
                  </a:ext>
                </a:extLst>
              </p:cNvPr>
              <p:cNvSpPr/>
              <p:nvPr/>
            </p:nvSpPr>
            <p:spPr>
              <a:xfrm>
                <a:off x="8935767" y="4527683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3A003-D96A-41A3-B8DF-DF75A24E5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767" y="4527683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456376-4826-4EBE-8856-69DCC7DAB494}"/>
              </a:ext>
            </a:extLst>
          </p:cNvPr>
          <p:cNvCxnSpPr>
            <a:cxnSpLocks/>
          </p:cNvCxnSpPr>
          <p:nvPr/>
        </p:nvCxnSpPr>
        <p:spPr>
          <a:xfrm>
            <a:off x="8629099" y="4785916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B53863-FBB4-4F83-9CE8-CB0CE9AB3CEB}"/>
              </a:ext>
            </a:extLst>
          </p:cNvPr>
          <p:cNvCxnSpPr>
            <a:cxnSpLocks/>
          </p:cNvCxnSpPr>
          <p:nvPr/>
        </p:nvCxnSpPr>
        <p:spPr>
          <a:xfrm>
            <a:off x="9668133" y="4780367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AD738B-FB33-4FCC-B0F6-251F20242029}"/>
              </a:ext>
            </a:extLst>
          </p:cNvPr>
          <p:cNvGrpSpPr/>
          <p:nvPr/>
        </p:nvGrpSpPr>
        <p:grpSpPr>
          <a:xfrm>
            <a:off x="6681570" y="4604148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0D22FD-CBAD-46BF-B94C-328AFFD61C36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0D22FD-CBAD-46BF-B94C-328AFFD61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B0E8F03-EA0F-4B66-9313-EEE654082FD8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B0E8F03-EA0F-4B66-9313-EEE654082F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9AEC01E-2D3A-4094-9FC8-54786699D10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9AEC01E-2D3A-4094-9FC8-54786699D1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3A6FBB8-9FBA-467A-8A53-ED5A871F0207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3A6FBB8-9FBA-467A-8A53-ED5A871F02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81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74F386-4902-409F-B6F1-56F33ABE328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ED7755-6708-4E13-B46B-CA6787E201D5}"/>
              </a:ext>
            </a:extLst>
          </p:cNvPr>
          <p:cNvGrpSpPr/>
          <p:nvPr/>
        </p:nvGrpSpPr>
        <p:grpSpPr>
          <a:xfrm>
            <a:off x="10051701" y="4573089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00FC9F6-AEBA-44DF-9B7B-AA90171D291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00FC9F6-AEBA-44DF-9B7B-AA90171D2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1B6FEC9-F1B3-46F6-A67D-CA9808FDE0D7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1B6FEC9-F1B3-46F6-A67D-CA9808FDE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55F335-1DC5-45B7-89E9-077B19AB64F5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0" dirty="0"/>
                <a:t>3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3D6B323-E053-4329-8E1F-0819DD07ADF3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3D6B323-E053-4329-8E1F-0819DD07AD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7D6CE9-4C7A-4D6D-80DF-44C0B08DBAA7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8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13" grpId="0" animBg="1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0014-26E0-4CBE-AFC9-AEED0EFB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B42906-360C-4E79-971F-6A8A59AC2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71948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are</a:t>
                </a:r>
              </a:p>
              <a:p>
                <a:pPr lvl="1"/>
                <a:r>
                  <a:rPr lang="en-US" dirty="0"/>
                  <a:t>deterministic</a:t>
                </a:r>
              </a:p>
              <a:p>
                <a:pPr lvl="1"/>
                <a:r>
                  <a:rPr lang="en-US" dirty="0"/>
                  <a:t>causal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time-invariant</a:t>
                </a:r>
              </a:p>
              <a:p>
                <a:r>
                  <a:rPr lang="en-US" b="1" dirty="0"/>
                  <a:t>Theorem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(or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B42906-360C-4E79-971F-6A8A59AC2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719481"/>
              </a:xfrm>
              <a:blipFill>
                <a:blip r:embed="rId2"/>
                <a:stretch>
                  <a:fillRect l="-1043" t="-3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3EB65-382F-45AE-9890-967DE477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C1F0F-CD68-4E84-8524-049C30EFB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63" y="4422841"/>
            <a:ext cx="11258047" cy="8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29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06D2-0B45-4A03-AB9A-EB110B1C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38337-F682-4383-B9EE-84C91FDF0E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3267" y="1825624"/>
                <a:ext cx="11586633" cy="45751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A unary stream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</a:t>
                </a:r>
                <a:r>
                  <a:rPr lang="en-US" i="1" dirty="0">
                    <a:ea typeface="Cambria Math" panose="02040503050406030204" pitchFamily="18" charset="0"/>
                  </a:rPr>
                  <a:t>linear</a:t>
                </a:r>
                <a:r>
                  <a:rPr lang="en-US" dirty="0">
                    <a:ea typeface="Cambria Math" panose="02040503050406030204" pitchFamily="18" charset="0"/>
                  </a:rPr>
                  <a:t> if:</a:t>
                </a: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ea typeface="Cambria Math" panose="02040503050406030204" pitchFamily="18" charset="0"/>
                  </a:rPr>
                  <a:t>Theorem</a:t>
                </a:r>
                <a:r>
                  <a:rPr lang="en-US" dirty="0">
                    <a:ea typeface="Cambria Math" panose="02040503050406030204" pitchFamily="18" charset="0"/>
                  </a:rPr>
                  <a:t>: amplification,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i="1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are linear</a:t>
                </a:r>
              </a:p>
              <a:p>
                <a:pPr marL="0" indent="0">
                  <a:buNone/>
                </a:pPr>
                <a:r>
                  <a:rPr lang="en-US" b="1" dirty="0">
                    <a:ea typeface="Cambria Math" panose="02040503050406030204" pitchFamily="18" charset="0"/>
                  </a:rPr>
                  <a:t>Theorem</a:t>
                </a:r>
                <a:r>
                  <a:rPr lang="en-US" dirty="0">
                    <a:ea typeface="Cambria Math" panose="02040503050406030204" pitchFamily="18" charset="0"/>
                  </a:rPr>
                  <a:t>: the composition of linear operators </a:t>
                </a:r>
                <a:br>
                  <a:rPr lang="en-US" dirty="0">
                    <a:ea typeface="Cambria Math" panose="02040503050406030204" pitchFamily="18" charset="0"/>
                  </a:rPr>
                </a:br>
                <a:r>
                  <a:rPr lang="en-US" dirty="0">
                    <a:ea typeface="Cambria Math" panose="02040503050406030204" pitchFamily="18" charset="0"/>
                  </a:rPr>
                  <a:t>is linear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38337-F682-4383-B9EE-84C91FDF0E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267" y="1825624"/>
                <a:ext cx="11586633" cy="4575175"/>
              </a:xfrm>
              <a:blipFill>
                <a:blip r:embed="rId2"/>
                <a:stretch>
                  <a:fillRect l="-1052" t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8F027-1549-44D1-A464-38CB54CB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A picture containing train, track, tree, outdoor&#10;&#10;Description automatically generated">
            <a:extLst>
              <a:ext uri="{FF2B5EF4-FFF2-40B4-BE49-F238E27FC236}">
                <a16:creationId xmlns:a16="http://schemas.microsoft.com/office/drawing/2014/main" id="{B5B7341F-3508-4FC3-A37F-DE6B7EB7C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63" y="3343645"/>
            <a:ext cx="4611282" cy="30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2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06D2-0B45-4A03-AB9A-EB110B1C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Bilinear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38337-F682-4383-B9EE-84C91FDF0E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355" y="1825625"/>
                <a:ext cx="11905998" cy="38257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A binary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</a:t>
                </a:r>
                <a:r>
                  <a:rPr lang="en-US" i="1" dirty="0">
                    <a:ea typeface="Cambria Math" panose="02040503050406030204" pitchFamily="18" charset="0"/>
                  </a:rPr>
                  <a:t>bilinear</a:t>
                </a:r>
                <a:r>
                  <a:rPr lang="en-US" dirty="0">
                    <a:ea typeface="Cambria Math" panose="02040503050406030204" pitchFamily="18" charset="0"/>
                  </a:rPr>
                  <a:t> if it distributes over addition:</a:t>
                </a: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Example: the lifted version of multiplication: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38337-F682-4383-B9EE-84C91FDF0E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355" y="1825625"/>
                <a:ext cx="11905998" cy="3825780"/>
              </a:xfrm>
              <a:blipFill>
                <a:blip r:embed="rId2"/>
                <a:stretch>
                  <a:fillRect l="-1024" t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8F027-1549-44D1-A464-38CB54CB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4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36AF-5845-42E9-8EFB-98DA66B5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C8170-7F43-4D42-8AD1-CA75690284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an arbitrary stream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b="0" baseline="-25000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Define</a:t>
                </a:r>
                <a:r>
                  <a:rPr lang="en-US" dirty="0"/>
                  <a:t> the incremental version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b="0" dirty="0"/>
                  <a:t> is a “version”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b="0" dirty="0"/>
                  <a:t> that computes on changes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C8170-7F43-4D42-8AD1-CA75690284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2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DD5F2-42D4-4209-9B24-07D5C56C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CAF31D9-CE3A-4664-8070-2D9079989C4B}"/>
                  </a:ext>
                </a:extLst>
              </p:cNvPr>
              <p:cNvSpPr/>
              <p:nvPr/>
            </p:nvSpPr>
            <p:spPr>
              <a:xfrm>
                <a:off x="6062044" y="2996953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CAF31D9-CE3A-4664-8070-2D9079989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044" y="2996953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 b="-615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092B8A-781A-4BB0-9146-D3ABB128ABBE}"/>
              </a:ext>
            </a:extLst>
          </p:cNvPr>
          <p:cNvCxnSpPr>
            <a:cxnSpLocks/>
            <a:stCxn id="15" idx="3"/>
            <a:endCxn id="5" idx="1"/>
          </p:cNvCxnSpPr>
          <p:nvPr/>
        </p:nvCxnSpPr>
        <p:spPr>
          <a:xfrm>
            <a:off x="5722755" y="3182418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397208-9AF6-4E5E-AB79-60D05BBFCFD0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6574277" y="3182419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D5F895E-BC56-47B3-9E0F-536810569085}"/>
              </a:ext>
            </a:extLst>
          </p:cNvPr>
          <p:cNvSpPr/>
          <p:nvPr/>
        </p:nvSpPr>
        <p:spPr>
          <a:xfrm>
            <a:off x="6904013" y="2996953"/>
            <a:ext cx="665098" cy="372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C2C3D-3606-452E-B0B6-8A92BC2F90B6}"/>
              </a:ext>
            </a:extLst>
          </p:cNvPr>
          <p:cNvSpPr txBox="1"/>
          <p:nvPr/>
        </p:nvSpPr>
        <p:spPr>
          <a:xfrm>
            <a:off x="7875990" y="2996952"/>
            <a:ext cx="46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A518B2-B775-4639-AD62-3DF6C567EDCD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7569111" y="3181618"/>
            <a:ext cx="306879" cy="1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3D57D4-2CE1-407C-B9A7-60605D325EBB}"/>
              </a:ext>
            </a:extLst>
          </p:cNvPr>
          <p:cNvSpPr txBox="1"/>
          <p:nvPr/>
        </p:nvSpPr>
        <p:spPr>
          <a:xfrm>
            <a:off x="4461919" y="2997752"/>
            <a:ext cx="36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D17D211-F50F-46FA-8D62-A2F3219A6393}"/>
                  </a:ext>
                </a:extLst>
              </p:cNvPr>
              <p:cNvSpPr/>
              <p:nvPr/>
            </p:nvSpPr>
            <p:spPr>
              <a:xfrm>
                <a:off x="5210522" y="2996952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D17D211-F50F-46FA-8D62-A2F3219A6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522" y="2996952"/>
                <a:ext cx="512233" cy="370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36344E-FB37-4A08-BA81-EA2327D8047A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4830773" y="3182418"/>
            <a:ext cx="3797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BF00920-DF0A-41E7-97AE-6190991895AC}"/>
              </a:ext>
            </a:extLst>
          </p:cNvPr>
          <p:cNvSpPr txBox="1"/>
          <p:nvPr/>
        </p:nvSpPr>
        <p:spPr>
          <a:xfrm>
            <a:off x="4225550" y="3633851"/>
            <a:ext cx="149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Stream of </a:t>
            </a:r>
            <a:br>
              <a:rPr lang="en-US" dirty="0"/>
            </a:br>
            <a:r>
              <a:rPr lang="en-US" dirty="0"/>
              <a:t>input changes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FCCA95-8B90-48EA-BEC2-901241E6C7D0}"/>
              </a:ext>
            </a:extLst>
          </p:cNvPr>
          <p:cNvSpPr txBox="1"/>
          <p:nvPr/>
        </p:nvSpPr>
        <p:spPr>
          <a:xfrm>
            <a:off x="6901012" y="3633851"/>
            <a:ext cx="1643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Stream of </a:t>
            </a:r>
            <a:br>
              <a:rPr lang="en-US" dirty="0"/>
            </a:br>
            <a:r>
              <a:rPr lang="en-US" dirty="0"/>
              <a:t>output changes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021A111-D289-4B42-A326-83B6EAAC8BA3}"/>
              </a:ext>
            </a:extLst>
          </p:cNvPr>
          <p:cNvCxnSpPr>
            <a:endCxn id="23" idx="0"/>
          </p:cNvCxnSpPr>
          <p:nvPr/>
        </p:nvCxnSpPr>
        <p:spPr>
          <a:xfrm>
            <a:off x="4974152" y="3276313"/>
            <a:ext cx="1" cy="357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EBA7AF-1BD0-4A51-8E7F-E93D33198697}"/>
              </a:ext>
            </a:extLst>
          </p:cNvPr>
          <p:cNvCxnSpPr/>
          <p:nvPr/>
        </p:nvCxnSpPr>
        <p:spPr>
          <a:xfrm>
            <a:off x="7701919" y="3276313"/>
            <a:ext cx="1" cy="357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C725EF1-F225-43BC-BB48-41AE6FBE2D98}"/>
              </a:ext>
            </a:extLst>
          </p:cNvPr>
          <p:cNvSpPr txBox="1"/>
          <p:nvPr/>
        </p:nvSpPr>
        <p:spPr>
          <a:xfrm>
            <a:off x="5305577" y="4505977"/>
            <a:ext cx="1153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Stream of </a:t>
            </a:r>
            <a:br>
              <a:rPr lang="en-US" dirty="0"/>
            </a:br>
            <a:r>
              <a:rPr lang="en-US" dirty="0"/>
              <a:t>inputs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AEFACB-299E-4B51-9835-CBA8A4A53080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5876193" y="3276313"/>
            <a:ext cx="5921" cy="1229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78F1F8-8F02-47F0-B00B-8855C3AB22FF}"/>
              </a:ext>
            </a:extLst>
          </p:cNvPr>
          <p:cNvCxnSpPr>
            <a:cxnSpLocks/>
          </p:cNvCxnSpPr>
          <p:nvPr/>
        </p:nvCxnSpPr>
        <p:spPr>
          <a:xfrm>
            <a:off x="6718835" y="3276313"/>
            <a:ext cx="5921" cy="1229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DEAAF0D-FD68-43C8-AD4F-D203110D1CA6}"/>
              </a:ext>
            </a:extLst>
          </p:cNvPr>
          <p:cNvSpPr txBox="1"/>
          <p:nvPr/>
        </p:nvSpPr>
        <p:spPr>
          <a:xfrm>
            <a:off x="6374775" y="4505977"/>
            <a:ext cx="1153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Stream of </a:t>
            </a:r>
            <a:br>
              <a:rPr lang="en-US" dirty="0"/>
            </a:br>
            <a:r>
              <a:rPr lang="en-US" dirty="0"/>
              <a:t>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2908E8-0C6C-4CDB-AD27-9ED78240647D}"/>
                  </a:ext>
                </a:extLst>
              </p:cNvPr>
              <p:cNvSpPr txBox="1"/>
              <p:nvPr/>
            </p:nvSpPr>
            <p:spPr>
              <a:xfrm>
                <a:off x="6064051" y="2314513"/>
                <a:ext cx="572644" cy="4712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2908E8-0C6C-4CDB-AD27-9ED782406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051" y="2314513"/>
                <a:ext cx="572644" cy="471219"/>
              </a:xfrm>
              <a:prstGeom prst="rect">
                <a:avLst/>
              </a:prstGeom>
              <a:blipFill>
                <a:blip r:embed="rId5"/>
                <a:stretch>
                  <a:fillRect l="-638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29E60ACD-011C-4E0D-A1AF-2A9047FA0699}"/>
              </a:ext>
            </a:extLst>
          </p:cNvPr>
          <p:cNvSpPr/>
          <p:nvPr/>
        </p:nvSpPr>
        <p:spPr>
          <a:xfrm>
            <a:off x="5056094" y="2756610"/>
            <a:ext cx="2588559" cy="7423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F8E1DC-307E-4553-A7CE-13125AAB11AD}"/>
              </a:ext>
            </a:extLst>
          </p:cNvPr>
          <p:cNvSpPr/>
          <p:nvPr/>
        </p:nvSpPr>
        <p:spPr>
          <a:xfrm>
            <a:off x="6739145" y="5318312"/>
            <a:ext cx="2445336" cy="5983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4" grpId="0"/>
      <p:bldP spid="15" grpId="0" animBg="1"/>
      <p:bldP spid="23" grpId="0"/>
      <p:bldP spid="24" grpId="0"/>
      <p:bldP spid="35" grpId="0" animBg="1"/>
      <p:bldP spid="36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A746-3B01-4081-9E9F-4581A11C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operators with multiple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C92882-3BDA-44B0-AB74-D421D11C85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Everything generalizes to multiple inputs and circuits</a:t>
                </a:r>
              </a:p>
              <a:p>
                <a:r>
                  <a:rPr lang="en-US" dirty="0"/>
                  <a:t>E.g., for a binary stream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C92882-3BDA-44B0-AB74-D421D11C85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1CDF7-1447-4DDB-AF3D-8DB646B1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1B995-AF6F-4AF0-BB1F-1BF4C7B33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84" y="3429000"/>
            <a:ext cx="3409950" cy="2000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D5550F-60CF-4B07-9AAA-4F164FDD6CED}"/>
              </a:ext>
            </a:extLst>
          </p:cNvPr>
          <p:cNvSpPr/>
          <p:nvPr/>
        </p:nvSpPr>
        <p:spPr>
          <a:xfrm>
            <a:off x="5156947" y="3429000"/>
            <a:ext cx="2158253" cy="21105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654720-273C-4B92-A794-B52B007503FA}"/>
                  </a:ext>
                </a:extLst>
              </p:cNvPr>
              <p:cNvSpPr txBox="1"/>
              <p:nvPr/>
            </p:nvSpPr>
            <p:spPr>
              <a:xfrm>
                <a:off x="7375140" y="3294063"/>
                <a:ext cx="572644" cy="4712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654720-273C-4B92-A794-B52B00750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140" y="3294063"/>
                <a:ext cx="572644" cy="471219"/>
              </a:xfrm>
              <a:prstGeom prst="rect">
                <a:avLst/>
              </a:prstGeom>
              <a:blipFill>
                <a:blip r:embed="rId4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48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668CA-7F6A-4E5F-9640-B2356070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 as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088CCE-4FE3-4DAF-8895-67DC6D314B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1919"/>
                <a:ext cx="11120968" cy="5119556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Theorem: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</m:oMath>
                </a14:m>
                <a:r>
                  <a:rPr lang="en-US" dirty="0"/>
                  <a:t> is a commutative group</a:t>
                </a:r>
              </a:p>
              <a:p>
                <a:pPr lvl="1"/>
                <a:r>
                  <a:rPr lang="en-US" dirty="0"/>
                  <a:t>Recall that a group has 3 operations:</a:t>
                </a:r>
              </a:p>
              <a:p>
                <a:pPr lvl="2"/>
                <a:r>
                  <a:rPr lang="en-US" dirty="0"/>
                  <a:t>an associative addition operation: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/>
                  <a:t>a neutral element for addition 0</a:t>
                </a:r>
              </a:p>
              <a:p>
                <a:pPr lvl="2"/>
                <a:r>
                  <a:rPr lang="en-US" dirty="0"/>
                  <a:t>and an inverse for each element (negation):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Generally: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commutative group,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a commutative group</a:t>
                </a:r>
              </a:p>
              <a:p>
                <a:r>
                  <a:rPr lang="en-US" b="1" dirty="0"/>
                  <a:t>All streaming operations/properties described so far</a:t>
                </a:r>
                <a:br>
                  <a:rPr lang="en-US" dirty="0"/>
                </a:br>
                <a:r>
                  <a:rPr lang="en-US" b="1" dirty="0"/>
                  <a:t>are well-defined/hold for an arbitrary commutative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Time-invariance, determinism, causality, integration, differentiation, </a:t>
                </a:r>
                <a:br>
                  <a:rPr lang="en-US" dirty="0"/>
                </a:br>
                <a:r>
                  <a:rPr lang="en-US" dirty="0"/>
                  <a:t>linearity, </a:t>
                </a:r>
                <a:r>
                  <a:rPr lang="en-US" dirty="0" err="1"/>
                  <a:t>bilinearity</a:t>
                </a:r>
                <a:r>
                  <a:rPr lang="en-US" dirty="0"/>
                  <a:t>, delay, incrementality, etc. </a:t>
                </a:r>
                <a:br>
                  <a:rPr lang="en-US" dirty="0"/>
                </a:br>
                <a:r>
                  <a:rPr lang="en-US" sz="1200" dirty="0"/>
                  <a:t>(except amplification)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088CCE-4FE3-4DAF-8895-67DC6D314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1919"/>
                <a:ext cx="11120968" cy="5119556"/>
              </a:xfrm>
              <a:blipFill>
                <a:blip r:embed="rId2"/>
                <a:stretch>
                  <a:fillRect l="-987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51AD1-F7E2-4E44-9604-8F7F9353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A group of people sitting on the grass&#10;&#10;Description automatically generated with medium confidence">
            <a:extLst>
              <a:ext uri="{FF2B5EF4-FFF2-40B4-BE49-F238E27FC236}">
                <a16:creationId xmlns:a16="http://schemas.microsoft.com/office/drawing/2014/main" id="{3DC9FDE6-8CC0-4070-A3B5-F48CE6FBE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32020" y="136525"/>
            <a:ext cx="3976255" cy="22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43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ld picture frame&#10;&#10;Description automatically generated with medium confidence">
            <a:extLst>
              <a:ext uri="{FF2B5EF4-FFF2-40B4-BE49-F238E27FC236}">
                <a16:creationId xmlns:a16="http://schemas.microsoft.com/office/drawing/2014/main" id="{CBA93F4D-67DA-4C00-A826-6D69DC590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2981198" y="-577098"/>
            <a:ext cx="7079352" cy="788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24F5C-4340-4D3A-B065-125A5B86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45" y="923925"/>
            <a:ext cx="2588491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1E40-3AA4-43F6-A029-D08F2910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64" y="2687781"/>
            <a:ext cx="5624945" cy="348918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Basics of Digital Signal Processing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Incremental computations</a:t>
            </a:r>
          </a:p>
          <a:p>
            <a:r>
              <a:rPr lang="en-US" b="1" dirty="0"/>
              <a:t>Relational algebra as DSP</a:t>
            </a:r>
          </a:p>
          <a:p>
            <a:pPr lvl="1"/>
            <a:r>
              <a:rPr lang="en-US" b="1" dirty="0"/>
              <a:t>Incremental view maintenance</a:t>
            </a:r>
          </a:p>
          <a:p>
            <a:pPr lvl="1"/>
            <a:r>
              <a:rPr lang="en-US" dirty="0"/>
              <a:t>Converting DB queries to circuits</a:t>
            </a:r>
          </a:p>
          <a:p>
            <a:r>
              <a:rPr lang="en-US" dirty="0"/>
              <a:t>Efficient incremental computations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DC132-34BF-46BA-ADFB-886912E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86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, funnel chart&#10;&#10;Description automatically generated">
            <a:extLst>
              <a:ext uri="{FF2B5EF4-FFF2-40B4-BE49-F238E27FC236}">
                <a16:creationId xmlns:a16="http://schemas.microsoft.com/office/drawing/2014/main" id="{CF2888F5-118D-4172-8210-112B37D64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3253" y="2718661"/>
            <a:ext cx="3040487" cy="3040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78C79-0AC6-4CC8-8888-3BD16BC9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DBA1-AEF6-4BFA-AAF8-E2CF36BBC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8706" cy="2499889"/>
          </a:xfrm>
        </p:spPr>
        <p:txBody>
          <a:bodyPr>
            <a:normAutofit/>
          </a:bodyPr>
          <a:lstStyle/>
          <a:p>
            <a:r>
              <a:rPr lang="en-US" dirty="0"/>
              <a:t>A relational database = collections of tables</a:t>
            </a:r>
          </a:p>
          <a:p>
            <a:r>
              <a:rPr lang="en-US" dirty="0"/>
              <a:t>A table = set of typed tuples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B88C8-AEDE-4221-A710-36E27EE0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D991452-FB9B-464C-8B8F-B9386AD49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241090"/>
              </p:ext>
            </p:extLst>
          </p:nvPr>
        </p:nvGraphicFramePr>
        <p:xfrm>
          <a:off x="1544866" y="3479706"/>
          <a:ext cx="139198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30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4C5A5CE-BDF9-40E0-9DEB-C0D25623A0D5}"/>
              </a:ext>
            </a:extLst>
          </p:cNvPr>
          <p:cNvSpPr txBox="1"/>
          <p:nvPr/>
        </p:nvSpPr>
        <p:spPr>
          <a:xfrm>
            <a:off x="1818306" y="3045378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641473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8C79-0AC6-4CC8-8888-3BD16BC9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on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3DBA1-AEF6-4BFA-AAF8-E2CF36BBCA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8706" cy="24998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SQL queries are functions from tables to tables: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×…×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3DBA1-AEF6-4BFA-AAF8-E2CF36BBCA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8706" cy="2499889"/>
              </a:xfrm>
              <a:blipFill>
                <a:blip r:embed="rId2"/>
                <a:stretch>
                  <a:fillRect l="-1188" t="-3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B88C8-AEDE-4221-A710-36E27EE0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D991452-FB9B-464C-8B8F-B9386AD49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42124"/>
              </p:ext>
            </p:extLst>
          </p:nvPr>
        </p:nvGraphicFramePr>
        <p:xfrm>
          <a:off x="1961726" y="3632273"/>
          <a:ext cx="139198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30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4C5A5CE-BDF9-40E0-9DEB-C0D25623A0D5}"/>
              </a:ext>
            </a:extLst>
          </p:cNvPr>
          <p:cNvSpPr txBox="1"/>
          <p:nvPr/>
        </p:nvSpPr>
        <p:spPr>
          <a:xfrm>
            <a:off x="2235166" y="3197945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87BC11-F266-4FA2-B4AA-B7AF57FB4A0C}"/>
              </a:ext>
            </a:extLst>
          </p:cNvPr>
          <p:cNvSpPr txBox="1"/>
          <p:nvPr/>
        </p:nvSpPr>
        <p:spPr>
          <a:xfrm>
            <a:off x="4982435" y="3197946"/>
            <a:ext cx="955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844060-28E4-432F-B084-A8A35A232E74}"/>
              </a:ext>
            </a:extLst>
          </p:cNvPr>
          <p:cNvSpPr txBox="1"/>
          <p:nvPr/>
        </p:nvSpPr>
        <p:spPr>
          <a:xfrm>
            <a:off x="3956945" y="3827468"/>
            <a:ext cx="3583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sz="2400" dirty="0">
                <a:latin typeface="Consolas" panose="020B0609020204030204" pitchFamily="49" charset="0"/>
              </a:rPr>
              <a:t> *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sz="2400" dirty="0">
                <a:latin typeface="Consolas" panose="020B0609020204030204" pitchFamily="49" charset="0"/>
              </a:rPr>
              <a:t> Table </a:t>
            </a:r>
            <a:br>
              <a:rPr lang="en-US" sz="2400" dirty="0">
                <a:latin typeface="Consolas" panose="020B0609020204030204" pitchFamily="49" charset="0"/>
              </a:rPr>
            </a:b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WHERE</a:t>
            </a:r>
            <a:r>
              <a:rPr lang="en-US" sz="2400" dirty="0">
                <a:latin typeface="Consolas" panose="020B0609020204030204" pitchFamily="49" charset="0"/>
              </a:rPr>
              <a:t> Age &gt;= 10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FD6B53D-5DE0-41A6-9848-F6C4D2610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825535"/>
              </p:ext>
            </p:extLst>
          </p:nvPr>
        </p:nvGraphicFramePr>
        <p:xfrm>
          <a:off x="7879961" y="3659611"/>
          <a:ext cx="139198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30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5791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F410663-F4CE-4FF8-88A0-D1C2D487B87D}"/>
              </a:ext>
            </a:extLst>
          </p:cNvPr>
          <p:cNvSpPr txBox="1"/>
          <p:nvPr/>
        </p:nvSpPr>
        <p:spPr>
          <a:xfrm>
            <a:off x="7654026" y="3197945"/>
            <a:ext cx="1737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Query result</a:t>
            </a:r>
          </a:p>
        </p:txBody>
      </p:sp>
    </p:spTree>
    <p:extLst>
      <p:ext uri="{BB962C8B-B14F-4D97-AF65-F5344CB8AC3E}">
        <p14:creationId xmlns:p14="http://schemas.microsoft.com/office/powerpoint/2010/main" val="11410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ld picture frame&#10;&#10;Description automatically generated with medium confidence">
            <a:extLst>
              <a:ext uri="{FF2B5EF4-FFF2-40B4-BE49-F238E27FC236}">
                <a16:creationId xmlns:a16="http://schemas.microsoft.com/office/drawing/2014/main" id="{CBA93F4D-67DA-4C00-A826-6D69DC590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2981198" y="-577098"/>
            <a:ext cx="7079352" cy="788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24F5C-4340-4D3A-B065-125A5B86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45" y="923925"/>
            <a:ext cx="2588491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1E40-3AA4-43F6-A029-D08F2910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64" y="2687781"/>
            <a:ext cx="5624945" cy="3489181"/>
          </a:xfrm>
        </p:spPr>
        <p:txBody>
          <a:bodyPr/>
          <a:lstStyle/>
          <a:p>
            <a:r>
              <a:rPr lang="en-US" b="1" dirty="0"/>
              <a:t>Basics of Digital Signal Processing</a:t>
            </a:r>
          </a:p>
          <a:p>
            <a:pPr lvl="1"/>
            <a:r>
              <a:rPr lang="en-US" dirty="0"/>
              <a:t>Incremental computation</a:t>
            </a:r>
          </a:p>
          <a:p>
            <a:r>
              <a:rPr lang="en-US" dirty="0"/>
              <a:t>Relational algebra as DSP</a:t>
            </a:r>
          </a:p>
          <a:p>
            <a:pPr lvl="1"/>
            <a:r>
              <a:rPr lang="en-US" dirty="0"/>
              <a:t>Incremental view maintenance</a:t>
            </a:r>
          </a:p>
          <a:p>
            <a:r>
              <a:rPr lang="en-US" dirty="0"/>
              <a:t>Efficient incremental computations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DC132-34BF-46BA-ADFB-886912E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61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05A5-860D-42F8-AD0C-0090EC61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720"/>
          </a:xfrm>
        </p:spPr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3547F-8195-4C12-BB57-1D611EE27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5844"/>
            <a:ext cx="10954871" cy="4861119"/>
          </a:xfrm>
        </p:spPr>
        <p:txBody>
          <a:bodyPr>
            <a:normAutofit/>
          </a:bodyPr>
          <a:lstStyle/>
          <a:p>
            <a:r>
              <a:rPr lang="en-US" dirty="0"/>
              <a:t>A database VIEW is a virtual table described by a query</a:t>
            </a:r>
          </a:p>
          <a:p>
            <a:r>
              <a:rPr lang="en-US" dirty="0"/>
              <a:t>The view contents is automatically updated when </a:t>
            </a:r>
            <a:br>
              <a:rPr lang="en-US" dirty="0"/>
            </a:br>
            <a:r>
              <a:rPr lang="en-US" dirty="0"/>
              <a:t>the tables it depends on are changed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CREATE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VIEW</a:t>
            </a:r>
            <a:r>
              <a:rPr lang="en-US" dirty="0">
                <a:latin typeface="Consolas" panose="020B0609020204030204" pitchFamily="49" charset="0"/>
              </a:rPr>
              <a:t> V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AS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Table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Age &gt;= 10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most practical cases a change is much smaller than the table modified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A67DB-0975-4535-94E2-C7CC21E1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60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05A5-860D-42F8-AD0C-0090EC61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720"/>
          </a:xfrm>
        </p:spPr>
        <p:txBody>
          <a:bodyPr/>
          <a:lstStyle/>
          <a:p>
            <a:r>
              <a:rPr lang="en-US" dirty="0"/>
              <a:t>Datalog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3547F-8195-4C12-BB57-1D611EE27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844"/>
            <a:ext cx="10515600" cy="3074621"/>
          </a:xfrm>
        </p:spPr>
        <p:txBody>
          <a:bodyPr>
            <a:normAutofit/>
          </a:bodyPr>
          <a:lstStyle/>
          <a:p>
            <a:r>
              <a:rPr lang="en-US" dirty="0"/>
              <a:t>Essentially an alternative language to SQL for describing views</a:t>
            </a:r>
            <a:br>
              <a:rPr lang="en-US" dirty="0"/>
            </a:br>
            <a:r>
              <a:rPr lang="en-US" sz="1800" dirty="0"/>
              <a:t>(Datalog views are always sets – no duplicates allowed)</a:t>
            </a:r>
          </a:p>
          <a:p>
            <a:r>
              <a:rPr lang="en-US" dirty="0"/>
              <a:t>Differential Datalog (DDlog) is a dialect of Datalog with extra features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A67DB-0975-4535-94E2-C7CC21E1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B0AE-E795-4D09-9B7D-50E35D8330A3}"/>
              </a:ext>
            </a:extLst>
          </p:cNvPr>
          <p:cNvSpPr txBox="1"/>
          <p:nvPr/>
        </p:nvSpPr>
        <p:spPr>
          <a:xfrm>
            <a:off x="7519436" y="3733941"/>
            <a:ext cx="395763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V(name, age) :-  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Table(name, age), 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age &gt;= 10.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DA7E5E-75DA-4245-A0AB-96F1FD387882}"/>
              </a:ext>
            </a:extLst>
          </p:cNvPr>
          <p:cNvSpPr txBox="1"/>
          <p:nvPr/>
        </p:nvSpPr>
        <p:spPr>
          <a:xfrm>
            <a:off x="553010" y="3733941"/>
            <a:ext cx="609487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CREATE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VIEW</a:t>
            </a:r>
            <a:r>
              <a:rPr lang="en-US" sz="2800" dirty="0">
                <a:latin typeface="Consolas" panose="020B0609020204030204" pitchFamily="49" charset="0"/>
              </a:rPr>
              <a:t> V 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AS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DISTINCT</a:t>
            </a:r>
            <a:r>
              <a:rPr lang="en-US" sz="2800" dirty="0">
                <a:latin typeface="Consolas" panose="020B0609020204030204" pitchFamily="49" charset="0"/>
              </a:rPr>
              <a:t> * 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sz="2800" dirty="0">
                <a:latin typeface="Consolas" panose="020B0609020204030204" pitchFamily="49" charset="0"/>
              </a:rPr>
              <a:t> Table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WHERE</a:t>
            </a:r>
            <a:r>
              <a:rPr lang="en-US" sz="2800" dirty="0">
                <a:latin typeface="Consolas" panose="020B0609020204030204" pitchFamily="49" charset="0"/>
              </a:rPr>
              <a:t> Age &gt;=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1D060-6E8C-44D8-B84F-36252C879FCB}"/>
              </a:ext>
            </a:extLst>
          </p:cNvPr>
          <p:cNvSpPr txBox="1"/>
          <p:nvPr/>
        </p:nvSpPr>
        <p:spPr>
          <a:xfrm>
            <a:off x="3226909" y="5124087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SQL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40B45-5AFB-4A2C-88A9-CD734CC9432B}"/>
              </a:ext>
            </a:extLst>
          </p:cNvPr>
          <p:cNvSpPr txBox="1"/>
          <p:nvPr/>
        </p:nvSpPr>
        <p:spPr>
          <a:xfrm>
            <a:off x="8965092" y="5070129"/>
            <a:ext cx="130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Datalog</a:t>
            </a:r>
          </a:p>
        </p:txBody>
      </p:sp>
    </p:spTree>
    <p:extLst>
      <p:ext uri="{BB962C8B-B14F-4D97-AF65-F5344CB8AC3E}">
        <p14:creationId xmlns:p14="http://schemas.microsoft.com/office/powerpoint/2010/main" val="1268208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F96D-37AA-4E46-B60C-38E652EF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as streaming databases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957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be a query defining a view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as a function of table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An efficient computation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should implement the streaming operator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which: </a:t>
                </a:r>
              </a:p>
              <a:p>
                <a:pPr lvl="1"/>
                <a:r>
                  <a:rPr lang="en-US" dirty="0"/>
                  <a:t>Given changes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Computes changes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957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55549-2326-4F27-B39E-82343984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/>
              <p:nvPr/>
            </p:nvSpPr>
            <p:spPr>
              <a:xfrm>
                <a:off x="5867062" y="4459107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062" y="4459107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62C1F3-7AB0-4BB2-A9EA-7D0680C083FE}"/>
              </a:ext>
            </a:extLst>
          </p:cNvPr>
          <p:cNvCxnSpPr>
            <a:cxnSpLocks/>
            <a:stCxn id="21" idx="3"/>
            <a:endCxn id="14" idx="1"/>
          </p:cNvCxnSpPr>
          <p:nvPr/>
        </p:nvCxnSpPr>
        <p:spPr>
          <a:xfrm>
            <a:off x="5527773" y="4644572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6">
            <a:extLst>
              <a:ext uri="{FF2B5EF4-FFF2-40B4-BE49-F238E27FC236}">
                <a16:creationId xmlns:a16="http://schemas.microsoft.com/office/drawing/2014/main" id="{5B83048A-F3CD-45B2-9510-DF0491D591F4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6379295" y="4644573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5B18D-A975-4F19-A986-DCBD22B9D08C}"/>
              </a:ext>
            </a:extLst>
          </p:cNvPr>
          <p:cNvSpPr/>
          <p:nvPr/>
        </p:nvSpPr>
        <p:spPr>
          <a:xfrm>
            <a:off x="6709031" y="4459107"/>
            <a:ext cx="665098" cy="372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A4F09C-CA0D-4335-A807-593A3578DE82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374129" y="4643772"/>
            <a:ext cx="306879" cy="1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9C7759-3ECB-4968-A9EE-8EA86F8E6087}"/>
                  </a:ext>
                </a:extLst>
              </p:cNvPr>
              <p:cNvSpPr/>
              <p:nvPr/>
            </p:nvSpPr>
            <p:spPr>
              <a:xfrm>
                <a:off x="5015540" y="4459106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9C7759-3ECB-4968-A9EE-8EA86F8E6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40" y="4459106"/>
                <a:ext cx="512233" cy="370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5C7395-2261-4328-86C6-6205E140A497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635791" y="4644572"/>
            <a:ext cx="3797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9F5350-DFCB-479B-B08B-CD027B2AB1AC}"/>
              </a:ext>
            </a:extLst>
          </p:cNvPr>
          <p:cNvCxnSpPr>
            <a:cxnSpLocks/>
          </p:cNvCxnSpPr>
          <p:nvPr/>
        </p:nvCxnSpPr>
        <p:spPr>
          <a:xfrm>
            <a:off x="5671152" y="4713787"/>
            <a:ext cx="0" cy="1240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65CADD-E855-4FFC-BFC6-CE84866EFE94}"/>
              </a:ext>
            </a:extLst>
          </p:cNvPr>
          <p:cNvCxnSpPr>
            <a:cxnSpLocks/>
          </p:cNvCxnSpPr>
          <p:nvPr/>
        </p:nvCxnSpPr>
        <p:spPr>
          <a:xfrm flipH="1">
            <a:off x="6518519" y="4738467"/>
            <a:ext cx="5334" cy="608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0A9F506-6602-4844-ADCA-66CC1F27DB54}"/>
              </a:ext>
            </a:extLst>
          </p:cNvPr>
          <p:cNvSpPr/>
          <p:nvPr/>
        </p:nvSpPr>
        <p:spPr>
          <a:xfrm>
            <a:off x="4861112" y="4218764"/>
            <a:ext cx="2588559" cy="7423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B591FD-CA5F-48C1-A6A3-43CADF4C2796}"/>
                  </a:ext>
                </a:extLst>
              </p:cNvPr>
              <p:cNvSpPr txBox="1"/>
              <p:nvPr/>
            </p:nvSpPr>
            <p:spPr>
              <a:xfrm>
                <a:off x="5971519" y="3731557"/>
                <a:ext cx="572644" cy="4712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B591FD-CA5F-48C1-A6A3-43CADF4C2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519" y="3731557"/>
                <a:ext cx="572644" cy="471219"/>
              </a:xfrm>
              <a:prstGeom prst="rect">
                <a:avLst/>
              </a:prstGeom>
              <a:blipFill>
                <a:blip r:embed="rId5"/>
                <a:stretch>
                  <a:fillRect l="-638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/>
              <p:nvPr/>
            </p:nvSpPr>
            <p:spPr>
              <a:xfrm>
                <a:off x="2258357" y="5964156"/>
                <a:ext cx="2625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each time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357" y="5964156"/>
                <a:ext cx="2625206" cy="369332"/>
              </a:xfrm>
              <a:prstGeom prst="rect">
                <a:avLst/>
              </a:prstGeom>
              <a:blipFill>
                <a:blip r:embed="rId6"/>
                <a:stretch>
                  <a:fillRect l="-1856" t="-8197" r="-11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/>
              <p:nvPr/>
            </p:nvSpPr>
            <p:spPr>
              <a:xfrm>
                <a:off x="7591168" y="5350479"/>
                <a:ext cx="2613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for each time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168" y="5350479"/>
                <a:ext cx="2613729" cy="369332"/>
              </a:xfrm>
              <a:prstGeom prst="rect">
                <a:avLst/>
              </a:prstGeom>
              <a:blipFill>
                <a:blip r:embed="rId7"/>
                <a:stretch>
                  <a:fillRect l="-1865" t="-10000" r="-209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75A7AF-B841-4B6D-9176-99A80B57A507}"/>
                  </a:ext>
                </a:extLst>
              </p:cNvPr>
              <p:cNvSpPr txBox="1"/>
              <p:nvPr/>
            </p:nvSpPr>
            <p:spPr>
              <a:xfrm>
                <a:off x="836766" y="4823088"/>
                <a:ext cx="4066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Insertions or deletions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each time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75A7AF-B841-4B6D-9176-99A80B57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66" y="4823088"/>
                <a:ext cx="4066113" cy="369332"/>
              </a:xfrm>
              <a:prstGeom prst="rect">
                <a:avLst/>
              </a:prstGeom>
              <a:blipFill>
                <a:blip r:embed="rId8"/>
                <a:stretch>
                  <a:fillRect l="-1199" t="-8197" r="-3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6811A-A91C-4C1E-85D0-72BD1DAA4F59}"/>
                  </a:ext>
                </a:extLst>
              </p:cNvPr>
              <p:cNvSpPr txBox="1"/>
              <p:nvPr/>
            </p:nvSpPr>
            <p:spPr>
              <a:xfrm>
                <a:off x="7604099" y="4815136"/>
                <a:ext cx="40436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Insertions or deletions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for each time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6811A-A91C-4C1E-85D0-72BD1DAA4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099" y="4815136"/>
                <a:ext cx="4043671" cy="369332"/>
              </a:xfrm>
              <a:prstGeom prst="rect">
                <a:avLst/>
              </a:prstGeom>
              <a:blipFill>
                <a:blip r:embed="rId9"/>
                <a:stretch>
                  <a:fillRect l="-1205" t="-10000" r="-4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DC9760FD-36A4-4FAE-8EAE-D4F8EAE60B92}"/>
              </a:ext>
            </a:extLst>
          </p:cNvPr>
          <p:cNvGrpSpPr/>
          <p:nvPr/>
        </p:nvGrpSpPr>
        <p:grpSpPr>
          <a:xfrm>
            <a:off x="2654411" y="4443545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FD1636-4700-497C-91E6-F838CEA7F9E4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FD1636-4700-497C-91E6-F838CEA7F9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AD61D8-2BD0-4BD8-A821-F9759C4899F9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AD61D8-2BD0-4BD8-A821-F9759C489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506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E4383F-27C2-488E-9DBB-2C281800509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E4383F-27C2-488E-9DBB-2C28180050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F1357-043F-4FE8-99D6-7CE32A80D5CB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F1357-043F-4FE8-99D6-7CE32A80D5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641A709-D6CA-4093-8FF6-F7F4C8D30265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CBDAAD-BDC1-4E67-930E-56C98974A6D0}"/>
              </a:ext>
            </a:extLst>
          </p:cNvPr>
          <p:cNvGrpSpPr/>
          <p:nvPr/>
        </p:nvGrpSpPr>
        <p:grpSpPr>
          <a:xfrm>
            <a:off x="4883733" y="5954412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F4E0A5-FC3C-4C93-88EB-42CC4A8F94E5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2A7457-7C19-499A-81B7-695DB900E930}"/>
              </a:ext>
            </a:extLst>
          </p:cNvPr>
          <p:cNvGrpSpPr/>
          <p:nvPr/>
        </p:nvGrpSpPr>
        <p:grpSpPr>
          <a:xfrm>
            <a:off x="5741656" y="5346727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1790D33-86D1-41BC-AB79-E41B8151993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0ABBA35-7CEC-4DAE-902E-F6E99F121DFE}"/>
              </a:ext>
            </a:extLst>
          </p:cNvPr>
          <p:cNvGrpSpPr/>
          <p:nvPr/>
        </p:nvGrpSpPr>
        <p:grpSpPr>
          <a:xfrm>
            <a:off x="7738274" y="4464459"/>
            <a:ext cx="2313401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FAF3213-EC50-4F1F-9DC7-59A15ACC166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FAF3213-EC50-4F1F-9DC7-59A15ACC1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22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12DCC72-5CD1-465F-848C-9C9ED1995D7F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12DCC72-5CD1-465F-848C-9C9ED1995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23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2CD5-11A6-4A08-8B33-484362210EB5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2CD5-11A6-4A08-8B33-484362210E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4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C166C0B-C669-444F-BABA-29412EC00EE8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C166C0B-C669-444F-BABA-29412EC00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5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2E374B-DFCF-4251-82A7-259E454BD46C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08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1" grpId="0" animBg="1"/>
      <p:bldP spid="31" grpId="0" animBg="1"/>
      <p:bldP spid="34" grpId="0" animBg="1"/>
      <p:bldP spid="35" grpId="0"/>
      <p:bldP spid="36" grpId="0"/>
      <p:bldP spid="37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4216-3B08-4616-A34F-20ADA68A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on! This is not well-defined!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3BCC0-5590-40D6-B06C-3AB26487A1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definitions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require streams over a commutative group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some commutative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However, tables (sets, multisets) are not groups</a:t>
                </a:r>
              </a:p>
              <a:p>
                <a:pPr lvl="1"/>
                <a:r>
                  <a:rPr lang="en-US" dirty="0"/>
                  <a:t>E.g., there is no table negation</a:t>
                </a:r>
              </a:p>
              <a:p>
                <a:r>
                  <a:rPr lang="en-US" dirty="0"/>
                  <a:t>Small change of perspective needed (this is well-known DB stuff):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3BCC0-5590-40D6-B06C-3AB26487A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E3245-4D04-4812-A3E0-9305BC5D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C5CE5-A43B-4AF0-9D6F-617D85BC13C5}"/>
              </a:ext>
            </a:extLst>
          </p:cNvPr>
          <p:cNvSpPr txBox="1"/>
          <p:nvPr/>
        </p:nvSpPr>
        <p:spPr>
          <a:xfrm>
            <a:off x="2946587" y="4461293"/>
            <a:ext cx="609487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Generalize tables to obtain a commutative group</a:t>
            </a:r>
          </a:p>
        </p:txBody>
      </p:sp>
    </p:spTree>
    <p:extLst>
      <p:ext uri="{BB962C8B-B14F-4D97-AF65-F5344CB8AC3E}">
        <p14:creationId xmlns:p14="http://schemas.microsoft.com/office/powerpoint/2010/main" val="2860766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898CFE-5F54-4344-84A9-762F814420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-Relations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898CFE-5F54-4344-84A9-762F81442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DADB0-6ABC-44FC-A29D-A28D95D93C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86753"/>
                <a:ext cx="10900893" cy="513472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Generalize sets so that each element has an integer weight</a:t>
                </a:r>
              </a:p>
              <a:p>
                <a:pPr lvl="1"/>
                <a:r>
                  <a:rPr lang="en-US" dirty="0"/>
                  <a:t>The weight can be positive, zero, or negative</a:t>
                </a:r>
              </a:p>
              <a:p>
                <a:r>
                  <a:rPr lang="en-US" dirty="0"/>
                  <a:t>You can think of a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-relation as a key-value map </a:t>
                </a:r>
                <a:br>
                  <a:rPr lang="en-US" dirty="0"/>
                </a:br>
                <a:r>
                  <a:rPr lang="en-US" dirty="0"/>
                  <a:t>where the key=tuple and value=weight</a:t>
                </a:r>
              </a:p>
              <a:p>
                <a:pPr lvl="1"/>
                <a:r>
                  <a:rPr lang="en-US" dirty="0"/>
                  <a:t>Formally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-relation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with finite support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is the type of the tuples</a:t>
                </a:r>
              </a:p>
              <a:p>
                <a:pPr lvl="1"/>
                <a:r>
                  <a:rPr lang="en-US" dirty="0"/>
                  <a:t>Convenient notations: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the type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-relation with elements of type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the weight of tuple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Tuples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not shown have weight 0</a:t>
                </a:r>
              </a:p>
              <a:p>
                <a:pPr lvl="1"/>
                <a:r>
                  <a:rPr lang="en-US" dirty="0"/>
                  <a:t>Finite support = finite number of rows</a:t>
                </a:r>
              </a:p>
              <a:p>
                <a:pPr lvl="1"/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DADB0-6ABC-44FC-A29D-A28D95D93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86753"/>
                <a:ext cx="10900893" cy="5134722"/>
              </a:xfrm>
              <a:blipFill>
                <a:blip r:embed="rId3"/>
                <a:stretch>
                  <a:fillRect l="-950" t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0B8A3-ECDA-4D46-A693-4378C319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73357DDE-8AFB-4451-B36E-DB5D419E4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08912"/>
              </p:ext>
            </p:extLst>
          </p:nvPr>
        </p:nvGraphicFramePr>
        <p:xfrm>
          <a:off x="8721039" y="3955969"/>
          <a:ext cx="252232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6677D9DF-253F-414B-83CB-92B5A2E246E8}"/>
              </a:ext>
            </a:extLst>
          </p:cNvPr>
          <p:cNvSpPr/>
          <p:nvPr/>
        </p:nvSpPr>
        <p:spPr>
          <a:xfrm rot="16200000">
            <a:off x="9333690" y="5172117"/>
            <a:ext cx="219635" cy="1444937"/>
          </a:xfrm>
          <a:prstGeom prst="leftBrace">
            <a:avLst>
              <a:gd name="adj1" fmla="val 664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713EB-85EE-4085-BD3B-9AC62AAF7D7B}"/>
              </a:ext>
            </a:extLst>
          </p:cNvPr>
          <p:cNvSpPr txBox="1"/>
          <p:nvPr/>
        </p:nvSpPr>
        <p:spPr>
          <a:xfrm>
            <a:off x="9096375" y="6004403"/>
            <a:ext cx="80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a typeface="Cambria Math" panose="02040503050406030204" pitchFamily="18" charset="0"/>
              </a:rPr>
              <a:t>tuples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60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6ED842-CA5D-495A-98CB-012D07F87C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-Relations are good!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6ED842-CA5D-495A-98CB-012D07F87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EF090-BCB7-4D08-AAF8-499EEDB69A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5082" y="1690688"/>
                <a:ext cx="10358718" cy="49050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Can represent </a:t>
                </a:r>
                <a:r>
                  <a:rPr lang="en-US" b="1" dirty="0"/>
                  <a:t>both</a:t>
                </a:r>
                <a:r>
                  <a:rPr lang="en-US" dirty="0"/>
                  <a:t> tables and </a:t>
                </a:r>
                <a:r>
                  <a:rPr lang="en-US" b="1" dirty="0"/>
                  <a:t>changes</a:t>
                </a:r>
                <a:r>
                  <a:rPr lang="en-US" dirty="0"/>
                  <a:t> to tables</a:t>
                </a:r>
              </a:p>
              <a:p>
                <a:pPr lvl="1"/>
                <a:r>
                  <a:rPr lang="en-US" dirty="0"/>
                  <a:t>Positive weights = elements added</a:t>
                </a:r>
              </a:p>
              <a:p>
                <a:pPr lvl="1"/>
                <a:r>
                  <a:rPr lang="en-US" dirty="0"/>
                  <a:t>Negative weights = elements removed</a:t>
                </a:r>
              </a:p>
              <a:p>
                <a:r>
                  <a:rPr lang="en-US" dirty="0"/>
                  <a:t>Generalize sets and multisets</a:t>
                </a:r>
              </a:p>
              <a:p>
                <a:pPr lvl="1"/>
                <a:r>
                  <a:rPr lang="en-US" dirty="0"/>
                  <a:t>Classic DB table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-Relation where all weights are 1</a:t>
                </a:r>
              </a:p>
              <a:p>
                <a:r>
                  <a:rPr lang="en-US" dirty="0"/>
                  <a:t>Form a commutative group (because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is a group)</a:t>
                </a:r>
              </a:p>
              <a:p>
                <a:pPr lvl="1"/>
                <a:r>
                  <a:rPr lang="en-US" dirty="0"/>
                  <a:t>Addition is pointwise tuple weight addition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]+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Zero is an empty table</a:t>
                </a:r>
              </a:p>
              <a:p>
                <a:pPr lvl="1"/>
                <a:r>
                  <a:rPr lang="en-US" dirty="0"/>
                  <a:t>Negation just negates all weights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EF090-BCB7-4D08-AAF8-499EEDB69A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5082" y="1690688"/>
                <a:ext cx="10358718" cy="4905093"/>
              </a:xfrm>
              <a:blipFill>
                <a:blip r:embed="rId3"/>
                <a:stretch>
                  <a:fillRect l="-1059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BA6E4-B552-4893-876C-019BB237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7CA611EE-2E8F-4FF7-ADA7-D2A6699F6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33011" y="262219"/>
            <a:ext cx="3123644" cy="20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14DDE7-1585-4C0D-AD4A-818F8B26F6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adding two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-Relations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14DDE7-1585-4C0D-AD4A-818F8B26F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466B4-4B59-4E95-991F-A45AA24C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396081AE-C116-4E39-9E51-9BF04B801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20307"/>
              </p:ext>
            </p:extLst>
          </p:nvPr>
        </p:nvGraphicFramePr>
        <p:xfrm>
          <a:off x="1817470" y="2426570"/>
          <a:ext cx="237413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912432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7E79153F-B0F4-4297-BDCF-F3459DA59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24501"/>
              </p:ext>
            </p:extLst>
          </p:nvPr>
        </p:nvGraphicFramePr>
        <p:xfrm>
          <a:off x="4651384" y="2413156"/>
          <a:ext cx="237413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912432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3276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009C08-69B1-4639-B9DF-EC4AF776DF6C}"/>
              </a:ext>
            </a:extLst>
          </p:cNvPr>
          <p:cNvSpPr txBox="1"/>
          <p:nvPr/>
        </p:nvSpPr>
        <p:spPr>
          <a:xfrm>
            <a:off x="4271452" y="32443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C0C4F-8E47-4330-A1C1-B8265DE36453}"/>
              </a:ext>
            </a:extLst>
          </p:cNvPr>
          <p:cNvSpPr txBox="1"/>
          <p:nvPr/>
        </p:nvSpPr>
        <p:spPr>
          <a:xfrm>
            <a:off x="7076208" y="32443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725AE10-C39F-4033-80E9-559951F27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93541"/>
              </p:ext>
            </p:extLst>
          </p:nvPr>
        </p:nvGraphicFramePr>
        <p:xfrm>
          <a:off x="7426981" y="2426635"/>
          <a:ext cx="237413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912432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Dan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320875-C1D5-49D4-AFBA-062269BE6EB9}"/>
              </a:ext>
            </a:extLst>
          </p:cNvPr>
          <p:cNvCxnSpPr>
            <a:cxnSpLocks/>
          </p:cNvCxnSpPr>
          <p:nvPr/>
        </p:nvCxnSpPr>
        <p:spPr>
          <a:xfrm>
            <a:off x="4191603" y="2984066"/>
            <a:ext cx="4597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DB2712-D923-4E55-B143-87ED08B54561}"/>
              </a:ext>
            </a:extLst>
          </p:cNvPr>
          <p:cNvCxnSpPr>
            <a:cxnSpLocks/>
          </p:cNvCxnSpPr>
          <p:nvPr/>
        </p:nvCxnSpPr>
        <p:spPr>
          <a:xfrm flipV="1">
            <a:off x="4191603" y="3679902"/>
            <a:ext cx="459781" cy="383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687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72D9-04EF-4734-8756-0E977888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Recipe: Solving incremental view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79293-AC7A-4DE7-9035-DDEE944BE4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153" y="1825625"/>
                <a:ext cx="6521823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Translate each DB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𝑆𝑄𝐿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br>
                  <a:rPr lang="en-US" sz="3200" dirty="0"/>
                </a:br>
                <a:r>
                  <a:rPr lang="en-US" sz="3200" dirty="0"/>
                  <a:t>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𝐷𝐷𝑙𝑜𝑔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into an equivalent streaming circuit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 dirty="0"/>
                  <a:t> on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3200" dirty="0"/>
                  <a:t>-relations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Convert the streaming circuit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 dirty="0"/>
                  <a:t> into its incremental version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Efficiently implement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79293-AC7A-4DE7-9035-DDEE944BE4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153" y="1825625"/>
                <a:ext cx="6521823" cy="4351338"/>
              </a:xfrm>
              <a:blipFill>
                <a:blip r:embed="rId2"/>
                <a:stretch>
                  <a:fillRect l="-2430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FAC5D-8D90-4457-86C1-C8EE0ED6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04EA623-0757-4821-AC0A-B378DF4FB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80638" y="1571904"/>
            <a:ext cx="3181350" cy="4238625"/>
          </a:xfrm>
          <a:prstGeom prst="rect">
            <a:avLst/>
          </a:prstGeom>
        </p:spPr>
      </p:pic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289163E1-FC4D-4929-BE05-3575095DF6C8}"/>
              </a:ext>
            </a:extLst>
          </p:cNvPr>
          <p:cNvSpPr/>
          <p:nvPr/>
        </p:nvSpPr>
        <p:spPr>
          <a:xfrm>
            <a:off x="6841191" y="3362817"/>
            <a:ext cx="1674159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Done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3CBDE31-6832-4EA9-85B5-D04AD03AB41D}"/>
              </a:ext>
            </a:extLst>
          </p:cNvPr>
          <p:cNvSpPr/>
          <p:nvPr/>
        </p:nvSpPr>
        <p:spPr>
          <a:xfrm>
            <a:off x="6804492" y="2279276"/>
            <a:ext cx="1472453" cy="624822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4B521D-1E67-4627-909E-05664BE2529C}"/>
              </a:ext>
            </a:extLst>
          </p:cNvPr>
          <p:cNvSpPr/>
          <p:nvPr/>
        </p:nvSpPr>
        <p:spPr>
          <a:xfrm>
            <a:off x="6632762" y="4414862"/>
            <a:ext cx="1882588" cy="4631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Last part of talk</a:t>
            </a:r>
          </a:p>
        </p:txBody>
      </p:sp>
    </p:spTree>
    <p:extLst>
      <p:ext uri="{BB962C8B-B14F-4D97-AF65-F5344CB8AC3E}">
        <p14:creationId xmlns:p14="http://schemas.microsoft.com/office/powerpoint/2010/main" val="6064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49FE-4741-49F4-AA15-AF3E58D7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Differential Datalog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265043-E793-428E-AED8-F15879A9BA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473" y="1524365"/>
                <a:ext cx="11076327" cy="4652598"/>
              </a:xfrm>
            </p:spPr>
            <p:txBody>
              <a:bodyPr/>
              <a:lstStyle/>
              <a:p>
                <a:r>
                  <a:rPr lang="en-US" dirty="0"/>
                  <a:t>The Differential Datalog compiler </a:t>
                </a:r>
              </a:p>
              <a:p>
                <a:pPr lvl="1"/>
                <a:r>
                  <a:rPr lang="en-US" dirty="0"/>
                  <a:t>receives as input a query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, written in Datalog</a:t>
                </a:r>
              </a:p>
              <a:p>
                <a:pPr lvl="1"/>
                <a:r>
                  <a:rPr lang="en-US" dirty="0"/>
                  <a:t>Produces as output an implementation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dirty="0"/>
                  <a:t>, written in Rust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265043-E793-428E-AED8-F15879A9BA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473" y="1524365"/>
                <a:ext cx="11076327" cy="4652598"/>
              </a:xfrm>
              <a:blipFill>
                <a:blip r:embed="rId2"/>
                <a:stretch>
                  <a:fillRect l="-991" t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1CCEF-EF68-40E2-8E29-A6D828E1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38</a:t>
            </a:fld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5ACF5F6-C89D-488A-81A3-742A6D4C5204}"/>
              </a:ext>
            </a:extLst>
          </p:cNvPr>
          <p:cNvSpPr/>
          <p:nvPr/>
        </p:nvSpPr>
        <p:spPr>
          <a:xfrm>
            <a:off x="4497656" y="3661363"/>
            <a:ext cx="520401" cy="745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BCF66A7-A27C-4419-8942-D2A87D25AE95}"/>
              </a:ext>
            </a:extLst>
          </p:cNvPr>
          <p:cNvSpPr/>
          <p:nvPr/>
        </p:nvSpPr>
        <p:spPr>
          <a:xfrm>
            <a:off x="6598232" y="3661363"/>
            <a:ext cx="520401" cy="745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38F9654-8C89-42A8-BB75-4093892BC0D7}"/>
              </a:ext>
            </a:extLst>
          </p:cNvPr>
          <p:cNvSpPr/>
          <p:nvPr/>
        </p:nvSpPr>
        <p:spPr>
          <a:xfrm>
            <a:off x="2282840" y="3661363"/>
            <a:ext cx="520401" cy="745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1F2AE9-823E-4907-AB54-0CD2DC694BD6}"/>
              </a:ext>
            </a:extLst>
          </p:cNvPr>
          <p:cNvSpPr/>
          <p:nvPr/>
        </p:nvSpPr>
        <p:spPr>
          <a:xfrm>
            <a:off x="2822660" y="3288679"/>
            <a:ext cx="1747766" cy="1490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dirty="0">
                <a:solidFill>
                  <a:schemeClr val="tx1"/>
                </a:solidFill>
              </a:rPr>
              <a:t>DDlog compiler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F0B3D2-2B7A-4E67-8701-A8332608032F}"/>
              </a:ext>
            </a:extLst>
          </p:cNvPr>
          <p:cNvSpPr txBox="1"/>
          <p:nvPr/>
        </p:nvSpPr>
        <p:spPr>
          <a:xfrm>
            <a:off x="685157" y="3389647"/>
            <a:ext cx="1670215" cy="138425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799" err="1"/>
              <a:t>DDLog</a:t>
            </a:r>
            <a:endParaRPr lang="en-US" sz="2799"/>
          </a:p>
          <a:p>
            <a:pPr algn="ctr"/>
            <a:r>
              <a:rPr lang="en-US" sz="2799"/>
              <a:t>program</a:t>
            </a:r>
          </a:p>
          <a:p>
            <a:pPr algn="ctr"/>
            <a:endParaRPr lang="en-US" sz="27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D7A878-346B-4E9A-AD4D-885E3399A35E}"/>
                  </a:ext>
                </a:extLst>
              </p:cNvPr>
              <p:cNvSpPr txBox="1"/>
              <p:nvPr/>
            </p:nvSpPr>
            <p:spPr>
              <a:xfrm>
                <a:off x="5147069" y="3365507"/>
                <a:ext cx="1423467" cy="1384611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799" dirty="0"/>
                  <a:t>Rust</a:t>
                </a:r>
              </a:p>
              <a:p>
                <a:pPr algn="ctr"/>
                <a:r>
                  <a:rPr lang="en-US" sz="2799" dirty="0"/>
                  <a:t>Program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99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99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799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2799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D7A878-346B-4E9A-AD4D-885E3399A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069" y="3365507"/>
                <a:ext cx="1423467" cy="1384611"/>
              </a:xfrm>
              <a:prstGeom prst="rect">
                <a:avLst/>
              </a:prstGeom>
              <a:blipFill>
                <a:blip r:embed="rId3"/>
                <a:stretch>
                  <a:fillRect l="-8120" t="-3965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5435992-5D91-4D07-8D49-4A6E89185236}"/>
              </a:ext>
            </a:extLst>
          </p:cNvPr>
          <p:cNvSpPr/>
          <p:nvPr/>
        </p:nvSpPr>
        <p:spPr>
          <a:xfrm>
            <a:off x="7103522" y="3288683"/>
            <a:ext cx="1747766" cy="1490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>
                <a:solidFill>
                  <a:schemeClr val="tx1"/>
                </a:solidFill>
              </a:rPr>
              <a:t>Rust compiler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1244A6-DBE5-45A7-953E-5F521907CB28}"/>
              </a:ext>
            </a:extLst>
          </p:cNvPr>
          <p:cNvSpPr/>
          <p:nvPr/>
        </p:nvSpPr>
        <p:spPr>
          <a:xfrm>
            <a:off x="4847977" y="5362953"/>
            <a:ext cx="2112595" cy="1277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Differential</a:t>
            </a:r>
            <a:br>
              <a:rPr lang="en-US" sz="2400" dirty="0"/>
            </a:br>
            <a:r>
              <a:rPr lang="en-US" sz="2400" dirty="0">
                <a:solidFill>
                  <a:schemeClr val="tx1"/>
                </a:solidFill>
              </a:rPr>
              <a:t>dataflow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library</a:t>
            </a:r>
            <a:endParaRPr lang="en-US" sz="2799" dirty="0">
              <a:solidFill>
                <a:schemeClr val="tx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AF92429-C34E-4000-BCBC-5CD82C612466}"/>
              </a:ext>
            </a:extLst>
          </p:cNvPr>
          <p:cNvSpPr/>
          <p:nvPr/>
        </p:nvSpPr>
        <p:spPr>
          <a:xfrm rot="16200000">
            <a:off x="5622098" y="4707800"/>
            <a:ext cx="564348" cy="68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A06F802-E14F-4B1D-8BED-26DAD76925ED}"/>
              </a:ext>
            </a:extLst>
          </p:cNvPr>
          <p:cNvSpPr/>
          <p:nvPr/>
        </p:nvSpPr>
        <p:spPr>
          <a:xfrm>
            <a:off x="8886244" y="3661363"/>
            <a:ext cx="520401" cy="745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1826E1-BB82-4160-9F13-1231090CA09D}"/>
              </a:ext>
            </a:extLst>
          </p:cNvPr>
          <p:cNvSpPr txBox="1"/>
          <p:nvPr/>
        </p:nvSpPr>
        <p:spPr>
          <a:xfrm>
            <a:off x="9663669" y="3605036"/>
            <a:ext cx="1283992" cy="9536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799" dirty="0"/>
              <a:t>Native</a:t>
            </a:r>
            <a:br>
              <a:rPr lang="en-US" sz="2799" dirty="0"/>
            </a:br>
            <a:r>
              <a:rPr lang="en-US" sz="2799" dirty="0"/>
              <a:t>library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5665C7D-659C-4DD6-8231-7B9F5658CA51}"/>
              </a:ext>
            </a:extLst>
          </p:cNvPr>
          <p:cNvSpPr/>
          <p:nvPr/>
        </p:nvSpPr>
        <p:spPr>
          <a:xfrm rot="5400000">
            <a:off x="10023489" y="2945017"/>
            <a:ext cx="564348" cy="68732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5327876-4C72-4856-9111-034307FD9E14}"/>
              </a:ext>
            </a:extLst>
          </p:cNvPr>
          <p:cNvSpPr/>
          <p:nvPr/>
        </p:nvSpPr>
        <p:spPr>
          <a:xfrm rot="5400000">
            <a:off x="10023647" y="4520737"/>
            <a:ext cx="564348" cy="68732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868B63-96FA-4E12-8DB5-01DC76A006E4}"/>
              </a:ext>
            </a:extLst>
          </p:cNvPr>
          <p:cNvSpPr txBox="1"/>
          <p:nvPr/>
        </p:nvSpPr>
        <p:spPr>
          <a:xfrm>
            <a:off x="9276489" y="2052653"/>
            <a:ext cx="2230354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99" dirty="0"/>
              <a:t>stream of </a:t>
            </a:r>
            <a:br>
              <a:rPr lang="en-US" sz="2799" dirty="0"/>
            </a:br>
            <a:r>
              <a:rPr lang="en-US" sz="2799" dirty="0"/>
              <a:t>input changes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E76E45-91B8-4713-B597-B845A260F4D2}"/>
              </a:ext>
            </a:extLst>
          </p:cNvPr>
          <p:cNvSpPr txBox="1"/>
          <p:nvPr/>
        </p:nvSpPr>
        <p:spPr>
          <a:xfrm>
            <a:off x="9146444" y="5090652"/>
            <a:ext cx="2449966" cy="9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99" dirty="0"/>
              <a:t>stream of </a:t>
            </a:r>
            <a:br>
              <a:rPr lang="en-US" sz="2799" dirty="0"/>
            </a:br>
            <a:r>
              <a:rPr lang="en-US" sz="2799" dirty="0"/>
              <a:t>output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E423FDF-26B1-4F8E-9B15-8DD666F786CF}"/>
                  </a:ext>
                </a:extLst>
              </p:cNvPr>
              <p:cNvSpPr/>
              <p:nvPr/>
            </p:nvSpPr>
            <p:spPr>
              <a:xfrm>
                <a:off x="1278354" y="4227057"/>
                <a:ext cx="555520" cy="523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99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799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E423FDF-26B1-4F8E-9B15-8DD666F78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54" y="4227057"/>
                <a:ext cx="555520" cy="5230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78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F440784-9E22-47AC-9B48-99052DA81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7"/>
          <a:stretch/>
        </p:blipFill>
        <p:spPr>
          <a:xfrm>
            <a:off x="9245974" y="3201881"/>
            <a:ext cx="2485339" cy="2311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30ECB-0381-4768-BB09-45EC6C87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queries to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6C2785-1C38-4B25-BD5F-AE8D9C6BF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919011" cy="5030787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DB operators =&gt; computations 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3600" dirty="0"/>
                  <a:t>-Relations</a:t>
                </a:r>
              </a:p>
              <a:p>
                <a:pPr lvl="1"/>
                <a:r>
                  <a:rPr lang="en-US" sz="3200" dirty="0"/>
                  <a:t>This is a well-known part of DB theory</a:t>
                </a:r>
              </a:p>
              <a:p>
                <a:r>
                  <a:rPr lang="en-US" sz="3600" dirty="0"/>
                  <a:t>Basic </a:t>
                </a:r>
                <a:r>
                  <a:rPr lang="en-US" sz="4000" dirty="0"/>
                  <a:t>relational algebra :</a:t>
                </a:r>
              </a:p>
              <a:p>
                <a:pPr lvl="1"/>
                <a:r>
                  <a:rPr lang="en-US" sz="3200" dirty="0"/>
                  <a:t>Select</a:t>
                </a:r>
              </a:p>
              <a:p>
                <a:pPr lvl="1"/>
                <a:r>
                  <a:rPr lang="en-US" sz="3200" dirty="0"/>
                  <a:t>Project</a:t>
                </a:r>
              </a:p>
              <a:p>
                <a:pPr lvl="1"/>
                <a:r>
                  <a:rPr lang="en-US" sz="3200" dirty="0"/>
                  <a:t>Cartesian products/joins</a:t>
                </a:r>
              </a:p>
              <a:p>
                <a:pPr lvl="1"/>
                <a:r>
                  <a:rPr lang="en-US" sz="3200" dirty="0"/>
                  <a:t>Set operations (union, difference, etc.)</a:t>
                </a:r>
              </a:p>
              <a:p>
                <a:r>
                  <a:rPr lang="en-US" sz="3600" dirty="0"/>
                  <a:t>In practice more needed: grouping, aggregates, anti-joins, etc. We handle these too, but not in this talk.</a:t>
                </a:r>
              </a:p>
              <a:p>
                <a:pPr lvl="1"/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6C2785-1C38-4B25-BD5F-AE8D9C6BF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919011" cy="5030787"/>
              </a:xfrm>
              <a:blipFill>
                <a:blip r:embed="rId3"/>
                <a:stretch>
                  <a:fillRect l="-1563" t="-2906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295E6-B6BB-46A2-A63D-CF02BC75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8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7BDDE-EA4D-4529-8D59-A22E697F0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543"/>
            <a:ext cx="10515600" cy="1028071"/>
          </a:xfrm>
        </p:spPr>
        <p:txBody>
          <a:bodyPr/>
          <a:lstStyle/>
          <a:p>
            <a:r>
              <a:rPr lang="en-US" dirty="0"/>
              <a:t>Analog and digital signals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1DFCDBFF-4969-429A-B1E6-BCC725C58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61"/>
          <a:stretch/>
        </p:blipFill>
        <p:spPr>
          <a:xfrm>
            <a:off x="0" y="1069923"/>
            <a:ext cx="7148946" cy="2675423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2E562D39-BCAE-4210-B7EB-31C7D281D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25"/>
          <a:stretch/>
        </p:blipFill>
        <p:spPr>
          <a:xfrm>
            <a:off x="4996873" y="4011164"/>
            <a:ext cx="7148946" cy="284683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4CC641B-046D-4AC4-9967-E4A67C6097D6}"/>
              </a:ext>
            </a:extLst>
          </p:cNvPr>
          <p:cNvSpPr/>
          <p:nvPr/>
        </p:nvSpPr>
        <p:spPr>
          <a:xfrm rot="2256722">
            <a:off x="5882996" y="3653430"/>
            <a:ext cx="901667" cy="488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9C49E6-F2B3-47AC-B9AB-D49B76110FE4}"/>
              </a:ext>
            </a:extLst>
          </p:cNvPr>
          <p:cNvSpPr txBox="1"/>
          <p:nvPr/>
        </p:nvSpPr>
        <p:spPr>
          <a:xfrm>
            <a:off x="6680200" y="3560680"/>
            <a:ext cx="3634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Analog to digital conversion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0C839C4-719C-4AB9-9B88-927007DBA0ED}"/>
              </a:ext>
            </a:extLst>
          </p:cNvPr>
          <p:cNvSpPr/>
          <p:nvPr/>
        </p:nvSpPr>
        <p:spPr>
          <a:xfrm rot="13140626">
            <a:off x="5205664" y="3634222"/>
            <a:ext cx="901667" cy="488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03F041-A657-45CC-8CEE-FDDB6A90CF98}"/>
              </a:ext>
            </a:extLst>
          </p:cNvPr>
          <p:cNvSpPr txBox="1"/>
          <p:nvPr/>
        </p:nvSpPr>
        <p:spPr>
          <a:xfrm>
            <a:off x="1677178" y="3835921"/>
            <a:ext cx="3630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Digital to analog conversion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793A1CB-D3CB-4108-89D5-F45BB6FA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6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D7A3-53CE-49CC-A440-EB3F01D7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Multiset union (can have duplicates)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FAC5-C72C-42EF-BF29-04A5BC70C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1689"/>
            <a:ext cx="4594412" cy="170882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CREATE VIEW </a:t>
            </a:r>
            <a:r>
              <a:rPr lang="en-US" dirty="0">
                <a:latin typeface="Consolas" panose="020B0609020204030204" pitchFamily="49" charset="0"/>
              </a:rPr>
              <a:t>O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AS</a:t>
            </a:r>
            <a:b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table1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UNION ALL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table2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D2A4A-DB8B-4785-AD54-B0FF1EE5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BB85D2-7A4A-4D07-AEEA-9BF8E33611B8}"/>
              </a:ext>
            </a:extLst>
          </p:cNvPr>
          <p:cNvSpPr/>
          <p:nvPr/>
        </p:nvSpPr>
        <p:spPr>
          <a:xfrm>
            <a:off x="6275772" y="5426730"/>
            <a:ext cx="423334" cy="40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3DBD8-1A9D-450B-80DB-DEA83043595A}"/>
              </a:ext>
            </a:extLst>
          </p:cNvPr>
          <p:cNvSpPr txBox="1"/>
          <p:nvPr/>
        </p:nvSpPr>
        <p:spPr>
          <a:xfrm>
            <a:off x="4790005" y="4903510"/>
            <a:ext cx="110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table1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DA6A6-9574-4E80-A88D-174614E672FE}"/>
              </a:ext>
            </a:extLst>
          </p:cNvPr>
          <p:cNvSpPr txBox="1"/>
          <p:nvPr/>
        </p:nvSpPr>
        <p:spPr>
          <a:xfrm>
            <a:off x="4790004" y="5833130"/>
            <a:ext cx="110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table2</a:t>
            </a:r>
            <a:endParaRPr lang="en-US" sz="2800" i="1" baseline="-25000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AFADBAF9-27B5-479A-AA7E-2E7B319973FA}"/>
              </a:ext>
            </a:extLst>
          </p:cNvPr>
          <p:cNvCxnSpPr>
            <a:stCxn id="6" idx="3"/>
            <a:endCxn id="5" idx="0"/>
          </p:cNvCxnSpPr>
          <p:nvPr/>
        </p:nvCxnSpPr>
        <p:spPr>
          <a:xfrm>
            <a:off x="5894666" y="5165120"/>
            <a:ext cx="592773" cy="26161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34825E9A-443B-40A3-9D52-AF3B09418B51}"/>
              </a:ext>
            </a:extLst>
          </p:cNvPr>
          <p:cNvCxnSpPr>
            <a:cxnSpLocks/>
            <a:stCxn id="7" idx="3"/>
            <a:endCxn id="5" idx="4"/>
          </p:cNvCxnSpPr>
          <p:nvPr/>
        </p:nvCxnSpPr>
        <p:spPr>
          <a:xfrm flipV="1">
            <a:off x="5894665" y="5833130"/>
            <a:ext cx="592774" cy="26161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918DC5-2095-4B7F-A135-45E3EB7666E3}"/>
              </a:ext>
            </a:extLst>
          </p:cNvPr>
          <p:cNvSpPr txBox="1"/>
          <p:nvPr/>
        </p:nvSpPr>
        <p:spPr>
          <a:xfrm>
            <a:off x="7045979" y="536408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o</a:t>
            </a:r>
          </a:p>
        </p:txBody>
      </p:sp>
      <p:cxnSp>
        <p:nvCxnSpPr>
          <p:cNvPr id="11" name="Connector: Elbow 19">
            <a:extLst>
              <a:ext uri="{FF2B5EF4-FFF2-40B4-BE49-F238E27FC236}">
                <a16:creationId xmlns:a16="http://schemas.microsoft.com/office/drawing/2014/main" id="{585880A6-D461-4D66-9F00-E7911837E565}"/>
              </a:ext>
            </a:extLst>
          </p:cNvPr>
          <p:cNvCxnSpPr>
            <a:cxnSpLocks/>
            <a:stCxn id="5" idx="6"/>
            <a:endCxn id="10" idx="1"/>
          </p:cNvCxnSpPr>
          <p:nvPr/>
        </p:nvCxnSpPr>
        <p:spPr>
          <a:xfrm flipV="1">
            <a:off x="6699106" y="5625696"/>
            <a:ext cx="346873" cy="4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7A89958-6AB8-4C4A-9FDD-B0BD2184FC0E}"/>
              </a:ext>
            </a:extLst>
          </p:cNvPr>
          <p:cNvSpPr txBox="1"/>
          <p:nvPr/>
        </p:nvSpPr>
        <p:spPr>
          <a:xfrm>
            <a:off x="760039" y="3887187"/>
            <a:ext cx="4786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From now on I will omit the “CREATE VIEW” part.</a:t>
            </a:r>
          </a:p>
        </p:txBody>
      </p:sp>
    </p:spTree>
    <p:extLst>
      <p:ext uri="{BB962C8B-B14F-4D97-AF65-F5344CB8AC3E}">
        <p14:creationId xmlns:p14="http://schemas.microsoft.com/office/powerpoint/2010/main" val="7186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EDCF-E397-48BC-8C90-821BF6980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duplicates: distinct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97DAD-E87D-45DE-A410-3F4C668F1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operator to eliminate duplicates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𝑑𝑖𝑠𝑡𝑖𝑛𝑐𝑡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97DAD-E87D-45DE-A410-3F4C668F1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9DA03-CD55-441E-B1A6-FDC1EB72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5BC1F-A1EF-4E11-8582-F6926E582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26" y="2925901"/>
            <a:ext cx="5156107" cy="1097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B99BC2-9E62-4E10-A1CB-4340B5D99411}"/>
                  </a:ext>
                </a:extLst>
              </p:cNvPr>
              <p:cNvSpPr txBox="1"/>
              <p:nvPr/>
            </p:nvSpPr>
            <p:spPr>
              <a:xfrm>
                <a:off x="2891775" y="3984090"/>
                <a:ext cx="1173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-relation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B99BC2-9E62-4E10-A1CB-4340B5D99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775" y="3984090"/>
                <a:ext cx="1173398" cy="369332"/>
              </a:xfrm>
              <a:prstGeom prst="rect">
                <a:avLst/>
              </a:prstGeom>
              <a:blipFill>
                <a:blip r:embed="rId4"/>
                <a:stretch>
                  <a:fillRect t="-10000" r="-518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E9ACD2-9993-4B2B-AA82-72EA89E3853B}"/>
              </a:ext>
            </a:extLst>
          </p:cNvPr>
          <p:cNvCxnSpPr>
            <a:stCxn id="6" idx="0"/>
          </p:cNvCxnSpPr>
          <p:nvPr/>
        </p:nvCxnSpPr>
        <p:spPr>
          <a:xfrm flipV="1">
            <a:off x="3478474" y="3662061"/>
            <a:ext cx="263875" cy="3220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ACD4A8-1D4C-46F2-8E0C-131288F8AF33}"/>
              </a:ext>
            </a:extLst>
          </p:cNvPr>
          <p:cNvSpPr txBox="1"/>
          <p:nvPr/>
        </p:nvSpPr>
        <p:spPr>
          <a:xfrm>
            <a:off x="4192949" y="397321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tuple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12D2FC-7E94-4579-860D-EED2CFB455C8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4233004" y="3662062"/>
            <a:ext cx="296736" cy="3111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D1D1B0-F79F-4A6F-84A0-2D8D27B085DE}"/>
              </a:ext>
            </a:extLst>
          </p:cNvPr>
          <p:cNvSpPr txBox="1"/>
          <p:nvPr/>
        </p:nvSpPr>
        <p:spPr>
          <a:xfrm>
            <a:off x="5140659" y="4029445"/>
            <a:ext cx="82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25CC79-436D-4669-AC84-7F8F02514C3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464098" y="3817639"/>
            <a:ext cx="87411" cy="21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DE4453C7-C76F-4981-A7CC-E68CBE020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143263"/>
              </p:ext>
            </p:extLst>
          </p:nvPr>
        </p:nvGraphicFramePr>
        <p:xfrm>
          <a:off x="3401107" y="4767790"/>
          <a:ext cx="237413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912432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9B7795-E500-4D1C-BA47-AE03ED18BFBE}"/>
                  </a:ext>
                </a:extLst>
              </p:cNvPr>
              <p:cNvSpPr txBox="1"/>
              <p:nvPr/>
            </p:nvSpPr>
            <p:spPr>
              <a:xfrm>
                <a:off x="2343034" y="5498157"/>
                <a:ext cx="10868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𝑑𝑖𝑠𝑡𝑖𝑛𝑐𝑡</m:t>
                    </m:r>
                  </m:oMath>
                </a14:m>
                <a:r>
                  <a:rPr lang="en-US" dirty="0"/>
                  <a:t>(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9B7795-E500-4D1C-BA47-AE03ED18B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034" y="5498157"/>
                <a:ext cx="1086873" cy="369332"/>
              </a:xfrm>
              <a:prstGeom prst="rect">
                <a:avLst/>
              </a:prstGeom>
              <a:blipFill>
                <a:blip r:embed="rId5"/>
                <a:stretch>
                  <a:fillRect t="-9836" r="-22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8BF17A-CDBD-4A3D-8847-2B8A9CE6EAB9}"/>
                  </a:ext>
                </a:extLst>
              </p:cNvPr>
              <p:cNvSpPr txBox="1"/>
              <p:nvPr/>
            </p:nvSpPr>
            <p:spPr>
              <a:xfrm>
                <a:off x="5792961" y="5488839"/>
                <a:ext cx="6060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8BF17A-CDBD-4A3D-8847-2B8A9CE6E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961" y="5488839"/>
                <a:ext cx="606078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8AD47C33-CD80-4671-A7DA-20353DD5E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710821"/>
              </p:ext>
            </p:extLst>
          </p:nvPr>
        </p:nvGraphicFramePr>
        <p:xfrm>
          <a:off x="6346833" y="4767790"/>
          <a:ext cx="237413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912432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6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8D25-D366-4EA4-9F73-7C89570F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union (no duplicates)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74907-5BA7-4723-8594-A46E6527A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254" y="1874035"/>
            <a:ext cx="4319987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table1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UNION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table2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E896A-3F78-45DD-B580-E483CC51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42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0978B5-F72E-47CF-9CD1-78F07EFA4380}"/>
              </a:ext>
            </a:extLst>
          </p:cNvPr>
          <p:cNvSpPr/>
          <p:nvPr/>
        </p:nvSpPr>
        <p:spPr>
          <a:xfrm>
            <a:off x="5535398" y="4924707"/>
            <a:ext cx="423334" cy="40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2E32E-DAFB-4513-A2CD-4BD13E626EBA}"/>
              </a:ext>
            </a:extLst>
          </p:cNvPr>
          <p:cNvSpPr txBox="1"/>
          <p:nvPr/>
        </p:nvSpPr>
        <p:spPr>
          <a:xfrm>
            <a:off x="4049631" y="4401487"/>
            <a:ext cx="110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table1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01933-E850-4521-B983-70E1E720B6AE}"/>
              </a:ext>
            </a:extLst>
          </p:cNvPr>
          <p:cNvSpPr txBox="1"/>
          <p:nvPr/>
        </p:nvSpPr>
        <p:spPr>
          <a:xfrm>
            <a:off x="4049630" y="5331107"/>
            <a:ext cx="110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table2</a:t>
            </a:r>
            <a:endParaRPr lang="en-US" sz="2800" i="1" baseline="-25000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4DF0041-F5D5-44D2-B9AF-AEC11DD75CA1}"/>
              </a:ext>
            </a:extLst>
          </p:cNvPr>
          <p:cNvCxnSpPr>
            <a:cxnSpLocks/>
            <a:stCxn id="8" idx="3"/>
            <a:endCxn id="7" idx="0"/>
          </p:cNvCxnSpPr>
          <p:nvPr/>
        </p:nvCxnSpPr>
        <p:spPr>
          <a:xfrm>
            <a:off x="5154292" y="4663097"/>
            <a:ext cx="592773" cy="26161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E2D1DD9-DA57-4C4D-B9B2-9B85CE9D8F70}"/>
              </a:ext>
            </a:extLst>
          </p:cNvPr>
          <p:cNvCxnSpPr>
            <a:cxnSpLocks/>
            <a:stCxn id="9" idx="3"/>
            <a:endCxn id="7" idx="4"/>
          </p:cNvCxnSpPr>
          <p:nvPr/>
        </p:nvCxnSpPr>
        <p:spPr>
          <a:xfrm flipV="1">
            <a:off x="5154291" y="5331107"/>
            <a:ext cx="592774" cy="26161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75807E-724F-41B8-B011-48C79CF7D260}"/>
                  </a:ext>
                </a:extLst>
              </p:cNvPr>
              <p:cNvSpPr txBox="1"/>
              <p:nvPr/>
            </p:nvSpPr>
            <p:spPr>
              <a:xfrm>
                <a:off x="6305605" y="4862063"/>
                <a:ext cx="1798441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𝑑𝑖𝑠𝑡𝑖𝑛𝑐𝑡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75807E-724F-41B8-B011-48C79CF7D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605" y="4862063"/>
                <a:ext cx="179844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or: Elbow 19">
            <a:extLst>
              <a:ext uri="{FF2B5EF4-FFF2-40B4-BE49-F238E27FC236}">
                <a16:creationId xmlns:a16="http://schemas.microsoft.com/office/drawing/2014/main" id="{538FD2B0-79D9-4CFD-A7CF-44ED10EF0E38}"/>
              </a:ext>
            </a:extLst>
          </p:cNvPr>
          <p:cNvCxnSpPr>
            <a:cxnSpLocks/>
            <a:stCxn id="7" idx="6"/>
            <a:endCxn id="12" idx="1"/>
          </p:cNvCxnSpPr>
          <p:nvPr/>
        </p:nvCxnSpPr>
        <p:spPr>
          <a:xfrm flipV="1">
            <a:off x="5958732" y="5123673"/>
            <a:ext cx="346873" cy="4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FF8BB6-BB19-4DF8-B2BE-5E9892466068}"/>
              </a:ext>
            </a:extLst>
          </p:cNvPr>
          <p:cNvSpPr txBox="1"/>
          <p:nvPr/>
        </p:nvSpPr>
        <p:spPr>
          <a:xfrm>
            <a:off x="8450919" y="486206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</a:t>
            </a:r>
          </a:p>
        </p:txBody>
      </p:sp>
      <p:cxnSp>
        <p:nvCxnSpPr>
          <p:cNvPr id="15" name="Connector: Elbow 19">
            <a:extLst>
              <a:ext uri="{FF2B5EF4-FFF2-40B4-BE49-F238E27FC236}">
                <a16:creationId xmlns:a16="http://schemas.microsoft.com/office/drawing/2014/main" id="{D01A504F-61F3-4C8C-84F5-C2693C6B6388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8104046" y="5123673"/>
            <a:ext cx="346873" cy="4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C41217-6C60-4CA5-AB5A-263DA6EC77D7}"/>
              </a:ext>
            </a:extLst>
          </p:cNvPr>
          <p:cNvSpPr txBox="1"/>
          <p:nvPr/>
        </p:nvSpPr>
        <p:spPr>
          <a:xfrm>
            <a:off x="6973983" y="1920163"/>
            <a:ext cx="465772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O(x) :- Table1(x).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O(x) :- Table2(x).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038398-6D6B-43B7-B28B-C12DB07E60B4}"/>
              </a:ext>
            </a:extLst>
          </p:cNvPr>
          <p:cNvSpPr txBox="1"/>
          <p:nvPr/>
        </p:nvSpPr>
        <p:spPr>
          <a:xfrm>
            <a:off x="2805993" y="3135959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SQL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503C0-0778-4295-8152-3D48C8FF1643}"/>
              </a:ext>
            </a:extLst>
          </p:cNvPr>
          <p:cNvSpPr txBox="1"/>
          <p:nvPr/>
        </p:nvSpPr>
        <p:spPr>
          <a:xfrm>
            <a:off x="8544176" y="3082001"/>
            <a:ext cx="130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Datalog</a:t>
            </a:r>
          </a:p>
        </p:txBody>
      </p:sp>
    </p:spTree>
    <p:extLst>
      <p:ext uri="{BB962C8B-B14F-4D97-AF65-F5344CB8AC3E}">
        <p14:creationId xmlns:p14="http://schemas.microsoft.com/office/powerpoint/2010/main" val="17117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2" grpId="0" animBg="1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DE2D-5E5D-4BA6-B00A-9E09F7CE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F618E-0C86-4874-890A-B4EE29F5C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06153" cy="131013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table1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EXCEPT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table2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50BFB-BFBA-4257-B3AB-9A1AC234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43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29EB29-2C58-4B83-94AD-1F6705B47542}"/>
              </a:ext>
            </a:extLst>
          </p:cNvPr>
          <p:cNvSpPr/>
          <p:nvPr/>
        </p:nvSpPr>
        <p:spPr>
          <a:xfrm>
            <a:off x="5688955" y="4498329"/>
            <a:ext cx="423334" cy="40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268C54-D40C-4CC9-B9B4-B312E49288D4}"/>
              </a:ext>
            </a:extLst>
          </p:cNvPr>
          <p:cNvSpPr txBox="1"/>
          <p:nvPr/>
        </p:nvSpPr>
        <p:spPr>
          <a:xfrm>
            <a:off x="4203188" y="3975109"/>
            <a:ext cx="110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table1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0370D4-11E9-4D21-916C-76C934F72882}"/>
              </a:ext>
            </a:extLst>
          </p:cNvPr>
          <p:cNvSpPr txBox="1"/>
          <p:nvPr/>
        </p:nvSpPr>
        <p:spPr>
          <a:xfrm>
            <a:off x="3490726" y="4840643"/>
            <a:ext cx="110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table2</a:t>
            </a:r>
            <a:endParaRPr lang="en-US" sz="2800" i="1" baseline="-25000" dirty="0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F50C74B-CB89-42A2-8B7E-4A988C1197C5}"/>
              </a:ext>
            </a:extLst>
          </p:cNvPr>
          <p:cNvCxnSpPr>
            <a:cxnSpLocks/>
            <a:stCxn id="13" idx="3"/>
            <a:endCxn id="12" idx="0"/>
          </p:cNvCxnSpPr>
          <p:nvPr/>
        </p:nvCxnSpPr>
        <p:spPr>
          <a:xfrm>
            <a:off x="5307849" y="4236719"/>
            <a:ext cx="592773" cy="26161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90A18F5-6061-421F-B7A2-0957EACD0AAB}"/>
              </a:ext>
            </a:extLst>
          </p:cNvPr>
          <p:cNvCxnSpPr>
            <a:cxnSpLocks/>
            <a:stCxn id="14" idx="3"/>
            <a:endCxn id="21" idx="2"/>
          </p:cNvCxnSpPr>
          <p:nvPr/>
        </p:nvCxnSpPr>
        <p:spPr>
          <a:xfrm>
            <a:off x="4595387" y="5102253"/>
            <a:ext cx="3233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AE7FAB-F040-4405-8C6C-7C23CE5DCF36}"/>
                  </a:ext>
                </a:extLst>
              </p:cNvPr>
              <p:cNvSpPr txBox="1"/>
              <p:nvPr/>
            </p:nvSpPr>
            <p:spPr>
              <a:xfrm>
                <a:off x="6459162" y="4435685"/>
                <a:ext cx="1798441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𝑑𝑖𝑠𝑡𝑖𝑛𝑐𝑡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AE7FAB-F040-4405-8C6C-7C23CE5DC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162" y="4435685"/>
                <a:ext cx="179844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or: Elbow 19">
            <a:extLst>
              <a:ext uri="{FF2B5EF4-FFF2-40B4-BE49-F238E27FC236}">
                <a16:creationId xmlns:a16="http://schemas.microsoft.com/office/drawing/2014/main" id="{2F0E5547-131B-4D78-8A89-320DA8F238D4}"/>
              </a:ext>
            </a:extLst>
          </p:cNvPr>
          <p:cNvCxnSpPr>
            <a:cxnSpLocks/>
            <a:stCxn id="12" idx="6"/>
            <a:endCxn id="17" idx="1"/>
          </p:cNvCxnSpPr>
          <p:nvPr/>
        </p:nvCxnSpPr>
        <p:spPr>
          <a:xfrm flipV="1">
            <a:off x="6112289" y="4697295"/>
            <a:ext cx="346873" cy="4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294434-640B-46E4-B56C-C4450043C12A}"/>
              </a:ext>
            </a:extLst>
          </p:cNvPr>
          <p:cNvSpPr txBox="1"/>
          <p:nvPr/>
        </p:nvSpPr>
        <p:spPr>
          <a:xfrm>
            <a:off x="8604476" y="4435685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74599735-5E73-48C1-A11F-5A2D5408CF54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8257603" y="4697295"/>
            <a:ext cx="346872" cy="4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2F129F1-98CA-4190-8A6E-DCE74A2C997A}"/>
              </a:ext>
            </a:extLst>
          </p:cNvPr>
          <p:cNvSpPr/>
          <p:nvPr/>
        </p:nvSpPr>
        <p:spPr>
          <a:xfrm>
            <a:off x="4918748" y="4899053"/>
            <a:ext cx="423334" cy="40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-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50180F48-BF25-4E95-8554-1BA31860717D}"/>
              </a:ext>
            </a:extLst>
          </p:cNvPr>
          <p:cNvCxnSpPr>
            <a:cxnSpLocks/>
            <a:stCxn id="21" idx="6"/>
            <a:endCxn id="12" idx="4"/>
          </p:cNvCxnSpPr>
          <p:nvPr/>
        </p:nvCxnSpPr>
        <p:spPr>
          <a:xfrm flipV="1">
            <a:off x="5342082" y="4904729"/>
            <a:ext cx="558540" cy="19752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D307F92-D01D-4047-B69B-E3E63F23264E}"/>
              </a:ext>
            </a:extLst>
          </p:cNvPr>
          <p:cNvSpPr txBox="1"/>
          <p:nvPr/>
        </p:nvSpPr>
        <p:spPr>
          <a:xfrm>
            <a:off x="6630509" y="1870075"/>
            <a:ext cx="501407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</a:rPr>
              <a:t>O(x) :- Table1(x),</a:t>
            </a:r>
            <a:br>
              <a:rPr lang="en-US" sz="3600" dirty="0">
                <a:latin typeface="Consolas" panose="020B0609020204030204" pitchFamily="49" charset="0"/>
              </a:rPr>
            </a:br>
            <a:r>
              <a:rPr lang="en-US" sz="3600" dirty="0">
                <a:latin typeface="Consolas" panose="020B0609020204030204" pitchFamily="49" charset="0"/>
              </a:rPr>
              <a:t>    not Table2(x).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E44BC-FDA0-4FF0-85A4-554E83E13EDE}"/>
              </a:ext>
            </a:extLst>
          </p:cNvPr>
          <p:cNvSpPr txBox="1"/>
          <p:nvPr/>
        </p:nvSpPr>
        <p:spPr>
          <a:xfrm>
            <a:off x="2548218" y="5401945"/>
            <a:ext cx="766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Note: distinct will remove elements with negative weights</a:t>
            </a:r>
          </a:p>
        </p:txBody>
      </p:sp>
    </p:spTree>
    <p:extLst>
      <p:ext uri="{BB962C8B-B14F-4D97-AF65-F5344CB8AC3E}">
        <p14:creationId xmlns:p14="http://schemas.microsoft.com/office/powerpoint/2010/main" val="343868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7" grpId="0" animBg="1"/>
      <p:bldP spid="19" grpId="0"/>
      <p:bldP spid="21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CBBA-EAAF-40EC-90DE-EB79EFA9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(filtering)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BACE2-5B7A-4997-8850-2C8DC2C4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7D785-CC0B-403E-A470-63345672281C}"/>
              </a:ext>
            </a:extLst>
          </p:cNvPr>
          <p:cNvSpPr txBox="1"/>
          <p:nvPr/>
        </p:nvSpPr>
        <p:spPr>
          <a:xfrm>
            <a:off x="7209305" y="1751490"/>
            <a:ext cx="436861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O(t) :- Table(t),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    predicate(t).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2F2CD-7087-4EF9-B759-73661B087B0C}"/>
              </a:ext>
            </a:extLst>
          </p:cNvPr>
          <p:cNvSpPr txBox="1"/>
          <p:nvPr/>
        </p:nvSpPr>
        <p:spPr>
          <a:xfrm>
            <a:off x="1158129" y="1825623"/>
            <a:ext cx="447618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sz="3200" dirty="0">
                <a:latin typeface="Consolas" panose="020B0609020204030204" pitchFamily="49" charset="0"/>
              </a:rPr>
              <a:t> * </a:t>
            </a: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sz="3200" dirty="0">
                <a:latin typeface="Consolas" panose="020B0609020204030204" pitchFamily="49" charset="0"/>
              </a:rPr>
              <a:t> table 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WHERE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i="1" dirty="0">
                <a:latin typeface="Consolas" panose="020B0609020204030204" pitchFamily="49" charset="0"/>
              </a:rPr>
              <a:t>predicate</a:t>
            </a:r>
          </a:p>
        </p:txBody>
      </p:sp>
      <p:graphicFrame>
        <p:nvGraphicFramePr>
          <p:cNvPr id="18" name="Table 8">
            <a:extLst>
              <a:ext uri="{FF2B5EF4-FFF2-40B4-BE49-F238E27FC236}">
                <a16:creationId xmlns:a16="http://schemas.microsoft.com/office/drawing/2014/main" id="{211D3054-2D7F-4579-8F3F-576AD15FE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61379"/>
              </p:ext>
            </p:extLst>
          </p:nvPr>
        </p:nvGraphicFramePr>
        <p:xfrm>
          <a:off x="2392623" y="3678129"/>
          <a:ext cx="252232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EFC67CBC-FA3F-44AB-84E7-C500F1204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49185"/>
              </p:ext>
            </p:extLst>
          </p:nvPr>
        </p:nvGraphicFramePr>
        <p:xfrm>
          <a:off x="7633067" y="3939458"/>
          <a:ext cx="252232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</a:tbl>
          </a:graphicData>
        </a:graphic>
      </p:graphicFrame>
      <p:sp>
        <p:nvSpPr>
          <p:cNvPr id="20" name="Arrow: Right 19">
            <a:extLst>
              <a:ext uri="{FF2B5EF4-FFF2-40B4-BE49-F238E27FC236}">
                <a16:creationId xmlns:a16="http://schemas.microsoft.com/office/drawing/2014/main" id="{9B4EEB02-39C5-4A1F-AF1B-50B003CECFD9}"/>
              </a:ext>
            </a:extLst>
          </p:cNvPr>
          <p:cNvSpPr/>
          <p:nvPr/>
        </p:nvSpPr>
        <p:spPr>
          <a:xfrm>
            <a:off x="5315180" y="4334211"/>
            <a:ext cx="2114271" cy="67353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WHERE Age &gt;= 10</a:t>
            </a:r>
          </a:p>
        </p:txBody>
      </p:sp>
    </p:spTree>
    <p:extLst>
      <p:ext uri="{BB962C8B-B14F-4D97-AF65-F5344CB8AC3E}">
        <p14:creationId xmlns:p14="http://schemas.microsoft.com/office/powerpoint/2010/main" val="2333429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CBBA-EAAF-40EC-90DE-EB79EFA9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(filtering)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23188-0042-4D0E-8F67-131DAEFEE2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7840" y="3068182"/>
                <a:ext cx="6905066" cy="177395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i="1" dirty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𝑝𝑟𝑒𝑑𝑖𝑐𝑎𝑡𝑒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23188-0042-4D0E-8F67-131DAEFEE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7840" y="3068182"/>
                <a:ext cx="6905066" cy="177395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BACE2-5B7A-4997-8850-2C8DC2C4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52BF91-78F3-4CA3-A1B1-A540401E56DA}"/>
                  </a:ext>
                </a:extLst>
              </p:cNvPr>
              <p:cNvSpPr/>
              <p:nvPr/>
            </p:nvSpPr>
            <p:spPr>
              <a:xfrm>
                <a:off x="5975977" y="5038868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52BF91-78F3-4CA3-A1B1-A540401E5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77" y="5038868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794061C-352D-43A1-AE52-3F2C59A389AC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>
            <a:off x="5688825" y="5224333"/>
            <a:ext cx="28715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AF70AE-7CCE-4AF3-8492-10CE5E9AB95E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6488210" y="5224334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FB975AE-18DF-441E-9D2C-72D15659567A}"/>
              </a:ext>
            </a:extLst>
          </p:cNvPr>
          <p:cNvSpPr/>
          <p:nvPr/>
        </p:nvSpPr>
        <p:spPr>
          <a:xfrm>
            <a:off x="6817946" y="5038868"/>
            <a:ext cx="391359" cy="37253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o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524BC9-61CB-451A-8B91-1265A314BAA1}"/>
                  </a:ext>
                </a:extLst>
              </p:cNvPr>
              <p:cNvSpPr/>
              <p:nvPr/>
            </p:nvSpPr>
            <p:spPr>
              <a:xfrm>
                <a:off x="5094459" y="5038867"/>
                <a:ext cx="594366" cy="370932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𝑡𝑎𝑏𝑙𝑒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524BC9-61CB-451A-8B91-1265A314B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459" y="5038867"/>
                <a:ext cx="594366" cy="370932"/>
              </a:xfrm>
              <a:prstGeom prst="rect">
                <a:avLst/>
              </a:prstGeom>
              <a:blipFill>
                <a:blip r:embed="rId4"/>
                <a:stretch>
                  <a:fillRect l="-13402" r="-515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D27D785-CC0B-403E-A470-63345672281C}"/>
              </a:ext>
            </a:extLst>
          </p:cNvPr>
          <p:cNvSpPr txBox="1"/>
          <p:nvPr/>
        </p:nvSpPr>
        <p:spPr>
          <a:xfrm>
            <a:off x="7209305" y="1751490"/>
            <a:ext cx="436861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O(t) :- Table(t),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    predicate(t).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0BB496-1BCF-43F2-ACFF-FB80610B1573}"/>
                  </a:ext>
                </a:extLst>
              </p:cNvPr>
              <p:cNvSpPr txBox="1"/>
              <p:nvPr/>
            </p:nvSpPr>
            <p:spPr>
              <a:xfrm>
                <a:off x="2575112" y="5648464"/>
                <a:ext cx="78878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/>
                  <a:t> keeps all tuples for which the predicate is true.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0BB496-1BCF-43F2-ACFF-FB80610B1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112" y="5648464"/>
                <a:ext cx="7887820" cy="523220"/>
              </a:xfrm>
              <a:prstGeom prst="rect">
                <a:avLst/>
              </a:prstGeom>
              <a:blipFill>
                <a:blip r:embed="rId5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A52F2CD-7087-4EF9-B759-73661B087B0C}"/>
              </a:ext>
            </a:extLst>
          </p:cNvPr>
          <p:cNvSpPr txBox="1"/>
          <p:nvPr/>
        </p:nvSpPr>
        <p:spPr>
          <a:xfrm>
            <a:off x="1158129" y="1825623"/>
            <a:ext cx="447618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sz="3200" dirty="0">
                <a:latin typeface="Consolas" panose="020B0609020204030204" pitchFamily="49" charset="0"/>
              </a:rPr>
              <a:t> * </a:t>
            </a: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sz="3200" dirty="0">
                <a:latin typeface="Consolas" panose="020B0609020204030204" pitchFamily="49" charset="0"/>
              </a:rPr>
              <a:t> table 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WHERE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i="1" dirty="0">
                <a:latin typeface="Consolas" panose="020B0609020204030204" pitchFamily="49" charset="0"/>
              </a:rPr>
              <a:t>predicate</a:t>
            </a:r>
          </a:p>
        </p:txBody>
      </p:sp>
    </p:spTree>
    <p:extLst>
      <p:ext uri="{BB962C8B-B14F-4D97-AF65-F5344CB8AC3E}">
        <p14:creationId xmlns:p14="http://schemas.microsoft.com/office/powerpoint/2010/main" val="3845356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1408-2DF1-4E7D-8263-53E417B5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568E0-B6AD-49EB-8717-3EE8F2A7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3E58D5-8AC8-42B2-8B0F-F24EC1AFC972}"/>
              </a:ext>
            </a:extLst>
          </p:cNvPr>
          <p:cNvSpPr txBox="1">
            <a:spLocks/>
          </p:cNvSpPr>
          <p:nvPr/>
        </p:nvSpPr>
        <p:spPr>
          <a:xfrm>
            <a:off x="1017254" y="1874035"/>
            <a:ext cx="4319987" cy="9027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…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(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…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…)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41C62-EE07-4F63-82C5-BB6594BBFCDC}"/>
              </a:ext>
            </a:extLst>
          </p:cNvPr>
          <p:cNvSpPr txBox="1"/>
          <p:nvPr/>
        </p:nvSpPr>
        <p:spPr>
          <a:xfrm>
            <a:off x="6973983" y="1920163"/>
            <a:ext cx="465772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E(y) :- Table(x),….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O(z) :- E(y),….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6DDD93-E265-4633-9040-7557D810DC19}"/>
                  </a:ext>
                </a:extLst>
              </p:cNvPr>
              <p:cNvSpPr/>
              <p:nvPr/>
            </p:nvSpPr>
            <p:spPr>
              <a:xfrm>
                <a:off x="6021702" y="4442511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6DDD93-E265-4633-9040-7557D810D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702" y="4442511"/>
                <a:ext cx="512233" cy="370932"/>
              </a:xfrm>
              <a:prstGeom prst="rect">
                <a:avLst/>
              </a:prstGeom>
              <a:blipFill>
                <a:blip r:embed="rId2"/>
                <a:stretch>
                  <a:fillRect b="-45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7542B8-8BB4-4D29-9E9A-120B21046AAF}"/>
              </a:ext>
            </a:extLst>
          </p:cNvPr>
          <p:cNvCxnSpPr>
            <a:cxnSpLocks/>
            <a:stCxn id="12" idx="3"/>
            <a:endCxn id="9" idx="1"/>
          </p:cNvCxnSpPr>
          <p:nvPr/>
        </p:nvCxnSpPr>
        <p:spPr>
          <a:xfrm>
            <a:off x="5682413" y="4627976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6">
            <a:extLst>
              <a:ext uri="{FF2B5EF4-FFF2-40B4-BE49-F238E27FC236}">
                <a16:creationId xmlns:a16="http://schemas.microsoft.com/office/drawing/2014/main" id="{2AB5D258-C66B-4A54-B6EF-81A6B28B4034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533935" y="4627977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E4FAA4D-459C-4BE4-AC56-9947AC73004B}"/>
                  </a:ext>
                </a:extLst>
              </p:cNvPr>
              <p:cNvSpPr/>
              <p:nvPr/>
            </p:nvSpPr>
            <p:spPr>
              <a:xfrm>
                <a:off x="5170180" y="4442510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E4FAA4D-459C-4BE4-AC56-9947AC730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180" y="4442510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E51EB0-EFC8-46B7-9756-907E8B563877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790431" y="4627976"/>
            <a:ext cx="3797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4021724-0FC2-43B1-B12C-2D62468A3184}"/>
              </a:ext>
            </a:extLst>
          </p:cNvPr>
          <p:cNvSpPr txBox="1"/>
          <p:nvPr/>
        </p:nvSpPr>
        <p:spPr>
          <a:xfrm>
            <a:off x="4121372" y="4444110"/>
            <a:ext cx="67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28647F-793E-4723-9460-F384D1EDFC66}"/>
              </a:ext>
            </a:extLst>
          </p:cNvPr>
          <p:cNvSpPr txBox="1"/>
          <p:nvPr/>
        </p:nvSpPr>
        <p:spPr>
          <a:xfrm>
            <a:off x="6873224" y="444251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3B1461-DBE1-400A-BFA1-1CC0D69C587F}"/>
              </a:ext>
            </a:extLst>
          </p:cNvPr>
          <p:cNvSpPr txBox="1"/>
          <p:nvPr/>
        </p:nvSpPr>
        <p:spPr>
          <a:xfrm>
            <a:off x="5698810" y="425784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006B24-C071-455D-91DA-E1B93E8D0837}"/>
              </a:ext>
            </a:extLst>
          </p:cNvPr>
          <p:cNvSpPr txBox="1"/>
          <p:nvPr/>
        </p:nvSpPr>
        <p:spPr>
          <a:xfrm>
            <a:off x="1648107" y="5041317"/>
            <a:ext cx="9124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Query composition is circuit chaining (function composition).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741731-DD95-4075-AE25-B3831C3F856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888006" y="2620323"/>
            <a:ext cx="538291" cy="18221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D202D6A-2DD4-4A7F-AA54-13127B1EB11C}"/>
              </a:ext>
            </a:extLst>
          </p:cNvPr>
          <p:cNvCxnSpPr>
            <a:cxnSpLocks/>
          </p:cNvCxnSpPr>
          <p:nvPr/>
        </p:nvCxnSpPr>
        <p:spPr>
          <a:xfrm>
            <a:off x="4990896" y="2103228"/>
            <a:ext cx="1149658" cy="23392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A7566D-092F-49BD-8C1E-0818545069B5}"/>
              </a:ext>
            </a:extLst>
          </p:cNvPr>
          <p:cNvCxnSpPr>
            <a:cxnSpLocks/>
          </p:cNvCxnSpPr>
          <p:nvPr/>
        </p:nvCxnSpPr>
        <p:spPr>
          <a:xfrm flipH="1">
            <a:off x="5553635" y="2326341"/>
            <a:ext cx="1526242" cy="2116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920DE6A-3106-478F-96A0-FB4591ADC784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6277819" y="2864224"/>
            <a:ext cx="802058" cy="15782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529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C0B9-BA42-408F-A8A5-45BF50F6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961"/>
            <a:ext cx="10515600" cy="1325563"/>
          </a:xfrm>
        </p:spPr>
        <p:txBody>
          <a:bodyPr/>
          <a:lstStyle/>
          <a:p>
            <a:r>
              <a:rPr lang="en-US" dirty="0"/>
              <a:t>Cartesian products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DA9D8-2BA4-40D1-A00D-1A48311E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47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13663-E7B6-4739-ADA2-D5B32EDE0981}"/>
              </a:ext>
            </a:extLst>
          </p:cNvPr>
          <p:cNvSpPr txBox="1"/>
          <p:nvPr/>
        </p:nvSpPr>
        <p:spPr>
          <a:xfrm>
            <a:off x="7924800" y="1561308"/>
            <a:ext cx="331967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O(t1, t2) :- 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Table1(t1), 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Table2(t2).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BECEB-75EE-4645-B15B-3F3E9D201054}"/>
              </a:ext>
            </a:extLst>
          </p:cNvPr>
          <p:cNvSpPr txBox="1"/>
          <p:nvPr/>
        </p:nvSpPr>
        <p:spPr>
          <a:xfrm>
            <a:off x="513299" y="1745624"/>
            <a:ext cx="610262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sz="3200" dirty="0">
                <a:latin typeface="Consolas" panose="020B0609020204030204" pitchFamily="49" charset="0"/>
              </a:rPr>
              <a:t> table1.*, table2.* 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sz="3200" dirty="0">
                <a:latin typeface="Consolas" panose="020B0609020204030204" pitchFamily="49" charset="0"/>
              </a:rPr>
              <a:t> table1, table2</a:t>
            </a:r>
          </a:p>
        </p:txBody>
      </p:sp>
      <p:graphicFrame>
        <p:nvGraphicFramePr>
          <p:cNvPr id="20" name="Table 8">
            <a:extLst>
              <a:ext uri="{FF2B5EF4-FFF2-40B4-BE49-F238E27FC236}">
                <a16:creationId xmlns:a16="http://schemas.microsoft.com/office/drawing/2014/main" id="{0AA7B719-A9E2-4667-A55D-72CB8C1E1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955780"/>
              </p:ext>
            </p:extLst>
          </p:nvPr>
        </p:nvGraphicFramePr>
        <p:xfrm>
          <a:off x="1896641" y="3913199"/>
          <a:ext cx="192916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graphicFrame>
        <p:nvGraphicFramePr>
          <p:cNvPr id="21" name="Table 8">
            <a:extLst>
              <a:ext uri="{FF2B5EF4-FFF2-40B4-BE49-F238E27FC236}">
                <a16:creationId xmlns:a16="http://schemas.microsoft.com/office/drawing/2014/main" id="{469095F3-8624-4D77-832A-044DCF54A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197189"/>
              </p:ext>
            </p:extLst>
          </p:nvPr>
        </p:nvGraphicFramePr>
        <p:xfrm>
          <a:off x="4644195" y="4333754"/>
          <a:ext cx="165377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</a:tbl>
          </a:graphicData>
        </a:graphic>
      </p:graphicFrame>
      <p:graphicFrame>
        <p:nvGraphicFramePr>
          <p:cNvPr id="22" name="Table 8">
            <a:extLst>
              <a:ext uri="{FF2B5EF4-FFF2-40B4-BE49-F238E27FC236}">
                <a16:creationId xmlns:a16="http://schemas.microsoft.com/office/drawing/2014/main" id="{887EED39-5845-4042-BD00-F018EC403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04398"/>
              </p:ext>
            </p:extLst>
          </p:nvPr>
        </p:nvGraphicFramePr>
        <p:xfrm>
          <a:off x="7356916" y="3151199"/>
          <a:ext cx="252232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879054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955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769462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34921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30EE6D5-799E-4E31-9F81-B0440BA000A2}"/>
              </a:ext>
            </a:extLst>
          </p:cNvPr>
          <p:cNvSpPr txBox="1"/>
          <p:nvPr/>
        </p:nvSpPr>
        <p:spPr>
          <a:xfrm>
            <a:off x="4156726" y="469772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B5ABF3-7C80-4498-8C0B-4F2F0656E88C}"/>
              </a:ext>
            </a:extLst>
          </p:cNvPr>
          <p:cNvSpPr txBox="1"/>
          <p:nvPr/>
        </p:nvSpPr>
        <p:spPr>
          <a:xfrm>
            <a:off x="6543390" y="46429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0BB89-7A3C-41F3-8B5F-59F0F13C97BD}"/>
              </a:ext>
            </a:extLst>
          </p:cNvPr>
          <p:cNvSpPr txBox="1"/>
          <p:nvPr/>
        </p:nvSpPr>
        <p:spPr>
          <a:xfrm>
            <a:off x="4644195" y="6181429"/>
            <a:ext cx="3665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Multiply weights.</a:t>
            </a:r>
          </a:p>
        </p:txBody>
      </p:sp>
    </p:spTree>
    <p:extLst>
      <p:ext uri="{BB962C8B-B14F-4D97-AF65-F5344CB8AC3E}">
        <p14:creationId xmlns:p14="http://schemas.microsoft.com/office/powerpoint/2010/main" val="2483869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C0B9-BA42-408F-A8A5-45BF50F6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961"/>
            <a:ext cx="10515600" cy="1325563"/>
          </a:xfrm>
        </p:spPr>
        <p:txBody>
          <a:bodyPr/>
          <a:lstStyle/>
          <a:p>
            <a:r>
              <a:rPr lang="en-US" dirty="0"/>
              <a:t>Cartesian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1CCA0-8264-4DCA-839A-FB551C7974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2321" y="3296071"/>
                <a:ext cx="7106479" cy="109953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Consolas" panose="020B0609020204030204" pitchFamily="49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Consolas" panose="020B0609020204030204" pitchFamily="49" charset="0"/>
                </a:endParaRP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1CCA0-8264-4DCA-839A-FB551C797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2321" y="3296071"/>
                <a:ext cx="7106479" cy="1099536"/>
              </a:xfrm>
              <a:blipFill>
                <a:blip r:embed="rId2"/>
                <a:stretch>
                  <a:fillRect t="-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DA9D8-2BA4-40D1-A00D-1A48311E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A5AB9C-2AC8-41E1-8543-F5D8E1BEC7F7}"/>
              </a:ext>
            </a:extLst>
          </p:cNvPr>
          <p:cNvSpPr txBox="1"/>
          <p:nvPr/>
        </p:nvSpPr>
        <p:spPr>
          <a:xfrm>
            <a:off x="4639406" y="4591946"/>
            <a:ext cx="110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table1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DD5FD-90D5-4C29-B980-4AA1354B1AD4}"/>
              </a:ext>
            </a:extLst>
          </p:cNvPr>
          <p:cNvSpPr txBox="1"/>
          <p:nvPr/>
        </p:nvSpPr>
        <p:spPr>
          <a:xfrm>
            <a:off x="4639405" y="5521566"/>
            <a:ext cx="110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table2</a:t>
            </a:r>
            <a:endParaRPr lang="en-US" sz="2800" i="1" baseline="-25000" dirty="0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2AB7E6E3-34E8-4812-A878-1FFB4B1FA42D}"/>
              </a:ext>
            </a:extLst>
          </p:cNvPr>
          <p:cNvCxnSpPr>
            <a:cxnSpLocks/>
            <a:stCxn id="5" idx="3"/>
            <a:endCxn id="11" idx="0"/>
          </p:cNvCxnSpPr>
          <p:nvPr/>
        </p:nvCxnSpPr>
        <p:spPr>
          <a:xfrm>
            <a:off x="5744067" y="4853556"/>
            <a:ext cx="575656" cy="26161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E1AEAB8-D00B-4103-A067-AC1165091A8B}"/>
              </a:ext>
            </a:extLst>
          </p:cNvPr>
          <p:cNvCxnSpPr>
            <a:cxnSpLocks/>
            <a:stCxn id="6" idx="3"/>
            <a:endCxn id="11" idx="2"/>
          </p:cNvCxnSpPr>
          <p:nvPr/>
        </p:nvCxnSpPr>
        <p:spPr>
          <a:xfrm flipV="1">
            <a:off x="5744066" y="5521566"/>
            <a:ext cx="575657" cy="26161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890AE97-E587-49BF-B4B5-A656AFAC8CEB}"/>
              </a:ext>
            </a:extLst>
          </p:cNvPr>
          <p:cNvSpPr txBox="1"/>
          <p:nvPr/>
        </p:nvSpPr>
        <p:spPr>
          <a:xfrm>
            <a:off x="6895380" y="5052522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o</a:t>
            </a:r>
          </a:p>
        </p:txBody>
      </p:sp>
      <p:cxnSp>
        <p:nvCxnSpPr>
          <p:cNvPr id="10" name="Connector: Elbow 19">
            <a:extLst>
              <a:ext uri="{FF2B5EF4-FFF2-40B4-BE49-F238E27FC236}">
                <a16:creationId xmlns:a16="http://schemas.microsoft.com/office/drawing/2014/main" id="{C54628B0-6101-40D4-AFDA-C5034101251E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 flipV="1">
            <a:off x="6548507" y="5314132"/>
            <a:ext cx="346873" cy="4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CB34EB-42B7-4DFF-8B39-40A7A4E2F8A2}"/>
                  </a:ext>
                </a:extLst>
              </p:cNvPr>
              <p:cNvSpPr/>
              <p:nvPr/>
            </p:nvSpPr>
            <p:spPr>
              <a:xfrm>
                <a:off x="6090939" y="5115166"/>
                <a:ext cx="457568" cy="406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↑×</m:t>
                      </m:r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CB34EB-42B7-4DFF-8B39-40A7A4E2F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939" y="5115166"/>
                <a:ext cx="457568" cy="406400"/>
              </a:xfrm>
              <a:prstGeom prst="rect">
                <a:avLst/>
              </a:prstGeom>
              <a:blipFill>
                <a:blip r:embed="rId3"/>
                <a:stretch>
                  <a:fillRect l="-625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3E13663-E7B6-4739-ADA2-D5B32EDE0981}"/>
              </a:ext>
            </a:extLst>
          </p:cNvPr>
          <p:cNvSpPr txBox="1"/>
          <p:nvPr/>
        </p:nvSpPr>
        <p:spPr>
          <a:xfrm>
            <a:off x="7924800" y="1561308"/>
            <a:ext cx="331967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O(t1, t2) :-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Table1(t1), 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Table2(t2).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BECEB-75EE-4645-B15B-3F3E9D201054}"/>
              </a:ext>
            </a:extLst>
          </p:cNvPr>
          <p:cNvSpPr txBox="1"/>
          <p:nvPr/>
        </p:nvSpPr>
        <p:spPr>
          <a:xfrm>
            <a:off x="513299" y="1745624"/>
            <a:ext cx="610262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sz="3200" dirty="0">
                <a:latin typeface="Consolas" panose="020B0609020204030204" pitchFamily="49" charset="0"/>
              </a:rPr>
              <a:t> table1.*, table2.* 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sz="3200" dirty="0">
                <a:latin typeface="Consolas" panose="020B0609020204030204" pitchFamily="49" charset="0"/>
              </a:rPr>
              <a:t> table1, table2</a:t>
            </a:r>
          </a:p>
        </p:txBody>
      </p:sp>
    </p:spTree>
    <p:extLst>
      <p:ext uri="{BB962C8B-B14F-4D97-AF65-F5344CB8AC3E}">
        <p14:creationId xmlns:p14="http://schemas.microsoft.com/office/powerpoint/2010/main" val="38692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0CCE-3954-4785-8E92-1AE6EC144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Equi</a:t>
            </a:r>
            <a:r>
              <a:rPr lang="en-US" dirty="0"/>
              <a:t>)Joins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FDD0F-08D6-4B23-B2EA-390B4EC3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49</a:t>
            </a:fld>
            <a:endParaRPr 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3CE41FB-D8F1-4DB7-A30F-B5FDA91FF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00" y="1749807"/>
            <a:ext cx="651332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Name, Age </a:t>
            </a:r>
            <a:r>
              <a:rPr lang="en-US" alt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TABLE1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lang="en-US" alt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JOIN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TABLE2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lang="en-US" alt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ON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en-US" sz="3200" dirty="0">
                <a:latin typeface="Consolas" panose="020B0609020204030204" pitchFamily="49" charset="0"/>
              </a:rPr>
              <a:t>TABLE1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en-US" sz="3200" dirty="0">
                <a:latin typeface="Consolas" panose="020B0609020204030204" pitchFamily="49" charset="0"/>
              </a:rPr>
              <a:t>Name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=TABLE2.</a:t>
            </a:r>
            <a:r>
              <a:rPr lang="en-US" altLang="en-US" sz="3200" dirty="0">
                <a:latin typeface="Consolas" panose="020B0609020204030204" pitchFamily="49" charset="0"/>
              </a:rPr>
              <a:t>Name</a:t>
            </a: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5185D5-55E5-4814-85C0-46121164C541}"/>
              </a:ext>
            </a:extLst>
          </p:cNvPr>
          <p:cNvSpPr txBox="1"/>
          <p:nvPr/>
        </p:nvSpPr>
        <p:spPr>
          <a:xfrm>
            <a:off x="7209305" y="1751490"/>
            <a:ext cx="481539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O(Name, Age) :-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  Table1(Name, Age),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  Table2(Name, _).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EDA164-C992-43FD-8889-97CC1FB87062}"/>
              </a:ext>
            </a:extLst>
          </p:cNvPr>
          <p:cNvSpPr txBox="1"/>
          <p:nvPr/>
        </p:nvSpPr>
        <p:spPr>
          <a:xfrm>
            <a:off x="4415683" y="4223887"/>
            <a:ext cx="110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table1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62DA53-9E0D-4C0A-8933-83F6A914EE75}"/>
              </a:ext>
            </a:extLst>
          </p:cNvPr>
          <p:cNvSpPr txBox="1"/>
          <p:nvPr/>
        </p:nvSpPr>
        <p:spPr>
          <a:xfrm>
            <a:off x="4415682" y="5153507"/>
            <a:ext cx="110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table2</a:t>
            </a:r>
            <a:endParaRPr lang="en-US" sz="2800" i="1" baseline="-25000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E88D640-DDD8-4FD5-82C8-D06545893327}"/>
              </a:ext>
            </a:extLst>
          </p:cNvPr>
          <p:cNvCxnSpPr>
            <a:cxnSpLocks/>
            <a:stCxn id="16" idx="3"/>
            <a:endCxn id="22" idx="0"/>
          </p:cNvCxnSpPr>
          <p:nvPr/>
        </p:nvCxnSpPr>
        <p:spPr>
          <a:xfrm>
            <a:off x="5520344" y="4485497"/>
            <a:ext cx="575656" cy="26161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43341BA-F5F1-4862-8BDE-07882CA28B1D}"/>
              </a:ext>
            </a:extLst>
          </p:cNvPr>
          <p:cNvCxnSpPr>
            <a:cxnSpLocks/>
            <a:stCxn id="17" idx="3"/>
            <a:endCxn id="22" idx="2"/>
          </p:cNvCxnSpPr>
          <p:nvPr/>
        </p:nvCxnSpPr>
        <p:spPr>
          <a:xfrm flipV="1">
            <a:off x="5520343" y="5153507"/>
            <a:ext cx="575657" cy="26161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19">
            <a:extLst>
              <a:ext uri="{FF2B5EF4-FFF2-40B4-BE49-F238E27FC236}">
                <a16:creationId xmlns:a16="http://schemas.microsoft.com/office/drawing/2014/main" id="{91087356-4BF9-41F8-9C1E-A71BB171D66A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324784" y="4946073"/>
            <a:ext cx="346873" cy="4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6008831-A7DC-4CE1-9337-65C19C53E887}"/>
                  </a:ext>
                </a:extLst>
              </p:cNvPr>
              <p:cNvSpPr/>
              <p:nvPr/>
            </p:nvSpPr>
            <p:spPr>
              <a:xfrm>
                <a:off x="5867216" y="4747107"/>
                <a:ext cx="457568" cy="406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↑×</m:t>
                      </m:r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6008831-A7DC-4CE1-9337-65C19C53E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216" y="4747107"/>
                <a:ext cx="457568" cy="406400"/>
              </a:xfrm>
              <a:prstGeom prst="rect">
                <a:avLst/>
              </a:prstGeom>
              <a:blipFill>
                <a:blip r:embed="rId2"/>
                <a:stretch>
                  <a:fillRect l="-617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9971C93-2CAF-4D5C-AD8B-583E487B763F}"/>
                  </a:ext>
                </a:extLst>
              </p:cNvPr>
              <p:cNvSpPr/>
              <p:nvPr/>
            </p:nvSpPr>
            <p:spPr>
              <a:xfrm>
                <a:off x="6671656" y="4760607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9971C93-2CAF-4D5C-AD8B-583E487B76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656" y="4760607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6">
            <a:extLst>
              <a:ext uri="{FF2B5EF4-FFF2-40B4-BE49-F238E27FC236}">
                <a16:creationId xmlns:a16="http://schemas.microsoft.com/office/drawing/2014/main" id="{BB4CD8E2-B6A4-4DFC-9463-716587F2854A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>
            <a:off x="7183889" y="4946073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BFFDE89-1E6F-4E4F-812D-6DE8B1A7E2EB}"/>
              </a:ext>
            </a:extLst>
          </p:cNvPr>
          <p:cNvSpPr/>
          <p:nvPr/>
        </p:nvSpPr>
        <p:spPr>
          <a:xfrm>
            <a:off x="7513625" y="4760607"/>
            <a:ext cx="391359" cy="37253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o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25889D-4AFF-4CF1-8624-D8036DEB5E35}"/>
              </a:ext>
            </a:extLst>
          </p:cNvPr>
          <p:cNvSpPr txBox="1"/>
          <p:nvPr/>
        </p:nvSpPr>
        <p:spPr>
          <a:xfrm>
            <a:off x="3462325" y="5640148"/>
            <a:ext cx="6212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Cartesian product followed by filtering.</a:t>
            </a:r>
          </a:p>
        </p:txBody>
      </p:sp>
    </p:spTree>
    <p:extLst>
      <p:ext uri="{BB962C8B-B14F-4D97-AF65-F5344CB8AC3E}">
        <p14:creationId xmlns:p14="http://schemas.microsoft.com/office/powerpoint/2010/main" val="6020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cd&#10;&#10;Description automatically generated with medium confidence">
            <a:extLst>
              <a:ext uri="{FF2B5EF4-FFF2-40B4-BE49-F238E27FC236}">
                <a16:creationId xmlns:a16="http://schemas.microsoft.com/office/drawing/2014/main" id="{282EA184-4428-48BB-B59C-A0F3FBFD8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75600" y="2853266"/>
            <a:ext cx="3911600" cy="388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146BF-3DC2-4B4F-A774-291E8582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Nyquist–Shannon sampling theorem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E635F-8686-4821-BD98-F5BF1BF6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signal contains no frequencies higher than B hertz, it is </a:t>
            </a:r>
            <a:r>
              <a:rPr lang="en-US" b="1" dirty="0"/>
              <a:t>completely</a:t>
            </a:r>
            <a:r>
              <a:rPr lang="en-US" dirty="0"/>
              <a:t> determined by giving its values at a series of points spaced 1/(2B) seconds apart.</a:t>
            </a:r>
          </a:p>
          <a:p>
            <a:r>
              <a:rPr lang="en-US" dirty="0"/>
              <a:t>You can compute on the digital version</a:t>
            </a:r>
            <a:br>
              <a:rPr lang="en-US" dirty="0"/>
            </a:br>
            <a:r>
              <a:rPr lang="en-US" dirty="0"/>
              <a:t>without information loss</a:t>
            </a:r>
          </a:p>
          <a:p>
            <a:r>
              <a:rPr lang="en-US" dirty="0"/>
              <a:t>Our ears cannot hear more than 20khz</a:t>
            </a:r>
          </a:p>
          <a:p>
            <a:pPr lvl="1"/>
            <a:r>
              <a:rPr lang="en-US" dirty="0"/>
              <a:t>CDs sampling rate is 44.1khz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88B3E29-A262-4126-9A47-933A6565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4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D7AD2-ED4F-4A0F-A02C-CBB23057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computations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1C10E-548C-4F07-9E97-CEC2C84B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B5D4E-F8D1-46E6-AAC2-B4C08C5568E9}"/>
              </a:ext>
            </a:extLst>
          </p:cNvPr>
          <p:cNvSpPr txBox="1"/>
          <p:nvPr/>
        </p:nvSpPr>
        <p:spPr>
          <a:xfrm>
            <a:off x="838200" y="2076063"/>
            <a:ext cx="415146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Very nasty in SQL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CDC5B-2A74-41A8-8A05-49632D071370}"/>
              </a:ext>
            </a:extLst>
          </p:cNvPr>
          <p:cNvSpPr txBox="1"/>
          <p:nvPr/>
        </p:nvSpPr>
        <p:spPr>
          <a:xfrm>
            <a:off x="5678556" y="1891398"/>
            <a:ext cx="6096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Reach(x, y) :- 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Edge(x, z), Reach(z, y).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47634-39C4-4B4C-9DB5-533E93D1646C}"/>
              </a:ext>
            </a:extLst>
          </p:cNvPr>
          <p:cNvSpPr txBox="1"/>
          <p:nvPr/>
        </p:nvSpPr>
        <p:spPr>
          <a:xfrm>
            <a:off x="1523017" y="3692986"/>
            <a:ext cx="91459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is very interesting, but I don’t have time to show it today.</a:t>
            </a:r>
          </a:p>
          <a:p>
            <a:r>
              <a:rPr lang="en-US" sz="2800" dirty="0"/>
              <a:t>It requires using some new, unusual circuit operators, and</a:t>
            </a:r>
            <a:br>
              <a:rPr lang="en-US" sz="2800" dirty="0"/>
            </a:br>
            <a:r>
              <a:rPr lang="en-US" sz="2800" dirty="0"/>
              <a:t>streams of streams…</a:t>
            </a:r>
          </a:p>
        </p:txBody>
      </p:sp>
    </p:spTree>
    <p:extLst>
      <p:ext uri="{BB962C8B-B14F-4D97-AF65-F5344CB8AC3E}">
        <p14:creationId xmlns:p14="http://schemas.microsoft.com/office/powerpoint/2010/main" val="13988238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ld picture frame&#10;&#10;Description automatically generated with medium confidence">
            <a:extLst>
              <a:ext uri="{FF2B5EF4-FFF2-40B4-BE49-F238E27FC236}">
                <a16:creationId xmlns:a16="http://schemas.microsoft.com/office/drawing/2014/main" id="{CBA93F4D-67DA-4C00-A826-6D69DC590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2981198" y="-577098"/>
            <a:ext cx="7079352" cy="788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24F5C-4340-4D3A-B065-125A5B86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45" y="923925"/>
            <a:ext cx="2588491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1E40-3AA4-43F6-A029-D08F2910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64" y="2687781"/>
            <a:ext cx="5624945" cy="348918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Basics of Digital Signal Processing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Relational algebra as DSP</a:t>
            </a:r>
          </a:p>
          <a:p>
            <a:r>
              <a:rPr lang="en-US" b="1" dirty="0"/>
              <a:t>Efficient incremental computations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DC132-34BF-46BA-ADFB-886912E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242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vertebrate, mollusk, snail&#10;&#10;Description automatically generated">
            <a:extLst>
              <a:ext uri="{FF2B5EF4-FFF2-40B4-BE49-F238E27FC236}">
                <a16:creationId xmlns:a16="http://schemas.microsoft.com/office/drawing/2014/main" id="{EF0BA6F8-A9A4-44CA-920C-7D44E32EC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38500" y="3873500"/>
            <a:ext cx="5715000" cy="298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12A4CA-E4C9-462F-BE9C-89EA11056A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dirty="0"/>
                  <a:t> efficient to compute?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812A4CA-E4C9-462F-BE9C-89EA11056A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F74F09-8D18-4A14-A30D-21FBBF0645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a definition of incremental computation</a:t>
                </a:r>
              </a:p>
              <a:p>
                <a:r>
                  <a:rPr lang="en-US" dirty="0"/>
                  <a:t>As written, it is very expensive to compute</a:t>
                </a:r>
              </a:p>
              <a:p>
                <a:r>
                  <a:rPr lang="en-US" dirty="0"/>
                  <a:t>It is even worse that just computing just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It recomputes the whole input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However, we can often optimize the computation significantly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F74F09-8D18-4A14-A30D-21FBBF0645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04DB3-504A-47C7-A41B-4F353CE2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15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9C8C-9DA6-4D4A-8E71-C4EBE838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57E4-8E4C-41B4-8648-739DCC6B07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5470"/>
                <a:ext cx="10515600" cy="512600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Theorem</a:t>
                </a:r>
                <a:r>
                  <a:rPr lang="en-US" dirty="0"/>
                  <a:t>: For a linear operator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Theorem</a:t>
                </a:r>
                <a:r>
                  <a:rPr lang="en-US" dirty="0"/>
                  <a:t>: Most operators used by SQL &amp; DDlog are linear:</a:t>
                </a:r>
              </a:p>
              <a:p>
                <a:pPr lvl="1"/>
                <a:r>
                  <a:rPr lang="en-US" dirty="0"/>
                  <a:t>select, project, add, negate, filter, map, </a:t>
                </a:r>
                <a:r>
                  <a:rPr lang="en-US" dirty="0" err="1"/>
                  <a:t>flatmap</a:t>
                </a:r>
                <a:r>
                  <a:rPr lang="en-US" dirty="0"/>
                  <a:t>, etc.</a:t>
                </a:r>
              </a:p>
              <a:p>
                <a:r>
                  <a:rPr lang="en-US" dirty="0"/>
                  <a:t>Why is this better? </a:t>
                </a:r>
              </a:p>
              <a:p>
                <a:pPr lvl="1"/>
                <a:r>
                  <a:rPr lang="en-US" dirty="0"/>
                  <a:t>Original: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Optimized: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 speedup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57E4-8E4C-41B4-8648-739DCC6B0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5470"/>
                <a:ext cx="10515600" cy="5126005"/>
              </a:xfrm>
              <a:blipFill>
                <a:blip r:embed="rId2"/>
                <a:stretch>
                  <a:fillRect l="-1043" t="-1784" b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35F44-9EBC-4870-AB86-9DEF650E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9729320-4CA4-475E-866A-352EADA1EFA2}"/>
                  </a:ext>
                </a:extLst>
              </p:cNvPr>
              <p:cNvSpPr/>
              <p:nvPr/>
            </p:nvSpPr>
            <p:spPr>
              <a:xfrm>
                <a:off x="6304091" y="3992862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9729320-4CA4-475E-866A-352EADA1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091" y="3992862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C50889-E60F-45AE-9225-2D0288FC0199}"/>
              </a:ext>
            </a:extLst>
          </p:cNvPr>
          <p:cNvCxnSpPr>
            <a:cxnSpLocks/>
            <a:stCxn id="30" idx="3"/>
            <a:endCxn id="25" idx="1"/>
          </p:cNvCxnSpPr>
          <p:nvPr/>
        </p:nvCxnSpPr>
        <p:spPr>
          <a:xfrm>
            <a:off x="5964802" y="4178327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6">
            <a:extLst>
              <a:ext uri="{FF2B5EF4-FFF2-40B4-BE49-F238E27FC236}">
                <a16:creationId xmlns:a16="http://schemas.microsoft.com/office/drawing/2014/main" id="{47342A7E-F311-4142-9B6E-3E9ED5BED189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>
            <a:off x="6816324" y="4178328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D3097D6-8DF2-476B-B2FA-3FB70D496E1F}"/>
              </a:ext>
            </a:extLst>
          </p:cNvPr>
          <p:cNvSpPr/>
          <p:nvPr/>
        </p:nvSpPr>
        <p:spPr>
          <a:xfrm>
            <a:off x="7146060" y="3992862"/>
            <a:ext cx="665098" cy="372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1C67B6-FAB2-4799-A459-5E0402B8BD70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7811158" y="4177527"/>
            <a:ext cx="306879" cy="1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098C6D-6C78-4F77-8DA7-CE81D088BC6E}"/>
                  </a:ext>
                </a:extLst>
              </p:cNvPr>
              <p:cNvSpPr/>
              <p:nvPr/>
            </p:nvSpPr>
            <p:spPr>
              <a:xfrm>
                <a:off x="5452569" y="3992861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098C6D-6C78-4F77-8DA7-CE81D088B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569" y="3992861"/>
                <a:ext cx="512233" cy="370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92B53DB-B626-4B9E-B7BC-D9F794FB6AC9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072820" y="4178327"/>
            <a:ext cx="3797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6C7197A-9001-42D1-B1FF-4783E6492A34}"/>
              </a:ext>
            </a:extLst>
          </p:cNvPr>
          <p:cNvSpPr/>
          <p:nvPr/>
        </p:nvSpPr>
        <p:spPr>
          <a:xfrm>
            <a:off x="5298141" y="3752519"/>
            <a:ext cx="2588559" cy="7423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E222F6C-C920-4157-98A8-D4D3119B2726}"/>
              </a:ext>
            </a:extLst>
          </p:cNvPr>
          <p:cNvGrpSpPr/>
          <p:nvPr/>
        </p:nvGrpSpPr>
        <p:grpSpPr>
          <a:xfrm>
            <a:off x="2827688" y="3939005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69E4CA4-BDF1-4918-B24D-4820C86EBB6B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69E4CA4-BDF1-4918-B24D-4820C86EBB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8006B58-0FA8-4C61-A8DB-78C015DBE379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8006B58-0FA8-4C61-A8DB-78C015DBE3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512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FF7A327-7B56-4FF7-B87A-5589E840DC41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FF7A327-7B56-4FF7-B87A-5589E840DC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D38213F-43C1-4F7E-9AD1-10FBBD20575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D38213F-43C1-4F7E-9AD1-10FBBD205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CD5712-B8E8-46A5-B1D1-DF9651050862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818B646-A891-4C96-8758-47F602DE1F9C}"/>
              </a:ext>
            </a:extLst>
          </p:cNvPr>
          <p:cNvGrpSpPr/>
          <p:nvPr/>
        </p:nvGrpSpPr>
        <p:grpSpPr>
          <a:xfrm>
            <a:off x="8175303" y="3998214"/>
            <a:ext cx="2313401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7904465-25CA-4B2B-8CD2-2E5BFE7F0B8B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7904465-25CA-4B2B-8CD2-2E5BFE7F0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9A6847-A56F-41AF-AFCD-670B0E30FA42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9A6847-A56F-41AF-AFCD-670B0E30F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512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17A73D5-859C-4FA9-A961-E26907A1527E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17A73D5-859C-4FA9-A961-E26907A152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1C8B8-2F61-4E3B-B7E8-21ADF408C191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1C8B8-2F61-4E3B-B7E8-21ADF408C1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A3AD96-377C-403E-8AA1-52C17148CCC2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8D0B9B6-CB6B-45AD-B353-38A3A69413F6}"/>
              </a:ext>
            </a:extLst>
          </p:cNvPr>
          <p:cNvCxnSpPr>
            <a:cxnSpLocks/>
          </p:cNvCxnSpPr>
          <p:nvPr/>
        </p:nvCxnSpPr>
        <p:spPr>
          <a:xfrm>
            <a:off x="6088993" y="4187440"/>
            <a:ext cx="18328" cy="492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2228D39-CD37-4CA4-8764-8702F6870DFE}"/>
              </a:ext>
            </a:extLst>
          </p:cNvPr>
          <p:cNvGrpSpPr/>
          <p:nvPr/>
        </p:nvGrpSpPr>
        <p:grpSpPr>
          <a:xfrm>
            <a:off x="5320243" y="4680288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52A105-F5FB-477F-9053-A0D907D69C8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52A105-F5FB-477F-9053-A0D907D69C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70175D4-3C78-40A7-9E48-DE26C191DEA8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70175D4-3C78-40A7-9E48-DE26C191DE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AD3B34D-539B-41FB-9292-421145FBAB5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AD3B34D-539B-41FB-9292-421145FBA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3FE40F0-C27D-4A1D-A365-C8254BFE8E83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3FE40F0-C27D-4A1D-A365-C8254BFE8E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715765F-EDBD-4EC9-AFB9-69A814873188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0745ECD-42FD-48DC-A6C1-5686290FA478}"/>
              </a:ext>
            </a:extLst>
          </p:cNvPr>
          <p:cNvGrpSpPr/>
          <p:nvPr/>
        </p:nvGrpSpPr>
        <p:grpSpPr>
          <a:xfrm>
            <a:off x="3134967" y="5551094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B4C2D27-5303-46B7-8612-3FC40EE94EC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B4C2D27-5303-46B7-8612-3FC40EE94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325A938-72EA-4F34-885B-7FF1FD3FA3D5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325A938-72EA-4F34-885B-7FF1FD3FA3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8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4F08B2E-4266-4548-8ABA-32A0B010BA8D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4F08B2E-4266-4548-8ABA-32A0B010B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9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4871284-83D6-4D42-8711-E9F27B4F5C9E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4871284-83D6-4D42-8711-E9F27B4F5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0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5742B04-8CFF-43C7-A49F-B700AE0B2CCF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2C7DBE6-A290-4174-889F-07DAC301A021}"/>
              </a:ext>
            </a:extLst>
          </p:cNvPr>
          <p:cNvGrpSpPr/>
          <p:nvPr/>
        </p:nvGrpSpPr>
        <p:grpSpPr>
          <a:xfrm>
            <a:off x="8218830" y="5551094"/>
            <a:ext cx="2313401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5E4445D-F64F-417B-A22A-B03734065BB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5E4445D-F64F-417B-A22A-B03734065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21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EB6DDEA-D5A7-430E-9CD2-7CB4F2F709EE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EB6DDEA-D5A7-430E-9CD2-7CB4F2F70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22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CDD19FA-9D5C-41B7-B448-F044D97547F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CDD19FA-9D5C-41B7-B448-F044D97547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3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7723742-1099-4C63-8006-049881536E72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7723742-1099-4C63-8006-049881536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4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8025D1-6A86-4149-910D-77F41E1A5FCC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3658B83-A868-4BE8-A18B-8E7D4208FB6B}"/>
                  </a:ext>
                </a:extLst>
              </p:cNvPr>
              <p:cNvSpPr/>
              <p:nvPr/>
            </p:nvSpPr>
            <p:spPr>
              <a:xfrm>
                <a:off x="6382166" y="5551775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3658B83-A868-4BE8-A18B-8E7D4208F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166" y="5551775"/>
                <a:ext cx="512233" cy="370932"/>
              </a:xfrm>
              <a:prstGeom prst="rect">
                <a:avLst/>
              </a:prstGeom>
              <a:blipFill>
                <a:blip r:embed="rId25"/>
                <a:stretch>
                  <a:fillRect b="-45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93F38E8-7E70-47CD-AC45-556409B416E9}"/>
              </a:ext>
            </a:extLst>
          </p:cNvPr>
          <p:cNvCxnSpPr>
            <a:cxnSpLocks/>
            <a:stCxn id="59" idx="3"/>
            <a:endCxn id="66" idx="1"/>
          </p:cNvCxnSpPr>
          <p:nvPr/>
        </p:nvCxnSpPr>
        <p:spPr>
          <a:xfrm>
            <a:off x="5452569" y="5735760"/>
            <a:ext cx="929597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4D9D9B1-D3D1-40C9-B333-F210EBDE735E}"/>
              </a:ext>
            </a:extLst>
          </p:cNvPr>
          <p:cNvCxnSpPr>
            <a:cxnSpLocks/>
            <a:stCxn id="66" idx="3"/>
            <a:endCxn id="61" idx="1"/>
          </p:cNvCxnSpPr>
          <p:nvPr/>
        </p:nvCxnSpPr>
        <p:spPr>
          <a:xfrm flipV="1">
            <a:off x="6894399" y="5735760"/>
            <a:ext cx="1324431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621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B0B2-098F-4D1B-81D3-FE7D30D3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linear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5566E2-EF36-45E0-916B-6EA4E68156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5022"/>
                <a:ext cx="10515600" cy="52278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CREATE VIEW </a:t>
                </a:r>
                <a:r>
                  <a:rPr lang="en-US" dirty="0">
                    <a:latin typeface="Consolas" panose="020B0609020204030204" pitchFamily="49" charset="0"/>
                  </a:rPr>
                  <a:t>O</a:t>
                </a:r>
                <a:r>
                  <a:rPr lang="en-US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 AS </a:t>
                </a:r>
                <a:br>
                  <a:rPr lang="en-US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</a:br>
                <a:r>
                  <a:rPr lang="en-US" sz="28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SELECT</a:t>
                </a:r>
                <a:r>
                  <a:rPr lang="en-US" sz="2800" dirty="0">
                    <a:latin typeface="Consolas" panose="020B0609020204030204" pitchFamily="49" charset="0"/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DISTINCT</a:t>
                </a:r>
                <a:r>
                  <a:rPr lang="en-US" sz="2800" dirty="0">
                    <a:latin typeface="Consolas" panose="020B0609020204030204" pitchFamily="49" charset="0"/>
                  </a:rPr>
                  <a:t> * </a:t>
                </a:r>
                <a:r>
                  <a:rPr lang="en-US" sz="28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FROM</a:t>
                </a:r>
                <a:r>
                  <a:rPr lang="en-US" sz="2800" dirty="0">
                    <a:latin typeface="Consolas" panose="020B0609020204030204" pitchFamily="49" charset="0"/>
                  </a:rPr>
                  <a:t> Table </a:t>
                </a:r>
                <a:br>
                  <a:rPr lang="en-US" sz="2800" dirty="0">
                    <a:latin typeface="Consolas" panose="020B0609020204030204" pitchFamily="49" charset="0"/>
                  </a:rPr>
                </a:br>
                <a:r>
                  <a:rPr lang="en-US" sz="28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WHERE</a:t>
                </a:r>
                <a:r>
                  <a:rPr lang="en-US" sz="2800" dirty="0">
                    <a:latin typeface="Consolas" panose="020B0609020204030204" pitchFamily="49" charset="0"/>
                  </a:rPr>
                  <a:t> Age &gt;= 10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You don’t need to know </a:t>
                </a:r>
                <a:r>
                  <a:rPr lang="en-US" dirty="0">
                    <a:latin typeface="Consolas" panose="020B0609020204030204" pitchFamily="49" charset="0"/>
                  </a:rPr>
                  <a:t>Table</a:t>
                </a:r>
                <a:r>
                  <a:rPr lang="en-US" dirty="0"/>
                  <a:t> to compute the changes to </a:t>
                </a:r>
                <a:r>
                  <a:rPr lang="en-US" dirty="0">
                    <a:latin typeface="Consolas" panose="020B0609020204030204" pitchFamily="49" charset="0"/>
                  </a:rPr>
                  <a:t>O</a:t>
                </a:r>
              </a:p>
              <a:p>
                <a:r>
                  <a:rPr lang="en-US" dirty="0"/>
                  <a:t>If you change </a:t>
                </a:r>
                <a:r>
                  <a:rPr lang="en-US" dirty="0">
                    <a:latin typeface="Consolas" panose="020B0609020204030204" pitchFamily="49" charset="0"/>
                  </a:rPr>
                  <a:t>Table</a:t>
                </a:r>
                <a:r>
                  <a:rPr lang="en-US" dirty="0"/>
                  <a:t> by adding/subtracting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T</a:t>
                </a:r>
              </a:p>
              <a:p>
                <a:r>
                  <a:rPr lang="en-US" dirty="0"/>
                  <a:t>This query: </a:t>
                </a:r>
                <a:br>
                  <a:rPr lang="en-US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</a:br>
                <a:r>
                  <a:rPr lang="en-US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SELECT</a:t>
                </a:r>
                <a:r>
                  <a:rPr lang="en-US" dirty="0">
                    <a:latin typeface="Consolas" panose="020B0609020204030204" pitchFamily="49" charset="0"/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DISTINCT</a:t>
                </a:r>
                <a:r>
                  <a:rPr lang="en-US" dirty="0">
                    <a:latin typeface="Consolas" panose="020B0609020204030204" pitchFamily="49" charset="0"/>
                  </a:rPr>
                  <a:t> * </a:t>
                </a:r>
                <a:r>
                  <a:rPr lang="en-US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FROM</a:t>
                </a:r>
                <a:r>
                  <a:rPr lang="en-US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T</a:t>
                </a:r>
                <a:r>
                  <a:rPr lang="en-US" dirty="0">
                    <a:latin typeface="Consolas" panose="020B0609020204030204" pitchFamily="49" charset="0"/>
                  </a:rPr>
                  <a:t> </a:t>
                </a:r>
                <a:br>
                  <a:rPr lang="en-US" dirty="0">
                    <a:latin typeface="Consolas" panose="020B0609020204030204" pitchFamily="49" charset="0"/>
                  </a:rPr>
                </a:br>
                <a:r>
                  <a:rPr lang="en-US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WHERE</a:t>
                </a:r>
                <a:r>
                  <a:rPr lang="en-US" dirty="0">
                    <a:latin typeface="Consolas" panose="020B0609020204030204" pitchFamily="49" charset="0"/>
                  </a:rPr>
                  <a:t> Age &gt;= 10</a:t>
                </a:r>
                <a:br>
                  <a:rPr lang="en-US" dirty="0">
                    <a:latin typeface="Consolas" panose="020B0609020204030204" pitchFamily="49" charset="0"/>
                  </a:rPr>
                </a:br>
                <a:r>
                  <a:rPr lang="en-US" dirty="0">
                    <a:latin typeface="Consolas" panose="020B0609020204030204" pitchFamily="49" charset="0"/>
                  </a:rPr>
                  <a:t>c</a:t>
                </a:r>
                <a:r>
                  <a:rPr lang="en-US" dirty="0"/>
                  <a:t>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5566E2-EF36-45E0-916B-6EA4E6815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5022"/>
                <a:ext cx="10515600" cy="5227844"/>
              </a:xfrm>
              <a:blipFill>
                <a:blip r:embed="rId2"/>
                <a:stretch>
                  <a:fillRect l="-1217" t="-1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95921-45B2-459E-8CAA-8AA05980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138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CEEA-94B7-48DA-80EA-CAAEA514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4032E-A286-4ADA-B5E7-9037CF81E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23946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r>
                  <a:rPr lang="en-US" dirty="0"/>
                  <a:t>Proof by pictures: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We can incrementalize a complex circuit by incrementalizing</a:t>
                </a:r>
                <a:br>
                  <a:rPr lang="en-US" b="1" dirty="0"/>
                </a:br>
                <a:r>
                  <a:rPr lang="en-US" b="1" dirty="0"/>
                  <a:t>each component independently</a:t>
                </a:r>
              </a:p>
              <a:p>
                <a:r>
                  <a:rPr lang="en-US" dirty="0"/>
                  <a:t>For a chain of linear operators: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b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4032E-A286-4ADA-B5E7-9037CF81E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23946"/>
              </a:xfrm>
              <a:blipFill>
                <a:blip r:embed="rId2"/>
                <a:stretch>
                  <a:fillRect l="-928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C5911-0737-4F1C-BB93-31D7C512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2E414-7666-4DA9-A84D-309FF8D7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452" y="4639336"/>
            <a:ext cx="2314575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037D8D-8E6E-41B7-9601-6128061A1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933" y="3615132"/>
            <a:ext cx="4752189" cy="428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9FA806-3224-4BC9-AFCA-1E42CA3CD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933" y="3099195"/>
            <a:ext cx="3476625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4435E2-C27B-4BA0-85B8-998634455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933" y="4127234"/>
            <a:ext cx="4752189" cy="428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F26A57-D2B3-4700-9658-BE339143EA28}"/>
                  </a:ext>
                </a:extLst>
              </p:cNvPr>
              <p:cNvSpPr txBox="1"/>
              <p:nvPr/>
            </p:nvSpPr>
            <p:spPr>
              <a:xfrm>
                <a:off x="7933157" y="4162364"/>
                <a:ext cx="291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F26A57-D2B3-4700-9658-BE339143E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157" y="4162364"/>
                <a:ext cx="291747" cy="276999"/>
              </a:xfrm>
              <a:prstGeom prst="rect">
                <a:avLst/>
              </a:prstGeom>
              <a:blipFill>
                <a:blip r:embed="rId6"/>
                <a:stretch>
                  <a:fillRect l="-14583" r="-125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7912CA0-3E0B-40E7-8540-AE57D7F2FF57}"/>
              </a:ext>
            </a:extLst>
          </p:cNvPr>
          <p:cNvSpPr/>
          <p:nvPr/>
        </p:nvSpPr>
        <p:spPr>
          <a:xfrm>
            <a:off x="4751109" y="3563668"/>
            <a:ext cx="1230304" cy="480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AB7525-0719-465B-A396-AB087AE4B2C8}"/>
              </a:ext>
            </a:extLst>
          </p:cNvPr>
          <p:cNvSpPr/>
          <p:nvPr/>
        </p:nvSpPr>
        <p:spPr>
          <a:xfrm>
            <a:off x="3520096" y="4083854"/>
            <a:ext cx="1844896" cy="480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F2ED25-70DB-46B9-BCDC-F55B983BAA43}"/>
              </a:ext>
            </a:extLst>
          </p:cNvPr>
          <p:cNvSpPr/>
          <p:nvPr/>
        </p:nvSpPr>
        <p:spPr>
          <a:xfrm>
            <a:off x="5461027" y="4086993"/>
            <a:ext cx="1778546" cy="480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8684A9-F0B2-4D95-A141-F3E11923BF50}"/>
                  </a:ext>
                </a:extLst>
              </p:cNvPr>
              <p:cNvSpPr txBox="1"/>
              <p:nvPr/>
            </p:nvSpPr>
            <p:spPr>
              <a:xfrm>
                <a:off x="7933156" y="3647264"/>
                <a:ext cx="291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8684A9-F0B2-4D95-A141-F3E11923B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156" y="3647264"/>
                <a:ext cx="291747" cy="276999"/>
              </a:xfrm>
              <a:prstGeom prst="rect">
                <a:avLst/>
              </a:prstGeom>
              <a:blipFill>
                <a:blip r:embed="rId7"/>
                <a:stretch>
                  <a:fillRect l="-14583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65E8-CC67-478A-AC21-FD060FBE30C4}"/>
                  </a:ext>
                </a:extLst>
              </p:cNvPr>
              <p:cNvSpPr txBox="1"/>
              <p:nvPr/>
            </p:nvSpPr>
            <p:spPr>
              <a:xfrm>
                <a:off x="7933155" y="3132164"/>
                <a:ext cx="291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65E8-CC67-478A-AC21-FD060FBE3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155" y="3132164"/>
                <a:ext cx="291747" cy="276999"/>
              </a:xfrm>
              <a:prstGeom prst="rect">
                <a:avLst/>
              </a:prstGeom>
              <a:blipFill>
                <a:blip r:embed="rId8"/>
                <a:stretch>
                  <a:fillRect l="-14583" r="-125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3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15" grpId="0" animBg="1"/>
      <p:bldP spid="16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BE123E5-0AD3-469D-9EA0-387052979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55" y="2624657"/>
            <a:ext cx="8490855" cy="1997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523EDE-7D52-475A-B1BF-3384169A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Bilinear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9EC3-8EE2-40CD-8B26-C02D0A03B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11154"/>
                <a:ext cx="10840571" cy="5346845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Join, intersection, Cartesian product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From distributivity: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Speed-up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9EC3-8EE2-40CD-8B26-C02D0A03B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11154"/>
                <a:ext cx="10840571" cy="5346845"/>
              </a:xfr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8B817-6315-49F6-9FAA-9BC1E515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56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7FCC0C-DFF9-4D5A-9817-7F385CFAD8BC}"/>
              </a:ext>
            </a:extLst>
          </p:cNvPr>
          <p:cNvCxnSpPr>
            <a:cxnSpLocks/>
          </p:cNvCxnSpPr>
          <p:nvPr/>
        </p:nvCxnSpPr>
        <p:spPr>
          <a:xfrm flipH="1" flipV="1">
            <a:off x="8464585" y="3779848"/>
            <a:ext cx="1910161" cy="19025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06CD4A-B3CD-476B-8B72-66C8E0147BEA}"/>
              </a:ext>
            </a:extLst>
          </p:cNvPr>
          <p:cNvCxnSpPr>
            <a:cxnSpLocks/>
          </p:cNvCxnSpPr>
          <p:nvPr/>
        </p:nvCxnSpPr>
        <p:spPr>
          <a:xfrm flipH="1" flipV="1">
            <a:off x="8760691" y="5033818"/>
            <a:ext cx="127815" cy="4794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507FCEB-669E-4795-8878-C1050AD8FD80}"/>
              </a:ext>
            </a:extLst>
          </p:cNvPr>
          <p:cNvSpPr/>
          <p:nvPr/>
        </p:nvSpPr>
        <p:spPr>
          <a:xfrm rot="5400000">
            <a:off x="8604294" y="4129981"/>
            <a:ext cx="325219" cy="1305522"/>
          </a:xfrm>
          <a:prstGeom prst="rightBrace">
            <a:avLst>
              <a:gd name="adj1" fmla="val 4878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9DF11A-484A-4BEA-ABDF-2942E8FFE6D1}"/>
              </a:ext>
            </a:extLst>
          </p:cNvPr>
          <p:cNvCxnSpPr>
            <a:cxnSpLocks/>
          </p:cNvCxnSpPr>
          <p:nvPr/>
        </p:nvCxnSpPr>
        <p:spPr>
          <a:xfrm flipV="1">
            <a:off x="8511309" y="4561104"/>
            <a:ext cx="1473200" cy="10406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6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1268-6E2F-4D88-BBA3-DC4BFB9A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59B7D-D151-4A8F-952C-C5DF66C61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6022" cy="4351338"/>
          </a:xfrm>
        </p:spPr>
        <p:txBody>
          <a:bodyPr/>
          <a:lstStyle/>
          <a:p>
            <a:r>
              <a:rPr lang="en-US" dirty="0"/>
              <a:t>Incremental View Maintenance</a:t>
            </a:r>
          </a:p>
          <a:p>
            <a:r>
              <a:rPr lang="en-US" dirty="0"/>
              <a:t>Streaming Databases</a:t>
            </a:r>
          </a:p>
          <a:p>
            <a:r>
              <a:rPr lang="en-US" dirty="0"/>
              <a:t>Streaming languages</a:t>
            </a:r>
          </a:p>
          <a:p>
            <a:r>
              <a:rPr lang="en-US" dirty="0"/>
              <a:t>Functional Languages</a:t>
            </a:r>
          </a:p>
          <a:p>
            <a:r>
              <a:rPr lang="en-US" dirty="0"/>
              <a:t>Category theory</a:t>
            </a:r>
          </a:p>
          <a:p>
            <a:r>
              <a:rPr lang="en-US" dirty="0"/>
              <a:t>Dataflow machines</a:t>
            </a:r>
          </a:p>
          <a:p>
            <a:r>
              <a:rPr lang="en-US" dirty="0"/>
              <a:t>Synchronous circuits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B75DC-4D11-40EE-AAAA-CB43F03D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57</a:t>
            </a:fld>
            <a:endParaRPr lang="en-US"/>
          </a:p>
        </p:txBody>
      </p:sp>
      <p:pic>
        <p:nvPicPr>
          <p:cNvPr id="9" name="Picture 8" descr="A bookshelf full of books&#10;&#10;Description automatically generated with medium confidence">
            <a:extLst>
              <a:ext uri="{FF2B5EF4-FFF2-40B4-BE49-F238E27FC236}">
                <a16:creationId xmlns:a16="http://schemas.microsoft.com/office/drawing/2014/main" id="{39DBFCA3-486C-4978-911F-2098AA650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60604" y="0"/>
            <a:ext cx="4559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12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72D9-04EF-4734-8756-0E977888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79293-AC7A-4DE7-9035-DDEE944BE4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2237" y="1592629"/>
                <a:ext cx="10309797" cy="512884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DSP circuits are a nice model of streaming computation</a:t>
                </a:r>
              </a:p>
              <a:p>
                <a:r>
                  <a:rPr lang="en-US" sz="3200" dirty="0"/>
                  <a:t>Circuits can compute 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3200" dirty="0"/>
                  <a:t>-relations (changes to DBs)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r>
                  <a:rPr lang="en-US" sz="3200" dirty="0"/>
                  <a:t>Recipe for incremental view maintenance:		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800" dirty="0"/>
                  <a:t>Translate a DB query into a streaming circuit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800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800" dirty="0"/>
                  <a:t>Build incremental version of circuit: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800" dirty="0"/>
              </a:p>
              <a:p>
                <a:pPr marL="971550" lvl="1" indent="-514350">
                  <a:buFont typeface="+mj-lt"/>
                  <a:buAutoNum type="arabicPeriod" startAt="3"/>
                </a:pPr>
                <a:r>
                  <a:rPr lang="en-US" sz="2800" dirty="0"/>
                  <a:t>Efficiently implement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sz="2800" b="0" dirty="0"/>
                  <a:t> by optimizing circuit: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79293-AC7A-4DE7-9035-DDEE944BE4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2237" y="1592629"/>
                <a:ext cx="10309797" cy="5128845"/>
              </a:xfrm>
              <a:blipFill>
                <a:blip r:embed="rId2"/>
                <a:stretch>
                  <a:fillRect l="-1360" t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FAC5D-8D90-4457-86C1-C8EE0ED6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1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F8E0-B9A3-4007-B5A9-B9F8C8DF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E26C7-2EE1-4369-B97F-2817E45C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35C69596-626E-4AD6-910F-9A9C2DAEA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1772" y="1424972"/>
                <a:ext cx="10892028" cy="51998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stream is a discrete sequence of values</a:t>
                </a:r>
              </a:p>
              <a:p>
                <a:r>
                  <a:rPr lang="en-US" dirty="0"/>
                  <a:t>Aka, an unbounded vector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dirty="0"/>
                  <a:t>                                         …</a:t>
                </a:r>
                <a:endParaRPr lang="en-US" b="0" dirty="0"/>
              </a:p>
              <a:p>
                <a:r>
                  <a:rPr lang="en-US" dirty="0"/>
                  <a:t>Formally: a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this example: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[0] = 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We can have streams with values of any 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Type of streams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Think of audio streams </a:t>
                </a:r>
                <a:r>
                  <a:rPr lang="en-US" dirty="0">
                    <a:ea typeface="Cambria Math" panose="02040503050406030204" pitchFamily="18" charset="0"/>
                  </a:rPr>
                  <a:t>as values from</a:t>
                </a:r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35C69596-626E-4AD6-910F-9A9C2DAEA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772" y="1424972"/>
                <a:ext cx="10892028" cy="5199856"/>
              </a:xfrm>
              <a:blipFill>
                <a:blip r:embed="rId2"/>
                <a:stretch>
                  <a:fillRect l="-1007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0" descr="A picture containing nature, outdoor, rock, tree&#10;&#10;Description automatically generated">
            <a:extLst>
              <a:ext uri="{FF2B5EF4-FFF2-40B4-BE49-F238E27FC236}">
                <a16:creationId xmlns:a16="http://schemas.microsoft.com/office/drawing/2014/main" id="{9F30DCB4-46BC-4587-B08F-E138A1C66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34725" y="0"/>
            <a:ext cx="4294950" cy="501634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AE4048A-AEF5-45A4-A39F-AD49B9AC2D27}"/>
              </a:ext>
            </a:extLst>
          </p:cNvPr>
          <p:cNvGrpSpPr/>
          <p:nvPr/>
        </p:nvGrpSpPr>
        <p:grpSpPr>
          <a:xfrm>
            <a:off x="1498921" y="2494866"/>
            <a:ext cx="3148312" cy="369332"/>
            <a:chOff x="2558005" y="365125"/>
            <a:chExt cx="3148312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609DEE-E9A7-46DC-A87F-8D40F8FFF89B}"/>
                </a:ext>
              </a:extLst>
            </p:cNvPr>
            <p:cNvSpPr txBox="1"/>
            <p:nvPr/>
          </p:nvSpPr>
          <p:spPr>
            <a:xfrm>
              <a:off x="2558005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B1F9AD-5877-45F6-BBBE-74636EEAAD71}"/>
                </a:ext>
              </a:extLst>
            </p:cNvPr>
            <p:cNvSpPr txBox="1"/>
            <p:nvPr/>
          </p:nvSpPr>
          <p:spPr>
            <a:xfrm>
              <a:off x="2951544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475D91-159B-40B6-93CF-9640B0F19DBA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08AE87-8689-45E1-9601-DA3B5B7E0D09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84944C-A295-449C-B570-F19FA19F409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D27172-0626-43ED-95A5-74A089D7F0FF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D0F119-3844-4869-BC98-F66D4746C5AF}"/>
                </a:ext>
              </a:extLst>
            </p:cNvPr>
            <p:cNvSpPr txBox="1"/>
            <p:nvPr/>
          </p:nvSpPr>
          <p:spPr>
            <a:xfrm>
              <a:off x="4919239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09EBC4-EBA4-495A-89BD-6E21C17AF845}"/>
                </a:ext>
              </a:extLst>
            </p:cNvPr>
            <p:cNvSpPr txBox="1"/>
            <p:nvPr/>
          </p:nvSpPr>
          <p:spPr>
            <a:xfrm>
              <a:off x="5312778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98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1867-328A-48EB-8038-9A2E92FC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328AF-9925-4667-A252-50C475CB9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2857"/>
                <a:ext cx="10515600" cy="50886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Functions from streams to streams: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b="0" dirty="0"/>
              </a:p>
              <a:p>
                <a:endParaRPr lang="en-US" baseline="-25000" dirty="0"/>
              </a:p>
              <a:p>
                <a:endParaRPr lang="en-US" baseline="-25000" dirty="0"/>
              </a:p>
              <a:p>
                <a:endParaRPr lang="en-US" baseline="-25000" dirty="0"/>
              </a:p>
              <a:p>
                <a:r>
                  <a:rPr lang="en-US" dirty="0"/>
                  <a:t>Operators can have multiple inputs: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endParaRPr lang="en-US" baseline="-25000" dirty="0"/>
              </a:p>
              <a:p>
                <a:endParaRPr lang="en-US" baseline="-25000" dirty="0"/>
              </a:p>
              <a:p>
                <a:endParaRPr lang="en-US" baseline="-25000" dirty="0"/>
              </a:p>
              <a:p>
                <a:r>
                  <a:rPr lang="en-US" dirty="0"/>
                  <a:t>Streams = arrows, operators = boxes</a:t>
                </a:r>
              </a:p>
              <a:p>
                <a:r>
                  <a:rPr lang="en-US" dirty="0"/>
                  <a:t>We only deal with </a:t>
                </a:r>
                <a:r>
                  <a:rPr lang="en-US" b="1" dirty="0"/>
                  <a:t>deterministic</a:t>
                </a:r>
                <a:r>
                  <a:rPr lang="en-US" dirty="0"/>
                  <a:t> operators: </a:t>
                </a:r>
                <a:br>
                  <a:rPr lang="en-US" dirty="0"/>
                </a:br>
                <a:r>
                  <a:rPr lang="en-US" dirty="0"/>
                  <a:t>output fully determined by input (no random(), no hidden inputs)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328AF-9925-4667-A252-50C475CB9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2857"/>
                <a:ext cx="10515600" cy="5088618"/>
              </a:xfrm>
              <a:blipFill>
                <a:blip r:embed="rId2"/>
                <a:stretch>
                  <a:fillRect l="-1043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6BF77-85B3-4F44-A59A-2F95C3DE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3A43427-9CB3-46FF-900D-F0FA5F2146AF}"/>
                  </a:ext>
                </a:extLst>
              </p:cNvPr>
              <p:cNvSpPr/>
              <p:nvPr/>
            </p:nvSpPr>
            <p:spPr>
              <a:xfrm>
                <a:off x="5544821" y="261357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3A43427-9CB3-46FF-900D-F0FA5F214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821" y="2613579"/>
                <a:ext cx="732366" cy="516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C883F5-6F7E-4A70-B38E-61E60CA999BB}"/>
              </a:ext>
            </a:extLst>
          </p:cNvPr>
          <p:cNvCxnSpPr>
            <a:cxnSpLocks/>
          </p:cNvCxnSpPr>
          <p:nvPr/>
        </p:nvCxnSpPr>
        <p:spPr>
          <a:xfrm>
            <a:off x="5238153" y="2871812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EE5E94-C2DB-4193-964D-E50FCF409697}"/>
              </a:ext>
            </a:extLst>
          </p:cNvPr>
          <p:cNvCxnSpPr>
            <a:cxnSpLocks/>
          </p:cNvCxnSpPr>
          <p:nvPr/>
        </p:nvCxnSpPr>
        <p:spPr>
          <a:xfrm>
            <a:off x="6277187" y="2866263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4A5FB6-C71B-47CF-89AE-EEABF4ECF426}"/>
                  </a:ext>
                </a:extLst>
              </p:cNvPr>
              <p:cNvSpPr/>
              <p:nvPr/>
            </p:nvSpPr>
            <p:spPr>
              <a:xfrm>
                <a:off x="5584010" y="4001687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4A5FB6-C71B-47CF-89AE-EEABF4ECF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10" y="4001687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9142AF-B55A-4C80-A474-90A4CF551EF5}"/>
              </a:ext>
            </a:extLst>
          </p:cNvPr>
          <p:cNvCxnSpPr>
            <a:cxnSpLocks/>
          </p:cNvCxnSpPr>
          <p:nvPr/>
        </p:nvCxnSpPr>
        <p:spPr>
          <a:xfrm>
            <a:off x="5039776" y="3986602"/>
            <a:ext cx="544234" cy="168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1CD2BF-483A-4568-9A6E-7C88F6FC9D5D}"/>
              </a:ext>
            </a:extLst>
          </p:cNvPr>
          <p:cNvCxnSpPr>
            <a:cxnSpLocks/>
          </p:cNvCxnSpPr>
          <p:nvPr/>
        </p:nvCxnSpPr>
        <p:spPr>
          <a:xfrm>
            <a:off x="6316376" y="4254371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B95FC6-15F5-4B78-BCDF-2A5DF0C8058A}"/>
              </a:ext>
            </a:extLst>
          </p:cNvPr>
          <p:cNvCxnSpPr>
            <a:cxnSpLocks/>
          </p:cNvCxnSpPr>
          <p:nvPr/>
        </p:nvCxnSpPr>
        <p:spPr>
          <a:xfrm flipV="1">
            <a:off x="5039776" y="4356111"/>
            <a:ext cx="544234" cy="102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BF01F9-670F-484A-A76F-8313DA0F11A7}"/>
              </a:ext>
            </a:extLst>
          </p:cNvPr>
          <p:cNvGrpSpPr/>
          <p:nvPr/>
        </p:nvGrpSpPr>
        <p:grpSpPr>
          <a:xfrm>
            <a:off x="3719184" y="2681597"/>
            <a:ext cx="1574156" cy="369332"/>
            <a:chOff x="3345083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34435C4-D9C7-4E33-B87B-B8CCD91E5BCF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34435C4-D9C7-4E33-B87B-B8CCD91E5B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DBF4C2-D04F-4C13-BC13-6FBB5277337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DBF4C2-D04F-4C13-BC13-6FBB527733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3F489A-6989-42EF-9C33-FFA4BF432DBD}"/>
                    </a:ext>
                  </a:extLst>
                </p:cNvPr>
                <p:cNvSpPr txBox="1"/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3F489A-6989-42EF-9C33-FFA4BF432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22DFC6-98A1-4DC3-B020-EF4AE4370898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3204F3-DA61-41C8-938F-00B365CE6F8B}"/>
              </a:ext>
            </a:extLst>
          </p:cNvPr>
          <p:cNvGrpSpPr/>
          <p:nvPr/>
        </p:nvGrpSpPr>
        <p:grpSpPr>
          <a:xfrm>
            <a:off x="6710433" y="2692696"/>
            <a:ext cx="1574156" cy="369332"/>
            <a:chOff x="3345083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A61E83-E07B-465C-A927-AEDD45BA758E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A61E83-E07B-465C-A927-AEDD45BA7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00E3199-0948-4ABC-8058-89CC00E26221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00E3199-0948-4ABC-8058-89CC00E26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858509E-3309-489C-B7B1-3ADAE0C959DD}"/>
                    </a:ext>
                  </a:extLst>
                </p:cNvPr>
                <p:cNvSpPr txBox="1"/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858509E-3309-489C-B7B1-3ADAE0C959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71CA4B-37ED-4FE6-AF39-B062D51BB0A6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AD76D0-01B7-4796-BC0C-16A44EA05F13}"/>
              </a:ext>
            </a:extLst>
          </p:cNvPr>
          <p:cNvGrpSpPr/>
          <p:nvPr/>
        </p:nvGrpSpPr>
        <p:grpSpPr>
          <a:xfrm>
            <a:off x="3571031" y="3838601"/>
            <a:ext cx="1574156" cy="369332"/>
            <a:chOff x="3345083" y="365125"/>
            <a:chExt cx="1574156" cy="36933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8D0900-4750-4C50-81E4-1774EE7903C7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0259A94-4810-47DF-BDDD-C516D6523F57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3E703C-EED0-4DF5-99AC-86FCD136183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775804B-8C47-4AE7-901E-6E27F406705C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07F241-54F5-4A47-81BB-73B5B33D8DD8}"/>
              </a:ext>
            </a:extLst>
          </p:cNvPr>
          <p:cNvGrpSpPr/>
          <p:nvPr/>
        </p:nvGrpSpPr>
        <p:grpSpPr>
          <a:xfrm>
            <a:off x="3571031" y="4333488"/>
            <a:ext cx="1574156" cy="369332"/>
            <a:chOff x="3345083" y="365125"/>
            <a:chExt cx="1574156" cy="3693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B7CE42C-6035-4AA1-B95A-BE2792981144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D6FC06-4C31-4924-96DD-9E2D37F6C1F2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CA20EC7-6637-4F5B-9BA7-FD00EE2BB9A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6A85234-E7D0-4AF4-BA82-6B85CB5F732F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43779A1-0F69-4A9F-97B4-1F62D7838FEB}"/>
              </a:ext>
            </a:extLst>
          </p:cNvPr>
          <p:cNvGrpSpPr/>
          <p:nvPr/>
        </p:nvGrpSpPr>
        <p:grpSpPr>
          <a:xfrm>
            <a:off x="6770478" y="4090310"/>
            <a:ext cx="1574156" cy="369332"/>
            <a:chOff x="3345083" y="365125"/>
            <a:chExt cx="1574156" cy="3693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691474-251C-4838-A11B-52237A00879B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84AE6F-0A7E-48E0-B7E6-19C1EBBBB4D0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B643B81-636B-4560-A3A4-1CF4B140F724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51ED942-C99D-4945-9547-ABE0A3C9580E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98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4042-7CD9-4DA6-9C80-F37EEAA1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</a:t>
            </a:r>
          </a:p>
        </p:txBody>
      </p:sp>
      <p:pic>
        <p:nvPicPr>
          <p:cNvPr id="6" name="Content Placeholder 5" descr="A picture containing sport, barbell&#10;&#10;Description automatically generated">
            <a:extLst>
              <a:ext uri="{FF2B5EF4-FFF2-40B4-BE49-F238E27FC236}">
                <a16:creationId xmlns:a16="http://schemas.microsoft.com/office/drawing/2014/main" id="{6DC7E63B-8911-4657-B89E-C2D57BFD2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4593" y="204499"/>
            <a:ext cx="4469740" cy="29723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10C77-3845-4544-BB39-E5063105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9B38587-C679-417A-B4D6-26D3F05E54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733" y="2075392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We can convert any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into 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streams</a:t>
                </a:r>
              </a:p>
              <a:p>
                <a:r>
                  <a:rPr lang="en-US" dirty="0"/>
                  <a:t>Just apply the function to each stream value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defined as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b="0" baseline="-25000" dirty="0"/>
              </a:p>
              <a:p>
                <a:r>
                  <a:rPr lang="en-US" b="0" dirty="0"/>
                  <a:t>In other words,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/>
                  <a:t> </a:t>
                </a:r>
                <a:br>
                  <a:rPr lang="en-US" b="0" dirty="0"/>
                </a:br>
                <a:r>
                  <a:rPr lang="en-US" b="0" dirty="0"/>
                  <a:t>(remember that a stream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0" dirty="0"/>
                  <a:t> is also a function)</a:t>
                </a: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9B38587-C679-417A-B4D6-26D3F05E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33" y="2075392"/>
                <a:ext cx="10515600" cy="4351338"/>
              </a:xfrm>
              <a:prstGeom prst="rect">
                <a:avLst/>
              </a:prstGeom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CF4EC9-1F45-4AB5-A7F2-8800F0E73AE1}"/>
                  </a:ext>
                </a:extLst>
              </p:cNvPr>
              <p:cNvSpPr/>
              <p:nvPr/>
            </p:nvSpPr>
            <p:spPr>
              <a:xfrm>
                <a:off x="4995602" y="3661736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CF4EC9-1F45-4AB5-A7F2-8800F0E73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602" y="3661736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F60865-444E-49E6-BFD2-14FFCD3495B0}"/>
              </a:ext>
            </a:extLst>
          </p:cNvPr>
          <p:cNvCxnSpPr>
            <a:cxnSpLocks/>
          </p:cNvCxnSpPr>
          <p:nvPr/>
        </p:nvCxnSpPr>
        <p:spPr>
          <a:xfrm>
            <a:off x="4688934" y="3919969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C25E06-D852-49A7-B2CE-602813C14299}"/>
              </a:ext>
            </a:extLst>
          </p:cNvPr>
          <p:cNvCxnSpPr>
            <a:cxnSpLocks/>
          </p:cNvCxnSpPr>
          <p:nvPr/>
        </p:nvCxnSpPr>
        <p:spPr>
          <a:xfrm>
            <a:off x="5727968" y="3914420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71CF15-01BE-448F-B87F-AEF348C270C0}"/>
              </a:ext>
            </a:extLst>
          </p:cNvPr>
          <p:cNvGrpSpPr/>
          <p:nvPr/>
        </p:nvGrpSpPr>
        <p:grpSpPr>
          <a:xfrm>
            <a:off x="3134944" y="3738201"/>
            <a:ext cx="1574156" cy="369332"/>
            <a:chOff x="2951544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210FC1D-56D6-4A23-AC8D-46405904AD70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210FC1D-56D6-4A23-AC8D-46405904AD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119D227-9596-45D9-A9F1-645A57224975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119D227-9596-45D9-A9F1-645A57224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AB7CBB-EE39-47E8-BD73-D7FD1EAB7E7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AB7CBB-EE39-47E8-BD73-D7FD1EAB7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1734C5-42AD-42C9-B439-D888C4CA815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0F1514-CAFB-4FD4-B3E9-24B83FDA96BF}"/>
              </a:ext>
            </a:extLst>
          </p:cNvPr>
          <p:cNvGrpSpPr/>
          <p:nvPr/>
        </p:nvGrpSpPr>
        <p:grpSpPr>
          <a:xfrm>
            <a:off x="6156500" y="3738201"/>
            <a:ext cx="2077001" cy="369332"/>
            <a:chOff x="2558005" y="362473"/>
            <a:chExt cx="20770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BDDAD85-B1C2-414F-8026-E6ABE90E0C71}"/>
                    </a:ext>
                  </a:extLst>
                </p:cNvPr>
                <p:cNvSpPr txBox="1"/>
                <p:nvPr/>
              </p:nvSpPr>
              <p:spPr>
                <a:xfrm>
                  <a:off x="2558005" y="362473"/>
                  <a:ext cx="58191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BDDAD85-B1C2-414F-8026-E6ABE90E0C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2473"/>
                  <a:ext cx="58191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062" r="-12371" b="-1111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4DCC9A-5C27-4E1B-BDD6-A3D54CDA2629}"/>
                    </a:ext>
                  </a:extLst>
                </p:cNvPr>
                <p:cNvSpPr txBox="1"/>
                <p:nvPr/>
              </p:nvSpPr>
              <p:spPr>
                <a:xfrm>
                  <a:off x="3135177" y="362473"/>
                  <a:ext cx="58191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4DCC9A-5C27-4E1B-BDD6-A3D54CDA26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5177" y="362473"/>
                  <a:ext cx="581915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062" r="-11340" b="-1111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05C3D02-52AE-432D-8118-23DDBCB790C2}"/>
                    </a:ext>
                  </a:extLst>
                </p:cNvPr>
                <p:cNvSpPr txBox="1"/>
                <p:nvPr/>
              </p:nvSpPr>
              <p:spPr>
                <a:xfrm>
                  <a:off x="3714470" y="362473"/>
                  <a:ext cx="579793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05C3D02-52AE-432D-8118-23DDBCB79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4470" y="362473"/>
                  <a:ext cx="579793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062" r="-9278" b="-1111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AD9A98-059C-461E-BC99-F6F7D98496D5}"/>
                </a:ext>
              </a:extLst>
            </p:cNvPr>
            <p:cNvSpPr txBox="1"/>
            <p:nvPr/>
          </p:nvSpPr>
          <p:spPr>
            <a:xfrm>
              <a:off x="4291642" y="362473"/>
              <a:ext cx="3433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22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3E012357-5D75-4AC5-AA51-6ED0A357F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12" y="1947199"/>
            <a:ext cx="4385993" cy="2672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A0756E-DA84-46AA-B70C-FF63EC0F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0334"/>
          </a:xfrm>
        </p:spPr>
        <p:txBody>
          <a:bodyPr/>
          <a:lstStyle/>
          <a:p>
            <a:r>
              <a:rPr lang="en-US" dirty="0"/>
              <a:t>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29595-4BA1-4190-80BB-D55EFAF2C4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12980"/>
                <a:ext cx="10515600" cy="48958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two (synchronized) streams we can add them pointwise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by lifting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+: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Audio mixing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29595-4BA1-4190-80BB-D55EFAF2C4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12980"/>
                <a:ext cx="10515600" cy="4895850"/>
              </a:xfrm>
              <a:blipFill>
                <a:blip r:embed="rId3"/>
                <a:stretch>
                  <a:fillRect l="-986" t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E5BD8-F938-4E6B-973A-6A1A2089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7810" y="6356350"/>
            <a:ext cx="1105989" cy="365125"/>
          </a:xfrm>
        </p:spPr>
        <p:txBody>
          <a:bodyPr/>
          <a:lstStyle/>
          <a:p>
            <a:fld id="{AC1FE16C-6F57-447F-9868-CA3471E9A7DC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 descr="A picture containing outdoor, several&#10;&#10;Description automatically generated">
            <a:extLst>
              <a:ext uri="{FF2B5EF4-FFF2-40B4-BE49-F238E27FC236}">
                <a16:creationId xmlns:a16="http://schemas.microsoft.com/office/drawing/2014/main" id="{9C116BA5-F8DF-44E5-BF2C-0B45B19C2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67" y="1970310"/>
            <a:ext cx="4037157" cy="216310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3BAFB0E-762C-428F-A887-2A820CC3218B}"/>
              </a:ext>
            </a:extLst>
          </p:cNvPr>
          <p:cNvSpPr/>
          <p:nvPr/>
        </p:nvSpPr>
        <p:spPr>
          <a:xfrm>
            <a:off x="9062069" y="5752797"/>
            <a:ext cx="423334" cy="40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F2C41FE-6E1C-4C8A-9FDC-864A7FD5EE18}"/>
              </a:ext>
            </a:extLst>
          </p:cNvPr>
          <p:cNvCxnSpPr>
            <a:cxnSpLocks/>
            <a:stCxn id="23" idx="3"/>
            <a:endCxn id="8" idx="0"/>
          </p:cNvCxnSpPr>
          <p:nvPr/>
        </p:nvCxnSpPr>
        <p:spPr>
          <a:xfrm>
            <a:off x="8592492" y="5545020"/>
            <a:ext cx="681244" cy="20777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60C1B58D-AF63-470B-9CAF-737E7325BB60}"/>
              </a:ext>
            </a:extLst>
          </p:cNvPr>
          <p:cNvCxnSpPr>
            <a:cxnSpLocks/>
            <a:stCxn id="28" idx="3"/>
            <a:endCxn id="8" idx="4"/>
          </p:cNvCxnSpPr>
          <p:nvPr/>
        </p:nvCxnSpPr>
        <p:spPr>
          <a:xfrm flipV="1">
            <a:off x="8592492" y="6159197"/>
            <a:ext cx="681244" cy="20589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6350F50-9CC8-4DAB-8290-8D0E934C8721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9485403" y="5951763"/>
            <a:ext cx="346873" cy="4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2D3AA5-CA3E-42C8-87A7-BDB856FA506F}"/>
              </a:ext>
            </a:extLst>
          </p:cNvPr>
          <p:cNvGrpSpPr/>
          <p:nvPr/>
        </p:nvGrpSpPr>
        <p:grpSpPr>
          <a:xfrm>
            <a:off x="7018336" y="5360354"/>
            <a:ext cx="1574156" cy="369332"/>
            <a:chOff x="2951544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57A1EC6-768B-49F1-B821-E24C2292B9A0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57A1EC6-768B-49F1-B821-E24C2292B9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66F8917-A105-4A88-8EEF-CA945A2CE13A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66F8917-A105-4A88-8EEF-CA945A2CE1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2386BDD-51F6-4E30-8482-40596481587F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2386BDD-51F6-4E30-8482-4059648158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79A24B-6BB2-4885-BC92-F2944B24D4B0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8A8968-0800-447A-99BD-1F22860BAED6}"/>
              </a:ext>
            </a:extLst>
          </p:cNvPr>
          <p:cNvGrpSpPr/>
          <p:nvPr/>
        </p:nvGrpSpPr>
        <p:grpSpPr>
          <a:xfrm>
            <a:off x="7018336" y="6180423"/>
            <a:ext cx="1574156" cy="369332"/>
            <a:chOff x="2951544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8974E75-650C-4C14-AB14-B7F32BD63541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8974E75-650C-4C14-AB14-B7F32BD635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8532C32-3CFB-420B-84DA-A6717FADBA9D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8532C32-3CFB-420B-84DA-A6717FADBA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946B931-C6E0-468D-B0B6-2AD781C4A986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946B931-C6E0-468D-B0B6-2AD781C4A9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C934E6-4585-4F38-BDE4-98BB1EFD4C5C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09AE23-4A1F-4EE6-95CD-85868DE9447F}"/>
              </a:ext>
            </a:extLst>
          </p:cNvPr>
          <p:cNvGrpSpPr/>
          <p:nvPr/>
        </p:nvGrpSpPr>
        <p:grpSpPr>
          <a:xfrm>
            <a:off x="9837511" y="5752797"/>
            <a:ext cx="1574156" cy="369332"/>
            <a:chOff x="2951544" y="365125"/>
            <a:chExt cx="1574156" cy="3693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3C664B-FEA2-46E5-8871-9EC081BBDB67}"/>
                </a:ext>
              </a:extLst>
            </p:cNvPr>
            <p:cNvSpPr txBox="1"/>
            <p:nvPr/>
          </p:nvSpPr>
          <p:spPr>
            <a:xfrm>
              <a:off x="2951544" y="365125"/>
              <a:ext cx="388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3704B1-746E-4617-B55E-416F9729D879}"/>
                </a:ext>
              </a:extLst>
            </p:cNvPr>
            <p:cNvSpPr txBox="1"/>
            <p:nvPr/>
          </p:nvSpPr>
          <p:spPr>
            <a:xfrm>
              <a:off x="3345083" y="365125"/>
              <a:ext cx="41029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243B934-8B23-4398-AD25-0CB02F133B4C}"/>
                    </a:ext>
                  </a:extLst>
                </p:cNvPr>
                <p:cNvSpPr txBox="1"/>
                <p:nvPr/>
              </p:nvSpPr>
              <p:spPr>
                <a:xfrm>
                  <a:off x="3755382" y="365125"/>
                  <a:ext cx="34904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243B934-8B23-4398-AD25-0CB02F133B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5382" y="365125"/>
                  <a:ext cx="34904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184E3C8-2BA1-47B8-9BA6-2664C6C68D62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4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16563</TotalTime>
  <Words>3293</Words>
  <Application>Microsoft Office PowerPoint</Application>
  <PresentationFormat>Widescreen</PresentationFormat>
  <Paragraphs>898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Consolas</vt:lpstr>
      <vt:lpstr>Office Theme</vt:lpstr>
      <vt:lpstr>DBSP Databases as signal processors (a formal model of streaming incremental computation)</vt:lpstr>
      <vt:lpstr>What will you see today</vt:lpstr>
      <vt:lpstr>Outline</vt:lpstr>
      <vt:lpstr>Analog and digital signals</vt:lpstr>
      <vt:lpstr>Nyquist–Shannon sampling theorem</vt:lpstr>
      <vt:lpstr>Streams</vt:lpstr>
      <vt:lpstr>Stream operators</vt:lpstr>
      <vt:lpstr>Lifting</vt:lpstr>
      <vt:lpstr>Addition</vt:lpstr>
      <vt:lpstr>Silence</vt:lpstr>
      <vt:lpstr>Amplification</vt:lpstr>
      <vt:lpstr>Negation</vt:lpstr>
      <vt:lpstr>Delay (z^(-1) )</vt:lpstr>
      <vt:lpstr>Chaining operators into circuits</vt:lpstr>
      <vt:lpstr>Noise cancellation</vt:lpstr>
      <vt:lpstr>Circuit equivalence</vt:lpstr>
      <vt:lpstr>Time-invariance</vt:lpstr>
      <vt:lpstr>Causal operators</vt:lpstr>
      <vt:lpstr>Differentiation</vt:lpstr>
      <vt:lpstr>Integration</vt:lpstr>
      <vt:lpstr>Some properties</vt:lpstr>
      <vt:lpstr>Linear operators</vt:lpstr>
      <vt:lpstr>Bilinear operators</vt:lpstr>
      <vt:lpstr>Incremental computation</vt:lpstr>
      <vt:lpstr>Incremental operators with multiple inputs</vt:lpstr>
      <vt:lpstr>Streams as groups</vt:lpstr>
      <vt:lpstr>Outline</vt:lpstr>
      <vt:lpstr>Databases</vt:lpstr>
      <vt:lpstr>Computing on tables</vt:lpstr>
      <vt:lpstr>Views</vt:lpstr>
      <vt:lpstr>Datalog</vt:lpstr>
      <vt:lpstr>Views as streaming databases</vt:lpstr>
      <vt:lpstr>Hold on! This is not well-defined!</vt:lpstr>
      <vt:lpstr>Z-Relations</vt:lpstr>
      <vt:lpstr>Z-Relations are good!</vt:lpstr>
      <vt:lpstr>Example: adding two Z-Relations </vt:lpstr>
      <vt:lpstr>Recipe: Solving incremental view update</vt:lpstr>
      <vt:lpstr>Definition of Differential Datalog</vt:lpstr>
      <vt:lpstr>From queries to circuits</vt:lpstr>
      <vt:lpstr>Multiset union (can have duplicates)</vt:lpstr>
      <vt:lpstr>Eliminating duplicates: distinct</vt:lpstr>
      <vt:lpstr>Set union (no duplicates)</vt:lpstr>
      <vt:lpstr>Set difference</vt:lpstr>
      <vt:lpstr>Selection (filtering)</vt:lpstr>
      <vt:lpstr>Selection (filtering)</vt:lpstr>
      <vt:lpstr>Query composition</vt:lpstr>
      <vt:lpstr>Cartesian products</vt:lpstr>
      <vt:lpstr>Cartesian products</vt:lpstr>
      <vt:lpstr>(Equi)Joins</vt:lpstr>
      <vt:lpstr>Recursive computations</vt:lpstr>
      <vt:lpstr>Outline</vt:lpstr>
      <vt:lpstr>Is Q^Δ efficient to compute?</vt:lpstr>
      <vt:lpstr>Linear operators</vt:lpstr>
      <vt:lpstr>Example of a linear query</vt:lpstr>
      <vt:lpstr>The chain rule</vt:lpstr>
      <vt:lpstr>Bilinear operators</vt:lpstr>
      <vt:lpstr>Related work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DBSP Databases as signal processors (a formal model of Differential Datalog)</dc:title>
  <dc:creator>Mihai Budiu</dc:creator>
  <cp:lastModifiedBy>Mihai Budiu</cp:lastModifiedBy>
  <cp:revision>11</cp:revision>
  <dcterms:created xsi:type="dcterms:W3CDTF">2021-06-30T23:48:55Z</dcterms:created>
  <dcterms:modified xsi:type="dcterms:W3CDTF">2021-10-08T06:13:46Z</dcterms:modified>
</cp:coreProperties>
</file>