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19"/>
  </p:notesMasterIdLst>
  <p:sldIdLst>
    <p:sldId id="256" r:id="rId2"/>
    <p:sldId id="2147309351" r:id="rId3"/>
    <p:sldId id="2147309271" r:id="rId4"/>
    <p:sldId id="2147309332" r:id="rId5"/>
    <p:sldId id="2147309333" r:id="rId6"/>
    <p:sldId id="2147309334" r:id="rId7"/>
    <p:sldId id="257" r:id="rId8"/>
    <p:sldId id="2147309335" r:id="rId9"/>
    <p:sldId id="2147309288" r:id="rId10"/>
    <p:sldId id="2147309229" r:id="rId11"/>
    <p:sldId id="258" r:id="rId12"/>
    <p:sldId id="259" r:id="rId13"/>
    <p:sldId id="2147309336" r:id="rId14"/>
    <p:sldId id="2147309290" r:id="rId15"/>
    <p:sldId id="265" r:id="rId16"/>
    <p:sldId id="261" r:id="rId17"/>
    <p:sldId id="263" r:id="rId18"/>
    <p:sldId id="2147309292" r:id="rId19"/>
    <p:sldId id="338" r:id="rId20"/>
    <p:sldId id="2147309294" r:id="rId21"/>
    <p:sldId id="268" r:id="rId22"/>
    <p:sldId id="273" r:id="rId23"/>
    <p:sldId id="2147309352" r:id="rId24"/>
    <p:sldId id="369" r:id="rId25"/>
    <p:sldId id="2147309295" r:id="rId26"/>
    <p:sldId id="2147309296" r:id="rId27"/>
    <p:sldId id="2147309337" r:id="rId28"/>
    <p:sldId id="2147309297" r:id="rId29"/>
    <p:sldId id="2147309346" r:id="rId30"/>
    <p:sldId id="2147309298" r:id="rId31"/>
    <p:sldId id="371" r:id="rId32"/>
    <p:sldId id="2147309299" r:id="rId33"/>
    <p:sldId id="313" r:id="rId34"/>
    <p:sldId id="2147309300" r:id="rId35"/>
    <p:sldId id="357" r:id="rId36"/>
    <p:sldId id="370" r:id="rId37"/>
    <p:sldId id="288" r:id="rId38"/>
    <p:sldId id="281" r:id="rId39"/>
    <p:sldId id="282" r:id="rId40"/>
    <p:sldId id="377" r:id="rId41"/>
    <p:sldId id="353" r:id="rId42"/>
    <p:sldId id="2147309211" r:id="rId43"/>
    <p:sldId id="2147309212" r:id="rId44"/>
    <p:sldId id="2147309213" r:id="rId45"/>
    <p:sldId id="2147309214" r:id="rId46"/>
    <p:sldId id="2147309329" r:id="rId47"/>
    <p:sldId id="2147309320" r:id="rId48"/>
    <p:sldId id="2147309306" r:id="rId49"/>
    <p:sldId id="2147309347" r:id="rId50"/>
    <p:sldId id="2147309348" r:id="rId51"/>
    <p:sldId id="2147309360" r:id="rId52"/>
    <p:sldId id="2147309341" r:id="rId53"/>
    <p:sldId id="2147309358" r:id="rId54"/>
    <p:sldId id="2147309326" r:id="rId55"/>
    <p:sldId id="336" r:id="rId56"/>
    <p:sldId id="2147309343" r:id="rId57"/>
    <p:sldId id="2147309355" r:id="rId58"/>
    <p:sldId id="346" r:id="rId59"/>
    <p:sldId id="2147309301" r:id="rId60"/>
    <p:sldId id="363" r:id="rId61"/>
    <p:sldId id="2147309269" r:id="rId62"/>
    <p:sldId id="2147309268" r:id="rId63"/>
    <p:sldId id="2147309284" r:id="rId64"/>
    <p:sldId id="2147309315" r:id="rId65"/>
    <p:sldId id="2147309316" r:id="rId66"/>
    <p:sldId id="2147309317" r:id="rId67"/>
    <p:sldId id="2147309318" r:id="rId68"/>
    <p:sldId id="376" r:id="rId69"/>
    <p:sldId id="374" r:id="rId70"/>
    <p:sldId id="292" r:id="rId71"/>
    <p:sldId id="293" r:id="rId72"/>
    <p:sldId id="294" r:id="rId73"/>
    <p:sldId id="360" r:id="rId74"/>
    <p:sldId id="295" r:id="rId75"/>
    <p:sldId id="319" r:id="rId76"/>
    <p:sldId id="290" r:id="rId77"/>
    <p:sldId id="296" r:id="rId78"/>
    <p:sldId id="315" r:id="rId79"/>
    <p:sldId id="382" r:id="rId80"/>
    <p:sldId id="358" r:id="rId81"/>
    <p:sldId id="366" r:id="rId82"/>
    <p:sldId id="2147309235" r:id="rId83"/>
    <p:sldId id="2147309236" r:id="rId84"/>
    <p:sldId id="2147309242" r:id="rId85"/>
    <p:sldId id="2147309241" r:id="rId86"/>
    <p:sldId id="2147309243" r:id="rId87"/>
    <p:sldId id="2147309245" r:id="rId88"/>
    <p:sldId id="2147309246" r:id="rId89"/>
    <p:sldId id="2147309240" r:id="rId90"/>
    <p:sldId id="2147309247" r:id="rId91"/>
    <p:sldId id="2147309237" r:id="rId92"/>
    <p:sldId id="2147309248" r:id="rId93"/>
    <p:sldId id="379" r:id="rId94"/>
    <p:sldId id="2147309238" r:id="rId95"/>
    <p:sldId id="2147309250" r:id="rId96"/>
    <p:sldId id="2147309251" r:id="rId97"/>
    <p:sldId id="2147309252" r:id="rId98"/>
    <p:sldId id="2147309253" r:id="rId99"/>
    <p:sldId id="2147309254" r:id="rId100"/>
    <p:sldId id="2147309255" r:id="rId101"/>
    <p:sldId id="2147309232" r:id="rId102"/>
    <p:sldId id="2147309233" r:id="rId103"/>
    <p:sldId id="2147309231" r:id="rId104"/>
    <p:sldId id="2147309256" r:id="rId105"/>
    <p:sldId id="2147309257" r:id="rId106"/>
    <p:sldId id="2147309258" r:id="rId107"/>
    <p:sldId id="2147309259" r:id="rId108"/>
    <p:sldId id="2147309260" r:id="rId109"/>
    <p:sldId id="2147309261" r:id="rId110"/>
    <p:sldId id="2147309262" r:id="rId111"/>
    <p:sldId id="2147309239" r:id="rId112"/>
    <p:sldId id="2147309263" r:id="rId113"/>
    <p:sldId id="2147309264" r:id="rId114"/>
    <p:sldId id="2147309265" r:id="rId115"/>
    <p:sldId id="2147309266" r:id="rId116"/>
    <p:sldId id="2147309267" r:id="rId117"/>
    <p:sldId id="306" r:id="rId1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F0252564-C795-4A73-9DFB-6E2B5EDE183F}">
          <p14:sldIdLst>
            <p14:sldId id="256"/>
            <p14:sldId id="2147309351"/>
            <p14:sldId id="2147309271"/>
            <p14:sldId id="2147309332"/>
            <p14:sldId id="2147309333"/>
            <p14:sldId id="2147309334"/>
          </p14:sldIdLst>
        </p14:section>
        <p14:section name="DSP" id="{769EEEE8-7313-4E3E-AC0F-163C5A927B3F}">
          <p14:sldIdLst>
            <p14:sldId id="257"/>
            <p14:sldId id="2147309335"/>
            <p14:sldId id="2147309288"/>
            <p14:sldId id="2147309229"/>
            <p14:sldId id="258"/>
            <p14:sldId id="259"/>
            <p14:sldId id="2147309336"/>
            <p14:sldId id="2147309290"/>
            <p14:sldId id="265"/>
            <p14:sldId id="261"/>
            <p14:sldId id="263"/>
            <p14:sldId id="2147309292"/>
            <p14:sldId id="338"/>
            <p14:sldId id="2147309294"/>
            <p14:sldId id="268"/>
            <p14:sldId id="273"/>
            <p14:sldId id="2147309352"/>
          </p14:sldIdLst>
        </p14:section>
        <p14:section name="Incremental computation" id="{58747F73-CA40-4C5F-8755-F065BDC15337}">
          <p14:sldIdLst>
            <p14:sldId id="369"/>
            <p14:sldId id="2147309295"/>
            <p14:sldId id="2147309296"/>
            <p14:sldId id="2147309337"/>
            <p14:sldId id="2147309297"/>
            <p14:sldId id="2147309346"/>
            <p14:sldId id="2147309298"/>
            <p14:sldId id="371"/>
            <p14:sldId id="2147309299"/>
          </p14:sldIdLst>
        </p14:section>
        <p14:section name="Optimizing circuits" id="{48703A8F-2887-453B-8039-1E34982CEC62}">
          <p14:sldIdLst>
            <p14:sldId id="313"/>
            <p14:sldId id="2147309300"/>
            <p14:sldId id="357"/>
          </p14:sldIdLst>
        </p14:section>
        <p14:section name="Relational algebra" id="{A8293622-2174-4916-A7E5-25134F50EBE0}">
          <p14:sldIdLst>
            <p14:sldId id="370"/>
            <p14:sldId id="288"/>
            <p14:sldId id="281"/>
            <p14:sldId id="282"/>
            <p14:sldId id="377"/>
            <p14:sldId id="353"/>
            <p14:sldId id="2147309211"/>
            <p14:sldId id="2147309212"/>
            <p14:sldId id="2147309213"/>
            <p14:sldId id="2147309214"/>
            <p14:sldId id="2147309329"/>
            <p14:sldId id="2147309320"/>
            <p14:sldId id="2147309306"/>
            <p14:sldId id="2147309347"/>
            <p14:sldId id="2147309348"/>
            <p14:sldId id="2147309360"/>
            <p14:sldId id="2147309341"/>
            <p14:sldId id="2147309358"/>
            <p14:sldId id="2147309326"/>
          </p14:sldIdLst>
        </p14:section>
        <p14:section name="Extra" id="{E5F3158D-7788-4C84-B58B-EAD0188BF70B}">
          <p14:sldIdLst>
            <p14:sldId id="336"/>
            <p14:sldId id="2147309343"/>
            <p14:sldId id="2147309355"/>
            <p14:sldId id="346"/>
            <p14:sldId id="2147309301"/>
            <p14:sldId id="363"/>
            <p14:sldId id="2147309269"/>
            <p14:sldId id="2147309268"/>
            <p14:sldId id="2147309284"/>
            <p14:sldId id="2147309315"/>
            <p14:sldId id="2147309316"/>
            <p14:sldId id="2147309317"/>
            <p14:sldId id="2147309318"/>
            <p14:sldId id="376"/>
            <p14:sldId id="374"/>
            <p14:sldId id="292"/>
            <p14:sldId id="293"/>
            <p14:sldId id="294"/>
            <p14:sldId id="360"/>
            <p14:sldId id="295"/>
            <p14:sldId id="319"/>
            <p14:sldId id="290"/>
            <p14:sldId id="296"/>
            <p14:sldId id="315"/>
            <p14:sldId id="382"/>
            <p14:sldId id="358"/>
            <p14:sldId id="366"/>
            <p14:sldId id="2147309235"/>
            <p14:sldId id="2147309236"/>
            <p14:sldId id="2147309242"/>
            <p14:sldId id="2147309241"/>
            <p14:sldId id="2147309243"/>
            <p14:sldId id="2147309245"/>
            <p14:sldId id="2147309246"/>
            <p14:sldId id="2147309240"/>
            <p14:sldId id="2147309247"/>
            <p14:sldId id="2147309237"/>
            <p14:sldId id="2147309248"/>
            <p14:sldId id="379"/>
            <p14:sldId id="2147309238"/>
            <p14:sldId id="2147309250"/>
            <p14:sldId id="2147309251"/>
            <p14:sldId id="2147309252"/>
            <p14:sldId id="2147309253"/>
            <p14:sldId id="2147309254"/>
            <p14:sldId id="2147309255"/>
            <p14:sldId id="2147309232"/>
            <p14:sldId id="2147309233"/>
            <p14:sldId id="2147309231"/>
            <p14:sldId id="2147309256"/>
            <p14:sldId id="2147309257"/>
            <p14:sldId id="2147309258"/>
            <p14:sldId id="2147309259"/>
            <p14:sldId id="2147309260"/>
            <p14:sldId id="2147309261"/>
            <p14:sldId id="2147309262"/>
            <p14:sldId id="2147309239"/>
            <p14:sldId id="2147309263"/>
            <p14:sldId id="2147309264"/>
            <p14:sldId id="2147309265"/>
            <p14:sldId id="2147309266"/>
            <p14:sldId id="2147309267"/>
            <p14:sldId id="30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4472C4"/>
    <a:srgbClr val="FFFFCC"/>
    <a:srgbClr val="FF99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152" d="100"/>
          <a:sy n="152" d="100"/>
        </p:scale>
        <p:origin x="604" y="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92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hai Budiu" userId="3fe408b5c12bb05c" providerId="LiveId" clId="{4C3B9BBF-DBEA-4B4F-9360-2D434B5F2C77}"/>
    <pc:docChg chg="delSld modSection">
      <pc:chgData name="Mihai Budiu" userId="3fe408b5c12bb05c" providerId="LiveId" clId="{4C3B9BBF-DBEA-4B4F-9360-2D434B5F2C77}" dt="2024-09-20T16:25:23.637" v="0" actId="47"/>
      <pc:docMkLst>
        <pc:docMk/>
      </pc:docMkLst>
      <pc:sldChg chg="del">
        <pc:chgData name="Mihai Budiu" userId="3fe408b5c12bb05c" providerId="LiveId" clId="{4C3B9BBF-DBEA-4B4F-9360-2D434B5F2C77}" dt="2024-09-20T16:25:23.637" v="0" actId="47"/>
        <pc:sldMkLst>
          <pc:docMk/>
          <pc:sldMk cId="613974031" sldId="2147309308"/>
        </pc:sldMkLst>
      </pc:sldChg>
    </pc:docChg>
  </pc:docChgLst>
  <pc:docChgLst>
    <pc:chgData name="Mihai Budiu" userId="3fe408b5c12bb05c" providerId="LiveId" clId="{AFAEAD6A-D7F5-41C7-A3E2-9A867BFBA3C1}"/>
    <pc:docChg chg="undo custSel addSld delSld modSld sldOrd modSection">
      <pc:chgData name="Mihai Budiu" userId="3fe408b5c12bb05c" providerId="LiveId" clId="{AFAEAD6A-D7F5-41C7-A3E2-9A867BFBA3C1}" dt="2024-09-19T05:12:53.114" v="778" actId="20577"/>
      <pc:docMkLst>
        <pc:docMk/>
      </pc:docMkLst>
      <pc:sldChg chg="addSp delSp modSp mod">
        <pc:chgData name="Mihai Budiu" userId="3fe408b5c12bb05c" providerId="LiveId" clId="{AFAEAD6A-D7F5-41C7-A3E2-9A867BFBA3C1}" dt="2024-09-14T15:53:18.267" v="382" actId="1076"/>
        <pc:sldMkLst>
          <pc:docMk/>
          <pc:sldMk cId="359428115" sldId="256"/>
        </pc:sldMkLst>
        <pc:spChg chg="mod">
          <ac:chgData name="Mihai Budiu" userId="3fe408b5c12bb05c" providerId="LiveId" clId="{AFAEAD6A-D7F5-41C7-A3E2-9A867BFBA3C1}" dt="2024-09-11T17:05:58.205" v="370" actId="20577"/>
          <ac:spMkLst>
            <pc:docMk/>
            <pc:sldMk cId="359428115" sldId="256"/>
            <ac:spMk id="2" creationId="{4D820E4E-D145-46CD-AB9B-3663C5A7F3A1}"/>
          </ac:spMkLst>
        </pc:spChg>
        <pc:spChg chg="mod">
          <ac:chgData name="Mihai Budiu" userId="3fe408b5c12bb05c" providerId="LiveId" clId="{AFAEAD6A-D7F5-41C7-A3E2-9A867BFBA3C1}" dt="2024-09-14T15:53:11.557" v="381" actId="20577"/>
          <ac:spMkLst>
            <pc:docMk/>
            <pc:sldMk cId="359428115" sldId="256"/>
            <ac:spMk id="3" creationId="{8E98FC00-57FC-44CF-92E8-56E4B9431A64}"/>
          </ac:spMkLst>
        </pc:spChg>
        <pc:picChg chg="add mod">
          <ac:chgData name="Mihai Budiu" userId="3fe408b5c12bb05c" providerId="LiveId" clId="{AFAEAD6A-D7F5-41C7-A3E2-9A867BFBA3C1}" dt="2024-09-01T17:38:11.694" v="38"/>
          <ac:picMkLst>
            <pc:docMk/>
            <pc:sldMk cId="359428115" sldId="256"/>
            <ac:picMk id="4" creationId="{331D17F2-A725-1E10-F12F-B6C0FEF9628F}"/>
          </ac:picMkLst>
        </pc:picChg>
        <pc:picChg chg="add mod">
          <ac:chgData name="Mihai Budiu" userId="3fe408b5c12bb05c" providerId="LiveId" clId="{AFAEAD6A-D7F5-41C7-A3E2-9A867BFBA3C1}" dt="2024-09-01T17:38:11.694" v="38"/>
          <ac:picMkLst>
            <pc:docMk/>
            <pc:sldMk cId="359428115" sldId="256"/>
            <ac:picMk id="5" creationId="{1A980427-447F-2556-FC14-ABDB87CE54F7}"/>
          </ac:picMkLst>
        </pc:picChg>
        <pc:picChg chg="del mod">
          <ac:chgData name="Mihai Budiu" userId="3fe408b5c12bb05c" providerId="LiveId" clId="{AFAEAD6A-D7F5-41C7-A3E2-9A867BFBA3C1}" dt="2024-09-14T15:52:45.431" v="371" actId="478"/>
          <ac:picMkLst>
            <pc:docMk/>
            <pc:sldMk cId="359428115" sldId="256"/>
            <ac:picMk id="6" creationId="{A318188B-A18A-BFA4-4327-B0E57C09962E}"/>
          </ac:picMkLst>
        </pc:picChg>
        <pc:picChg chg="add mod">
          <ac:chgData name="Mihai Budiu" userId="3fe408b5c12bb05c" providerId="LiveId" clId="{AFAEAD6A-D7F5-41C7-A3E2-9A867BFBA3C1}" dt="2024-09-14T15:53:18.267" v="382" actId="1076"/>
          <ac:picMkLst>
            <pc:docMk/>
            <pc:sldMk cId="359428115" sldId="256"/>
            <ac:picMk id="7" creationId="{94C38D6F-905C-D210-EB05-0176A96529A6}"/>
          </ac:picMkLst>
        </pc:picChg>
      </pc:sldChg>
      <pc:sldChg chg="modSp mod">
        <pc:chgData name="Mihai Budiu" userId="3fe408b5c12bb05c" providerId="LiveId" clId="{AFAEAD6A-D7F5-41C7-A3E2-9A867BFBA3C1}" dt="2024-09-01T17:49:49.604" v="312" actId="20577"/>
        <pc:sldMkLst>
          <pc:docMk/>
          <pc:sldMk cId="2452161966" sldId="257"/>
        </pc:sldMkLst>
        <pc:spChg chg="mod">
          <ac:chgData name="Mihai Budiu" userId="3fe408b5c12bb05c" providerId="LiveId" clId="{AFAEAD6A-D7F5-41C7-A3E2-9A867BFBA3C1}" dt="2024-09-01T17:49:49.604" v="312" actId="20577"/>
          <ac:spMkLst>
            <pc:docMk/>
            <pc:sldMk cId="2452161966" sldId="257"/>
            <ac:spMk id="3" creationId="{979C1E40-3AA4-43F6-A029-D08F2910CB22}"/>
          </ac:spMkLst>
        </pc:spChg>
      </pc:sldChg>
      <pc:sldChg chg="add">
        <pc:chgData name="Mihai Budiu" userId="3fe408b5c12bb05c" providerId="LiveId" clId="{AFAEAD6A-D7F5-41C7-A3E2-9A867BFBA3C1}" dt="2024-09-18T23:20:36.425" v="468"/>
        <pc:sldMkLst>
          <pc:docMk/>
          <pc:sldMk cId="1574262195" sldId="258"/>
        </pc:sldMkLst>
      </pc:sldChg>
      <pc:sldChg chg="add">
        <pc:chgData name="Mihai Budiu" userId="3fe408b5c12bb05c" providerId="LiveId" clId="{AFAEAD6A-D7F5-41C7-A3E2-9A867BFBA3C1}" dt="2024-09-18T23:20:36.425" v="468"/>
        <pc:sldMkLst>
          <pc:docMk/>
          <pc:sldMk cId="78374372" sldId="259"/>
        </pc:sldMkLst>
      </pc:sldChg>
      <pc:sldChg chg="add">
        <pc:chgData name="Mihai Budiu" userId="3fe408b5c12bb05c" providerId="LiveId" clId="{AFAEAD6A-D7F5-41C7-A3E2-9A867BFBA3C1}" dt="2024-09-18T23:22:57.658" v="470"/>
        <pc:sldMkLst>
          <pc:docMk/>
          <pc:sldMk cId="3961980958" sldId="261"/>
        </pc:sldMkLst>
      </pc:sldChg>
      <pc:sldChg chg="add">
        <pc:chgData name="Mihai Budiu" userId="3fe408b5c12bb05c" providerId="LiveId" clId="{AFAEAD6A-D7F5-41C7-A3E2-9A867BFBA3C1}" dt="2024-09-18T23:22:57.658" v="470"/>
        <pc:sldMkLst>
          <pc:docMk/>
          <pc:sldMk cId="3572706360" sldId="263"/>
        </pc:sldMkLst>
      </pc:sldChg>
      <pc:sldChg chg="add">
        <pc:chgData name="Mihai Budiu" userId="3fe408b5c12bb05c" providerId="LiveId" clId="{AFAEAD6A-D7F5-41C7-A3E2-9A867BFBA3C1}" dt="2024-09-18T23:22:57.658" v="470"/>
        <pc:sldMkLst>
          <pc:docMk/>
          <pc:sldMk cId="4067653492" sldId="265"/>
        </pc:sldMkLst>
      </pc:sldChg>
      <pc:sldChg chg="modSp mod">
        <pc:chgData name="Mihai Budiu" userId="3fe408b5c12bb05c" providerId="LiveId" clId="{AFAEAD6A-D7F5-41C7-A3E2-9A867BFBA3C1}" dt="2024-09-01T17:45:37.106" v="291" actId="20577"/>
        <pc:sldMkLst>
          <pc:docMk/>
          <pc:sldMk cId="1651621493" sldId="313"/>
        </pc:sldMkLst>
        <pc:spChg chg="mod">
          <ac:chgData name="Mihai Budiu" userId="3fe408b5c12bb05c" providerId="LiveId" clId="{AFAEAD6A-D7F5-41C7-A3E2-9A867BFBA3C1}" dt="2024-09-01T17:45:37.106" v="291" actId="20577"/>
          <ac:spMkLst>
            <pc:docMk/>
            <pc:sldMk cId="1651621493" sldId="313"/>
            <ac:spMk id="3" creationId="{F8D657E4-8E4C-41B4-8648-739DCC6B07DF}"/>
          </ac:spMkLst>
        </pc:spChg>
      </pc:sldChg>
      <pc:sldChg chg="add">
        <pc:chgData name="Mihai Budiu" userId="3fe408b5c12bb05c" providerId="LiveId" clId="{AFAEAD6A-D7F5-41C7-A3E2-9A867BFBA3C1}" dt="2024-09-18T23:23:45.028" v="474"/>
        <pc:sldMkLst>
          <pc:docMk/>
          <pc:sldMk cId="3900368947" sldId="338"/>
        </pc:sldMkLst>
      </pc:sldChg>
      <pc:sldChg chg="modSp mod">
        <pc:chgData name="Mihai Budiu" userId="3fe408b5c12bb05c" providerId="LiveId" clId="{AFAEAD6A-D7F5-41C7-A3E2-9A867BFBA3C1}" dt="2024-09-01T17:49:58.030" v="326" actId="20577"/>
        <pc:sldMkLst>
          <pc:docMk/>
          <pc:sldMk cId="2779003683" sldId="369"/>
        </pc:sldMkLst>
        <pc:spChg chg="mod">
          <ac:chgData name="Mihai Budiu" userId="3fe408b5c12bb05c" providerId="LiveId" clId="{AFAEAD6A-D7F5-41C7-A3E2-9A867BFBA3C1}" dt="2024-09-01T17:49:58.030" v="326" actId="20577"/>
          <ac:spMkLst>
            <pc:docMk/>
            <pc:sldMk cId="2779003683" sldId="369"/>
            <ac:spMk id="3" creationId="{979C1E40-3AA4-43F6-A029-D08F2910CB22}"/>
          </ac:spMkLst>
        </pc:spChg>
      </pc:sldChg>
      <pc:sldChg chg="modSp mod">
        <pc:chgData name="Mihai Budiu" userId="3fe408b5c12bb05c" providerId="LiveId" clId="{AFAEAD6A-D7F5-41C7-A3E2-9A867BFBA3C1}" dt="2024-09-01T17:50:11.209" v="354" actId="20577"/>
        <pc:sldMkLst>
          <pc:docMk/>
          <pc:sldMk cId="1557886295" sldId="370"/>
        </pc:sldMkLst>
        <pc:spChg chg="mod">
          <ac:chgData name="Mihai Budiu" userId="3fe408b5c12bb05c" providerId="LiveId" clId="{AFAEAD6A-D7F5-41C7-A3E2-9A867BFBA3C1}" dt="2024-09-01T17:50:11.209" v="354" actId="20577"/>
          <ac:spMkLst>
            <pc:docMk/>
            <pc:sldMk cId="1557886295" sldId="370"/>
            <ac:spMk id="3" creationId="{979C1E40-3AA4-43F6-A029-D08F2910CB22}"/>
          </ac:spMkLst>
        </pc:spChg>
      </pc:sldChg>
      <pc:sldChg chg="add del">
        <pc:chgData name="Mihai Budiu" userId="3fe408b5c12bb05c" providerId="LiveId" clId="{AFAEAD6A-D7F5-41C7-A3E2-9A867BFBA3C1}" dt="2024-09-18T23:23:03.561" v="471" actId="47"/>
        <pc:sldMkLst>
          <pc:docMk/>
          <pc:sldMk cId="3569735897" sldId="2147309228"/>
        </pc:sldMkLst>
      </pc:sldChg>
      <pc:sldChg chg="add">
        <pc:chgData name="Mihai Budiu" userId="3fe408b5c12bb05c" providerId="LiveId" clId="{AFAEAD6A-D7F5-41C7-A3E2-9A867BFBA3C1}" dt="2024-09-18T23:21:05.418" v="469"/>
        <pc:sldMkLst>
          <pc:docMk/>
          <pc:sldMk cId="3105822643" sldId="2147309229"/>
        </pc:sldMkLst>
      </pc:sldChg>
      <pc:sldChg chg="modSp mod">
        <pc:chgData name="Mihai Budiu" userId="3fe408b5c12bb05c" providerId="LiveId" clId="{AFAEAD6A-D7F5-41C7-A3E2-9A867BFBA3C1}" dt="2024-09-18T22:50:29.537" v="391" actId="20577"/>
        <pc:sldMkLst>
          <pc:docMk/>
          <pc:sldMk cId="1022273770" sldId="2147309271"/>
        </pc:sldMkLst>
        <pc:spChg chg="mod">
          <ac:chgData name="Mihai Budiu" userId="3fe408b5c12bb05c" providerId="LiveId" clId="{AFAEAD6A-D7F5-41C7-A3E2-9A867BFBA3C1}" dt="2024-09-18T22:50:29.537" v="391" actId="20577"/>
          <ac:spMkLst>
            <pc:docMk/>
            <pc:sldMk cId="1022273770" sldId="2147309271"/>
            <ac:spMk id="3" creationId="{67E45A9F-F2A3-59EF-123C-80B72B21C765}"/>
          </ac:spMkLst>
        </pc:spChg>
        <pc:spChg chg="mod">
          <ac:chgData name="Mihai Budiu" userId="3fe408b5c12bb05c" providerId="LiveId" clId="{AFAEAD6A-D7F5-41C7-A3E2-9A867BFBA3C1}" dt="2024-09-01T17:40:28.455" v="221" actId="1076"/>
          <ac:spMkLst>
            <pc:docMk/>
            <pc:sldMk cId="1022273770" sldId="2147309271"/>
            <ac:spMk id="9" creationId="{BC014720-4537-86EC-B967-10578C4EFDF7}"/>
          </ac:spMkLst>
        </pc:spChg>
        <pc:picChg chg="mod">
          <ac:chgData name="Mihai Budiu" userId="3fe408b5c12bb05c" providerId="LiveId" clId="{AFAEAD6A-D7F5-41C7-A3E2-9A867BFBA3C1}" dt="2024-09-01T17:40:22.031" v="220" actId="14100"/>
          <ac:picMkLst>
            <pc:docMk/>
            <pc:sldMk cId="1022273770" sldId="2147309271"/>
            <ac:picMk id="5" creationId="{4031C079-B23A-E018-D134-D0DBFC65EBD1}"/>
          </ac:picMkLst>
        </pc:picChg>
        <pc:picChg chg="mod">
          <ac:chgData name="Mihai Budiu" userId="3fe408b5c12bb05c" providerId="LiveId" clId="{AFAEAD6A-D7F5-41C7-A3E2-9A867BFBA3C1}" dt="2024-09-01T17:40:30.658" v="222" actId="1076"/>
          <ac:picMkLst>
            <pc:docMk/>
            <pc:sldMk cId="1022273770" sldId="2147309271"/>
            <ac:picMk id="10" creationId="{BA2A371F-BB0F-D2D2-FE32-E468F2B87827}"/>
          </ac:picMkLst>
        </pc:picChg>
      </pc:sldChg>
      <pc:sldChg chg="del">
        <pc:chgData name="Mihai Budiu" userId="3fe408b5c12bb05c" providerId="LiveId" clId="{AFAEAD6A-D7F5-41C7-A3E2-9A867BFBA3C1}" dt="2024-09-18T23:12:18.413" v="460" actId="47"/>
        <pc:sldMkLst>
          <pc:docMk/>
          <pc:sldMk cId="600009139" sldId="2147309282"/>
        </pc:sldMkLst>
      </pc:sldChg>
      <pc:sldChg chg="add del">
        <pc:chgData name="Mihai Budiu" userId="3fe408b5c12bb05c" providerId="LiveId" clId="{AFAEAD6A-D7F5-41C7-A3E2-9A867BFBA3C1}" dt="2024-09-01T17:42:31.257" v="237" actId="47"/>
        <pc:sldMkLst>
          <pc:docMk/>
          <pc:sldMk cId="1387068674" sldId="2147309289"/>
        </pc:sldMkLst>
      </pc:sldChg>
      <pc:sldChg chg="ord">
        <pc:chgData name="Mihai Budiu" userId="3fe408b5c12bb05c" providerId="LiveId" clId="{AFAEAD6A-D7F5-41C7-A3E2-9A867BFBA3C1}" dt="2024-09-18T23:23:16.622" v="473"/>
        <pc:sldMkLst>
          <pc:docMk/>
          <pc:sldMk cId="76788648" sldId="2147309290"/>
        </pc:sldMkLst>
      </pc:sldChg>
      <pc:sldChg chg="del">
        <pc:chgData name="Mihai Budiu" userId="3fe408b5c12bb05c" providerId="LiveId" clId="{AFAEAD6A-D7F5-41C7-A3E2-9A867BFBA3C1}" dt="2024-09-01T17:41:52.968" v="233" actId="47"/>
        <pc:sldMkLst>
          <pc:docMk/>
          <pc:sldMk cId="902034712" sldId="2147309291"/>
        </pc:sldMkLst>
      </pc:sldChg>
      <pc:sldChg chg="modSp mod">
        <pc:chgData name="Mihai Budiu" userId="3fe408b5c12bb05c" providerId="LiveId" clId="{AFAEAD6A-D7F5-41C7-A3E2-9A867BFBA3C1}" dt="2024-09-01T17:50:04.315" v="340" actId="20577"/>
        <pc:sldMkLst>
          <pc:docMk/>
          <pc:sldMk cId="2863807349" sldId="2147309297"/>
        </pc:sldMkLst>
        <pc:spChg chg="mod">
          <ac:chgData name="Mihai Budiu" userId="3fe408b5c12bb05c" providerId="LiveId" clId="{AFAEAD6A-D7F5-41C7-A3E2-9A867BFBA3C1}" dt="2024-09-01T17:50:04.315" v="340" actId="20577"/>
          <ac:spMkLst>
            <pc:docMk/>
            <pc:sldMk cId="2863807349" sldId="2147309297"/>
            <ac:spMk id="3" creationId="{979C1E40-3AA4-43F6-A029-D08F2910CB22}"/>
          </ac:spMkLst>
        </pc:spChg>
      </pc:sldChg>
      <pc:sldChg chg="ord">
        <pc:chgData name="Mihai Budiu" userId="3fe408b5c12bb05c" providerId="LiveId" clId="{AFAEAD6A-D7F5-41C7-A3E2-9A867BFBA3C1}" dt="2024-09-18T23:08:06.884" v="455"/>
        <pc:sldMkLst>
          <pc:docMk/>
          <pc:sldMk cId="580741849" sldId="2147309299"/>
        </pc:sldMkLst>
      </pc:sldChg>
      <pc:sldChg chg="modSp add mod">
        <pc:chgData name="Mihai Budiu" userId="3fe408b5c12bb05c" providerId="LiveId" clId="{AFAEAD6A-D7F5-41C7-A3E2-9A867BFBA3C1}" dt="2024-09-01T17:51:03.722" v="360" actId="113"/>
        <pc:sldMkLst>
          <pc:docMk/>
          <pc:sldMk cId="128230462" sldId="2147309306"/>
        </pc:sldMkLst>
        <pc:spChg chg="mod">
          <ac:chgData name="Mihai Budiu" userId="3fe408b5c12bb05c" providerId="LiveId" clId="{AFAEAD6A-D7F5-41C7-A3E2-9A867BFBA3C1}" dt="2024-09-01T17:51:03.722" v="360" actId="113"/>
          <ac:spMkLst>
            <pc:docMk/>
            <pc:sldMk cId="128230462" sldId="2147309306"/>
            <ac:spMk id="3" creationId="{979C1E40-3AA4-43F6-A029-D08F2910CB22}"/>
          </ac:spMkLst>
        </pc:spChg>
      </pc:sldChg>
      <pc:sldChg chg="del">
        <pc:chgData name="Mihai Budiu" userId="3fe408b5c12bb05c" providerId="LiveId" clId="{AFAEAD6A-D7F5-41C7-A3E2-9A867BFBA3C1}" dt="2024-09-18T22:49:55.924" v="384" actId="47"/>
        <pc:sldMkLst>
          <pc:docMk/>
          <pc:sldMk cId="2208046232" sldId="2147309307"/>
        </pc:sldMkLst>
      </pc:sldChg>
      <pc:sldChg chg="del">
        <pc:chgData name="Mihai Budiu" userId="3fe408b5c12bb05c" providerId="LiveId" clId="{AFAEAD6A-D7F5-41C7-A3E2-9A867BFBA3C1}" dt="2024-09-01T17:41:26.333" v="229" actId="47"/>
        <pc:sldMkLst>
          <pc:docMk/>
          <pc:sldMk cId="977022299" sldId="2147309310"/>
        </pc:sldMkLst>
      </pc:sldChg>
      <pc:sldChg chg="del">
        <pc:chgData name="Mihai Budiu" userId="3fe408b5c12bb05c" providerId="LiveId" clId="{AFAEAD6A-D7F5-41C7-A3E2-9A867BFBA3C1}" dt="2024-09-18T23:11:43.475" v="459" actId="47"/>
        <pc:sldMkLst>
          <pc:docMk/>
          <pc:sldMk cId="3569780351" sldId="2147309311"/>
        </pc:sldMkLst>
      </pc:sldChg>
      <pc:sldChg chg="del">
        <pc:chgData name="Mihai Budiu" userId="3fe408b5c12bb05c" providerId="LiveId" clId="{AFAEAD6A-D7F5-41C7-A3E2-9A867BFBA3C1}" dt="2024-09-01T17:41:26.333" v="229" actId="47"/>
        <pc:sldMkLst>
          <pc:docMk/>
          <pc:sldMk cId="2068883407" sldId="2147309312"/>
        </pc:sldMkLst>
      </pc:sldChg>
      <pc:sldChg chg="del">
        <pc:chgData name="Mihai Budiu" userId="3fe408b5c12bb05c" providerId="LiveId" clId="{AFAEAD6A-D7F5-41C7-A3E2-9A867BFBA3C1}" dt="2024-09-01T17:51:42.232" v="363" actId="2696"/>
        <pc:sldMkLst>
          <pc:docMk/>
          <pc:sldMk cId="1538199328" sldId="2147309319"/>
        </pc:sldMkLst>
      </pc:sldChg>
      <pc:sldChg chg="del">
        <pc:chgData name="Mihai Budiu" userId="3fe408b5c12bb05c" providerId="LiveId" clId="{AFAEAD6A-D7F5-41C7-A3E2-9A867BFBA3C1}" dt="2024-09-01T17:51:42.232" v="363" actId="2696"/>
        <pc:sldMkLst>
          <pc:docMk/>
          <pc:sldMk cId="225052942" sldId="2147309321"/>
        </pc:sldMkLst>
      </pc:sldChg>
      <pc:sldChg chg="del">
        <pc:chgData name="Mihai Budiu" userId="3fe408b5c12bb05c" providerId="LiveId" clId="{AFAEAD6A-D7F5-41C7-A3E2-9A867BFBA3C1}" dt="2024-09-01T17:51:42.232" v="363" actId="2696"/>
        <pc:sldMkLst>
          <pc:docMk/>
          <pc:sldMk cId="974197168" sldId="2147309322"/>
        </pc:sldMkLst>
      </pc:sldChg>
      <pc:sldChg chg="del">
        <pc:chgData name="Mihai Budiu" userId="3fe408b5c12bb05c" providerId="LiveId" clId="{AFAEAD6A-D7F5-41C7-A3E2-9A867BFBA3C1}" dt="2024-09-01T17:51:42.232" v="363" actId="2696"/>
        <pc:sldMkLst>
          <pc:docMk/>
          <pc:sldMk cId="2930347854" sldId="2147309323"/>
        </pc:sldMkLst>
      </pc:sldChg>
      <pc:sldChg chg="del">
        <pc:chgData name="Mihai Budiu" userId="3fe408b5c12bb05c" providerId="LiveId" clId="{AFAEAD6A-D7F5-41C7-A3E2-9A867BFBA3C1}" dt="2024-09-01T17:51:42.232" v="363" actId="2696"/>
        <pc:sldMkLst>
          <pc:docMk/>
          <pc:sldMk cId="3175323958" sldId="2147309324"/>
        </pc:sldMkLst>
      </pc:sldChg>
      <pc:sldChg chg="del">
        <pc:chgData name="Mihai Budiu" userId="3fe408b5c12bb05c" providerId="LiveId" clId="{AFAEAD6A-D7F5-41C7-A3E2-9A867BFBA3C1}" dt="2024-09-01T17:51:42.232" v="363" actId="2696"/>
        <pc:sldMkLst>
          <pc:docMk/>
          <pc:sldMk cId="1720960219" sldId="2147309325"/>
        </pc:sldMkLst>
      </pc:sldChg>
      <pc:sldChg chg="modSp mod ord">
        <pc:chgData name="Mihai Budiu" userId="3fe408b5c12bb05c" providerId="LiveId" clId="{AFAEAD6A-D7F5-41C7-A3E2-9A867BFBA3C1}" dt="2024-09-18T23:24:38.123" v="485" actId="20577"/>
        <pc:sldMkLst>
          <pc:docMk/>
          <pc:sldMk cId="2364897043" sldId="2147309326"/>
        </pc:sldMkLst>
        <pc:spChg chg="mod">
          <ac:chgData name="Mihai Budiu" userId="3fe408b5c12bb05c" providerId="LiveId" clId="{AFAEAD6A-D7F5-41C7-A3E2-9A867BFBA3C1}" dt="2024-09-18T23:24:38.123" v="485" actId="20577"/>
          <ac:spMkLst>
            <pc:docMk/>
            <pc:sldMk cId="2364897043" sldId="2147309326"/>
            <ac:spMk id="7" creationId="{A09757A0-C796-20BA-848B-B41658932CDA}"/>
          </ac:spMkLst>
        </pc:spChg>
      </pc:sldChg>
      <pc:sldChg chg="del">
        <pc:chgData name="Mihai Budiu" userId="3fe408b5c12bb05c" providerId="LiveId" clId="{AFAEAD6A-D7F5-41C7-A3E2-9A867BFBA3C1}" dt="2024-09-01T17:51:42.232" v="363" actId="2696"/>
        <pc:sldMkLst>
          <pc:docMk/>
          <pc:sldMk cId="558217952" sldId="2147309327"/>
        </pc:sldMkLst>
      </pc:sldChg>
      <pc:sldChg chg="add del">
        <pc:chgData name="Mihai Budiu" userId="3fe408b5c12bb05c" providerId="LiveId" clId="{AFAEAD6A-D7F5-41C7-A3E2-9A867BFBA3C1}" dt="2024-09-01T17:41:16.886" v="227"/>
        <pc:sldMkLst>
          <pc:docMk/>
          <pc:sldMk cId="2664214746" sldId="2147309328"/>
        </pc:sldMkLst>
      </pc:sldChg>
      <pc:sldChg chg="add del">
        <pc:chgData name="Mihai Budiu" userId="3fe408b5c12bb05c" providerId="LiveId" clId="{AFAEAD6A-D7F5-41C7-A3E2-9A867BFBA3C1}" dt="2024-09-01T17:48:42.508" v="297"/>
        <pc:sldMkLst>
          <pc:docMk/>
          <pc:sldMk cId="2045127147" sldId="2147309329"/>
        </pc:sldMkLst>
      </pc:sldChg>
      <pc:sldChg chg="add del">
        <pc:chgData name="Mihai Budiu" userId="3fe408b5c12bb05c" providerId="LiveId" clId="{AFAEAD6A-D7F5-41C7-A3E2-9A867BFBA3C1}" dt="2024-09-01T17:41:23.249" v="228"/>
        <pc:sldMkLst>
          <pc:docMk/>
          <pc:sldMk cId="3151723956" sldId="2147309332"/>
        </pc:sldMkLst>
      </pc:sldChg>
      <pc:sldChg chg="add">
        <pc:chgData name="Mihai Budiu" userId="3fe408b5c12bb05c" providerId="LiveId" clId="{AFAEAD6A-D7F5-41C7-A3E2-9A867BFBA3C1}" dt="2024-09-01T17:41:23.249" v="228"/>
        <pc:sldMkLst>
          <pc:docMk/>
          <pc:sldMk cId="51529607" sldId="2147309333"/>
        </pc:sldMkLst>
      </pc:sldChg>
      <pc:sldChg chg="add del">
        <pc:chgData name="Mihai Budiu" userId="3fe408b5c12bb05c" providerId="LiveId" clId="{AFAEAD6A-D7F5-41C7-A3E2-9A867BFBA3C1}" dt="2024-09-01T17:41:16.886" v="227"/>
        <pc:sldMkLst>
          <pc:docMk/>
          <pc:sldMk cId="986004907" sldId="2147309333"/>
        </pc:sldMkLst>
      </pc:sldChg>
      <pc:sldChg chg="add">
        <pc:chgData name="Mihai Budiu" userId="3fe408b5c12bb05c" providerId="LiveId" clId="{AFAEAD6A-D7F5-41C7-A3E2-9A867BFBA3C1}" dt="2024-09-01T17:41:23.249" v="228"/>
        <pc:sldMkLst>
          <pc:docMk/>
          <pc:sldMk cId="279872481" sldId="2147309334"/>
        </pc:sldMkLst>
      </pc:sldChg>
      <pc:sldChg chg="add del">
        <pc:chgData name="Mihai Budiu" userId="3fe408b5c12bb05c" providerId="LiveId" clId="{AFAEAD6A-D7F5-41C7-A3E2-9A867BFBA3C1}" dt="2024-09-01T17:41:16.886" v="227"/>
        <pc:sldMkLst>
          <pc:docMk/>
          <pc:sldMk cId="956737137" sldId="2147309334"/>
        </pc:sldMkLst>
      </pc:sldChg>
      <pc:sldChg chg="modSp add mod ord">
        <pc:chgData name="Mihai Budiu" userId="3fe408b5c12bb05c" providerId="LiveId" clId="{AFAEAD6A-D7F5-41C7-A3E2-9A867BFBA3C1}" dt="2024-09-18T22:51:14.260" v="411" actId="20577"/>
        <pc:sldMkLst>
          <pc:docMk/>
          <pc:sldMk cId="977179724" sldId="2147309335"/>
        </pc:sldMkLst>
        <pc:spChg chg="mod">
          <ac:chgData name="Mihai Budiu" userId="3fe408b5c12bb05c" providerId="LiveId" clId="{AFAEAD6A-D7F5-41C7-A3E2-9A867BFBA3C1}" dt="2024-09-18T22:51:14.260" v="411" actId="20577"/>
          <ac:spMkLst>
            <pc:docMk/>
            <pc:sldMk cId="977179724" sldId="2147309335"/>
            <ac:spMk id="2" creationId="{4CBD7276-D14A-4D34-A879-77D79FC7414A}"/>
          </ac:spMkLst>
        </pc:spChg>
      </pc:sldChg>
      <pc:sldChg chg="add">
        <pc:chgData name="Mihai Budiu" userId="3fe408b5c12bb05c" providerId="LiveId" clId="{AFAEAD6A-D7F5-41C7-A3E2-9A867BFBA3C1}" dt="2024-09-01T17:42:25.026" v="236"/>
        <pc:sldMkLst>
          <pc:docMk/>
          <pc:sldMk cId="2839587674" sldId="2147309336"/>
        </pc:sldMkLst>
      </pc:sldChg>
      <pc:sldChg chg="modSp add mod ord">
        <pc:chgData name="Mihai Budiu" userId="3fe408b5c12bb05c" providerId="LiveId" clId="{AFAEAD6A-D7F5-41C7-A3E2-9A867BFBA3C1}" dt="2024-09-01T17:47:42.617" v="293"/>
        <pc:sldMkLst>
          <pc:docMk/>
          <pc:sldMk cId="2058854902" sldId="2147309337"/>
        </pc:sldMkLst>
        <pc:spChg chg="mod">
          <ac:chgData name="Mihai Budiu" userId="3fe408b5c12bb05c" providerId="LiveId" clId="{AFAEAD6A-D7F5-41C7-A3E2-9A867BFBA3C1}" dt="2024-09-01T17:43:46.785" v="240" actId="404"/>
          <ac:spMkLst>
            <pc:docMk/>
            <pc:sldMk cId="2058854902" sldId="2147309337"/>
            <ac:spMk id="13" creationId="{71723679-72A6-8080-4C3C-8A1EA7CB8F35}"/>
          </ac:spMkLst>
        </pc:spChg>
      </pc:sldChg>
      <pc:sldChg chg="addSp delSp modSp add mod modClrScheme chgLayout">
        <pc:chgData name="Mihai Budiu" userId="3fe408b5c12bb05c" providerId="LiveId" clId="{AFAEAD6A-D7F5-41C7-A3E2-9A867BFBA3C1}" dt="2024-09-19T05:10:10.170" v="685" actId="1038"/>
        <pc:sldMkLst>
          <pc:docMk/>
          <pc:sldMk cId="1223987862" sldId="2147309341"/>
        </pc:sldMkLst>
        <pc:spChg chg="mod">
          <ac:chgData name="Mihai Budiu" userId="3fe408b5c12bb05c" providerId="LiveId" clId="{AFAEAD6A-D7F5-41C7-A3E2-9A867BFBA3C1}" dt="2024-09-19T05:10:10.170" v="685" actId="1038"/>
          <ac:spMkLst>
            <pc:docMk/>
            <pc:sldMk cId="1223987862" sldId="2147309341"/>
            <ac:spMk id="2" creationId="{AE583646-8B78-F627-4AFD-EB14AC573D5C}"/>
          </ac:spMkLst>
        </pc:spChg>
        <pc:spChg chg="add mod">
          <ac:chgData name="Mihai Budiu" userId="3fe408b5c12bb05c" providerId="LiveId" clId="{AFAEAD6A-D7F5-41C7-A3E2-9A867BFBA3C1}" dt="2024-09-19T05:10:10.170" v="685" actId="1038"/>
          <ac:spMkLst>
            <pc:docMk/>
            <pc:sldMk cId="1223987862" sldId="2147309341"/>
            <ac:spMk id="3" creationId="{A31A6015-F266-FA8B-BACB-B2AE25A16FF0}"/>
          </ac:spMkLst>
        </pc:spChg>
        <pc:spChg chg="add mod">
          <ac:chgData name="Mihai Budiu" userId="3fe408b5c12bb05c" providerId="LiveId" clId="{AFAEAD6A-D7F5-41C7-A3E2-9A867BFBA3C1}" dt="2024-09-19T05:10:10.170" v="685" actId="1038"/>
          <ac:spMkLst>
            <pc:docMk/>
            <pc:sldMk cId="1223987862" sldId="2147309341"/>
            <ac:spMk id="4" creationId="{420C22E0-DCD6-140B-1662-A2A2432AFD24}"/>
          </ac:spMkLst>
        </pc:spChg>
        <pc:spChg chg="add mod">
          <ac:chgData name="Mihai Budiu" userId="3fe408b5c12bb05c" providerId="LiveId" clId="{AFAEAD6A-D7F5-41C7-A3E2-9A867BFBA3C1}" dt="2024-09-19T05:10:10.170" v="685" actId="1038"/>
          <ac:spMkLst>
            <pc:docMk/>
            <pc:sldMk cId="1223987862" sldId="2147309341"/>
            <ac:spMk id="5" creationId="{3D5438DB-8140-5034-06C6-A59DF6B7EF12}"/>
          </ac:spMkLst>
        </pc:spChg>
        <pc:spChg chg="mod">
          <ac:chgData name="Mihai Budiu" userId="3fe408b5c12bb05c" providerId="LiveId" clId="{AFAEAD6A-D7F5-41C7-A3E2-9A867BFBA3C1}" dt="2024-09-19T05:10:10.170" v="685" actId="1038"/>
          <ac:spMkLst>
            <pc:docMk/>
            <pc:sldMk cId="1223987862" sldId="2147309341"/>
            <ac:spMk id="6" creationId="{19287BD4-B3ED-45D9-0099-C3154B91C4DD}"/>
          </ac:spMkLst>
        </pc:spChg>
        <pc:spChg chg="mod">
          <ac:chgData name="Mihai Budiu" userId="3fe408b5c12bb05c" providerId="LiveId" clId="{AFAEAD6A-D7F5-41C7-A3E2-9A867BFBA3C1}" dt="2024-09-19T05:10:10.170" v="685" actId="1038"/>
          <ac:spMkLst>
            <pc:docMk/>
            <pc:sldMk cId="1223987862" sldId="2147309341"/>
            <ac:spMk id="7" creationId="{55A85A54-91C4-B7D8-ABA9-845C191E8B0C}"/>
          </ac:spMkLst>
        </pc:spChg>
        <pc:spChg chg="mod">
          <ac:chgData name="Mihai Budiu" userId="3fe408b5c12bb05c" providerId="LiveId" clId="{AFAEAD6A-D7F5-41C7-A3E2-9A867BFBA3C1}" dt="2024-09-19T05:10:10.170" v="685" actId="1038"/>
          <ac:spMkLst>
            <pc:docMk/>
            <pc:sldMk cId="1223987862" sldId="2147309341"/>
            <ac:spMk id="8" creationId="{E82E44BF-15A1-AE1F-17E1-21EA53F381E4}"/>
          </ac:spMkLst>
        </pc:spChg>
        <pc:spChg chg="mod">
          <ac:chgData name="Mihai Budiu" userId="3fe408b5c12bb05c" providerId="LiveId" clId="{AFAEAD6A-D7F5-41C7-A3E2-9A867BFBA3C1}" dt="2024-09-19T05:10:10.170" v="685" actId="1038"/>
          <ac:spMkLst>
            <pc:docMk/>
            <pc:sldMk cId="1223987862" sldId="2147309341"/>
            <ac:spMk id="9" creationId="{AA06C19B-188E-DE9B-EA7F-CE6F8B804AA1}"/>
          </ac:spMkLst>
        </pc:spChg>
        <pc:spChg chg="mod">
          <ac:chgData name="Mihai Budiu" userId="3fe408b5c12bb05c" providerId="LiveId" clId="{AFAEAD6A-D7F5-41C7-A3E2-9A867BFBA3C1}" dt="2024-09-19T05:10:10.170" v="685" actId="1038"/>
          <ac:spMkLst>
            <pc:docMk/>
            <pc:sldMk cId="1223987862" sldId="2147309341"/>
            <ac:spMk id="10" creationId="{83D830A1-49FD-474D-3C75-D8CC596AC540}"/>
          </ac:spMkLst>
        </pc:spChg>
        <pc:spChg chg="mod">
          <ac:chgData name="Mihai Budiu" userId="3fe408b5c12bb05c" providerId="LiveId" clId="{AFAEAD6A-D7F5-41C7-A3E2-9A867BFBA3C1}" dt="2024-09-19T05:10:10.170" v="685" actId="1038"/>
          <ac:spMkLst>
            <pc:docMk/>
            <pc:sldMk cId="1223987862" sldId="2147309341"/>
            <ac:spMk id="11" creationId="{12D0EC79-CD64-FF5C-8D1B-E295324DA617}"/>
          </ac:spMkLst>
        </pc:spChg>
        <pc:spChg chg="mod">
          <ac:chgData name="Mihai Budiu" userId="3fe408b5c12bb05c" providerId="LiveId" clId="{AFAEAD6A-D7F5-41C7-A3E2-9A867BFBA3C1}" dt="2024-09-19T05:10:10.170" v="685" actId="1038"/>
          <ac:spMkLst>
            <pc:docMk/>
            <pc:sldMk cId="1223987862" sldId="2147309341"/>
            <ac:spMk id="12" creationId="{0C1C82D3-294D-F977-AD18-89DDA09B5232}"/>
          </ac:spMkLst>
        </pc:spChg>
        <pc:spChg chg="mod">
          <ac:chgData name="Mihai Budiu" userId="3fe408b5c12bb05c" providerId="LiveId" clId="{AFAEAD6A-D7F5-41C7-A3E2-9A867BFBA3C1}" dt="2024-09-19T05:10:10.170" v="685" actId="1038"/>
          <ac:spMkLst>
            <pc:docMk/>
            <pc:sldMk cId="1223987862" sldId="2147309341"/>
            <ac:spMk id="13" creationId="{0ECE1DF8-6B07-24B2-F7F3-7D0F980DA7B9}"/>
          </ac:spMkLst>
        </pc:spChg>
        <pc:spChg chg="mod">
          <ac:chgData name="Mihai Budiu" userId="3fe408b5c12bb05c" providerId="LiveId" clId="{AFAEAD6A-D7F5-41C7-A3E2-9A867BFBA3C1}" dt="2024-09-19T05:10:10.170" v="685" actId="1038"/>
          <ac:spMkLst>
            <pc:docMk/>
            <pc:sldMk cId="1223987862" sldId="2147309341"/>
            <ac:spMk id="14" creationId="{8C7A8427-BF08-800A-C840-8127886EEC7A}"/>
          </ac:spMkLst>
        </pc:spChg>
        <pc:spChg chg="mod">
          <ac:chgData name="Mihai Budiu" userId="3fe408b5c12bb05c" providerId="LiveId" clId="{AFAEAD6A-D7F5-41C7-A3E2-9A867BFBA3C1}" dt="2024-09-19T05:10:10.170" v="685" actId="1038"/>
          <ac:spMkLst>
            <pc:docMk/>
            <pc:sldMk cId="1223987862" sldId="2147309341"/>
            <ac:spMk id="15" creationId="{9E798A6F-03ED-2AE1-6A97-AC4631980337}"/>
          </ac:spMkLst>
        </pc:spChg>
        <pc:spChg chg="add mod ord">
          <ac:chgData name="Mihai Budiu" userId="3fe408b5c12bb05c" providerId="LiveId" clId="{AFAEAD6A-D7F5-41C7-A3E2-9A867BFBA3C1}" dt="2024-09-19T05:10:04.266" v="648" actId="14100"/>
          <ac:spMkLst>
            <pc:docMk/>
            <pc:sldMk cId="1223987862" sldId="2147309341"/>
            <ac:spMk id="16" creationId="{ACD75953-AB3E-B77D-2F7A-8A84860BC6E4}"/>
          </ac:spMkLst>
        </pc:spChg>
        <pc:spChg chg="mod">
          <ac:chgData name="Mihai Budiu" userId="3fe408b5c12bb05c" providerId="LiveId" clId="{AFAEAD6A-D7F5-41C7-A3E2-9A867BFBA3C1}" dt="2024-09-19T05:10:10.170" v="685" actId="1038"/>
          <ac:spMkLst>
            <pc:docMk/>
            <pc:sldMk cId="1223987862" sldId="2147309341"/>
            <ac:spMk id="17" creationId="{DB3F79EB-7DBA-3393-0705-A47B7D51016D}"/>
          </ac:spMkLst>
        </pc:spChg>
        <pc:spChg chg="mod">
          <ac:chgData name="Mihai Budiu" userId="3fe408b5c12bb05c" providerId="LiveId" clId="{AFAEAD6A-D7F5-41C7-A3E2-9A867BFBA3C1}" dt="2024-09-19T05:10:10.170" v="685" actId="1038"/>
          <ac:spMkLst>
            <pc:docMk/>
            <pc:sldMk cId="1223987862" sldId="2147309341"/>
            <ac:spMk id="18" creationId="{018F032D-841C-EA3A-65CA-A7331628C9C3}"/>
          </ac:spMkLst>
        </pc:spChg>
        <pc:spChg chg="mod">
          <ac:chgData name="Mihai Budiu" userId="3fe408b5c12bb05c" providerId="LiveId" clId="{AFAEAD6A-D7F5-41C7-A3E2-9A867BFBA3C1}" dt="2024-09-19T05:10:10.170" v="685" actId="1038"/>
          <ac:spMkLst>
            <pc:docMk/>
            <pc:sldMk cId="1223987862" sldId="2147309341"/>
            <ac:spMk id="19" creationId="{6B7D8931-B14A-65F7-3D7A-2BF0A939C515}"/>
          </ac:spMkLst>
        </pc:spChg>
        <pc:spChg chg="mod">
          <ac:chgData name="Mihai Budiu" userId="3fe408b5c12bb05c" providerId="LiveId" clId="{AFAEAD6A-D7F5-41C7-A3E2-9A867BFBA3C1}" dt="2024-09-19T05:10:10.170" v="685" actId="1038"/>
          <ac:spMkLst>
            <pc:docMk/>
            <pc:sldMk cId="1223987862" sldId="2147309341"/>
            <ac:spMk id="20" creationId="{D985244C-686E-D108-4B2B-0DE2DDCC2707}"/>
          </ac:spMkLst>
        </pc:spChg>
        <pc:spChg chg="mod">
          <ac:chgData name="Mihai Budiu" userId="3fe408b5c12bb05c" providerId="LiveId" clId="{AFAEAD6A-D7F5-41C7-A3E2-9A867BFBA3C1}" dt="2024-09-19T05:10:10.170" v="685" actId="1038"/>
          <ac:spMkLst>
            <pc:docMk/>
            <pc:sldMk cId="1223987862" sldId="2147309341"/>
            <ac:spMk id="21" creationId="{97E5718B-9E9E-7555-CC1B-B0924522AEE3}"/>
          </ac:spMkLst>
        </pc:spChg>
        <pc:spChg chg="del mod">
          <ac:chgData name="Mihai Budiu" userId="3fe408b5c12bb05c" providerId="LiveId" clId="{AFAEAD6A-D7F5-41C7-A3E2-9A867BFBA3C1}" dt="2024-09-19T05:07:14.126" v="546" actId="478"/>
          <ac:spMkLst>
            <pc:docMk/>
            <pc:sldMk cId="1223987862" sldId="2147309341"/>
            <ac:spMk id="22" creationId="{EB9A53C8-29EC-F3CA-34C9-57C7C955E1D3}"/>
          </ac:spMkLst>
        </pc:spChg>
        <pc:spChg chg="mod">
          <ac:chgData name="Mihai Budiu" userId="3fe408b5c12bb05c" providerId="LiveId" clId="{AFAEAD6A-D7F5-41C7-A3E2-9A867BFBA3C1}" dt="2024-09-19T05:10:10.170" v="685" actId="1038"/>
          <ac:spMkLst>
            <pc:docMk/>
            <pc:sldMk cId="1223987862" sldId="2147309341"/>
            <ac:spMk id="23" creationId="{860D0835-B0D4-633F-76A8-8D29D99C04F1}"/>
          </ac:spMkLst>
        </pc:spChg>
        <pc:spChg chg="mod">
          <ac:chgData name="Mihai Budiu" userId="3fe408b5c12bb05c" providerId="LiveId" clId="{AFAEAD6A-D7F5-41C7-A3E2-9A867BFBA3C1}" dt="2024-09-19T05:10:10.170" v="685" actId="1038"/>
          <ac:spMkLst>
            <pc:docMk/>
            <pc:sldMk cId="1223987862" sldId="2147309341"/>
            <ac:spMk id="24" creationId="{4AFEF94A-403C-CE3E-F39C-FC7A19B0C322}"/>
          </ac:spMkLst>
        </pc:spChg>
        <pc:spChg chg="del mod">
          <ac:chgData name="Mihai Budiu" userId="3fe408b5c12bb05c" providerId="LiveId" clId="{AFAEAD6A-D7F5-41C7-A3E2-9A867BFBA3C1}" dt="2024-09-19T05:07:14.126" v="548"/>
          <ac:spMkLst>
            <pc:docMk/>
            <pc:sldMk cId="1223987862" sldId="2147309341"/>
            <ac:spMk id="27" creationId="{0E2A1F8D-C1CD-F693-2691-0C4880322278}"/>
          </ac:spMkLst>
        </pc:spChg>
        <pc:spChg chg="mod">
          <ac:chgData name="Mihai Budiu" userId="3fe408b5c12bb05c" providerId="LiveId" clId="{AFAEAD6A-D7F5-41C7-A3E2-9A867BFBA3C1}" dt="2024-09-19T05:10:10.170" v="685" actId="1038"/>
          <ac:spMkLst>
            <pc:docMk/>
            <pc:sldMk cId="1223987862" sldId="2147309341"/>
            <ac:spMk id="29" creationId="{0AFCE8F0-2EC5-8459-D7CF-879EFF086811}"/>
          </ac:spMkLst>
        </pc:spChg>
        <pc:spChg chg="mod">
          <ac:chgData name="Mihai Budiu" userId="3fe408b5c12bb05c" providerId="LiveId" clId="{AFAEAD6A-D7F5-41C7-A3E2-9A867BFBA3C1}" dt="2024-09-19T05:10:10.170" v="685" actId="1038"/>
          <ac:spMkLst>
            <pc:docMk/>
            <pc:sldMk cId="1223987862" sldId="2147309341"/>
            <ac:spMk id="30" creationId="{E665479D-A1F5-FD77-4963-52E8D4F86F71}"/>
          </ac:spMkLst>
        </pc:spChg>
        <pc:spChg chg="del mod">
          <ac:chgData name="Mihai Budiu" userId="3fe408b5c12bb05c" providerId="LiveId" clId="{AFAEAD6A-D7F5-41C7-A3E2-9A867BFBA3C1}" dt="2024-09-19T05:09:12.203" v="575" actId="478"/>
          <ac:spMkLst>
            <pc:docMk/>
            <pc:sldMk cId="1223987862" sldId="2147309341"/>
            <ac:spMk id="31" creationId="{351322CA-81EA-BFC0-AF98-E510979A1BF2}"/>
          </ac:spMkLst>
        </pc:spChg>
        <pc:spChg chg="mod">
          <ac:chgData name="Mihai Budiu" userId="3fe408b5c12bb05c" providerId="LiveId" clId="{AFAEAD6A-D7F5-41C7-A3E2-9A867BFBA3C1}" dt="2024-09-19T05:10:10.170" v="685" actId="1038"/>
          <ac:spMkLst>
            <pc:docMk/>
            <pc:sldMk cId="1223987862" sldId="2147309341"/>
            <ac:spMk id="32" creationId="{F091C6AD-8836-577C-0C83-8D085FBACAD4}"/>
          </ac:spMkLst>
        </pc:spChg>
        <pc:spChg chg="mod">
          <ac:chgData name="Mihai Budiu" userId="3fe408b5c12bb05c" providerId="LiveId" clId="{AFAEAD6A-D7F5-41C7-A3E2-9A867BFBA3C1}" dt="2024-09-19T05:10:10.170" v="685" actId="1038"/>
          <ac:spMkLst>
            <pc:docMk/>
            <pc:sldMk cId="1223987862" sldId="2147309341"/>
            <ac:spMk id="33" creationId="{B6DD88EB-4F73-351B-B89E-671FA0C7BB00}"/>
          </ac:spMkLst>
        </pc:spChg>
        <pc:spChg chg="mod">
          <ac:chgData name="Mihai Budiu" userId="3fe408b5c12bb05c" providerId="LiveId" clId="{AFAEAD6A-D7F5-41C7-A3E2-9A867BFBA3C1}" dt="2024-09-19T05:10:10.170" v="685" actId="1038"/>
          <ac:spMkLst>
            <pc:docMk/>
            <pc:sldMk cId="1223987862" sldId="2147309341"/>
            <ac:spMk id="35" creationId="{8DBB1706-BBC8-5BB2-733B-62E56BA1D994}"/>
          </ac:spMkLst>
        </pc:spChg>
      </pc:sldChg>
      <pc:sldChg chg="add">
        <pc:chgData name="Mihai Budiu" userId="3fe408b5c12bb05c" providerId="LiveId" clId="{AFAEAD6A-D7F5-41C7-A3E2-9A867BFBA3C1}" dt="2024-09-18T23:11:39.117" v="458"/>
        <pc:sldMkLst>
          <pc:docMk/>
          <pc:sldMk cId="4133910261" sldId="2147309343"/>
        </pc:sldMkLst>
      </pc:sldChg>
      <pc:sldChg chg="modSp add del mod">
        <pc:chgData name="Mihai Budiu" userId="3fe408b5c12bb05c" providerId="LiveId" clId="{AFAEAD6A-D7F5-41C7-A3E2-9A867BFBA3C1}" dt="2024-09-18T22:53:13.250" v="451" actId="113"/>
        <pc:sldMkLst>
          <pc:docMk/>
          <pc:sldMk cId="2170915590" sldId="2147309346"/>
        </pc:sldMkLst>
        <pc:spChg chg="mod">
          <ac:chgData name="Mihai Budiu" userId="3fe408b5c12bb05c" providerId="LiveId" clId="{AFAEAD6A-D7F5-41C7-A3E2-9A867BFBA3C1}" dt="2024-09-18T22:53:13.250" v="451" actId="113"/>
          <ac:spMkLst>
            <pc:docMk/>
            <pc:sldMk cId="2170915590" sldId="2147309346"/>
            <ac:spMk id="2" creationId="{3163D863-75BB-8392-9097-252452925390}"/>
          </ac:spMkLst>
        </pc:spChg>
        <pc:spChg chg="mod">
          <ac:chgData name="Mihai Budiu" userId="3fe408b5c12bb05c" providerId="LiveId" clId="{AFAEAD6A-D7F5-41C7-A3E2-9A867BFBA3C1}" dt="2024-09-18T22:52:48.098" v="431" actId="20577"/>
          <ac:spMkLst>
            <pc:docMk/>
            <pc:sldMk cId="2170915590" sldId="2147309346"/>
            <ac:spMk id="61" creationId="{D5B820FF-5F49-C19C-81B9-9D83B1384DE3}"/>
          </ac:spMkLst>
        </pc:spChg>
        <pc:spChg chg="mod">
          <ac:chgData name="Mihai Budiu" userId="3fe408b5c12bb05c" providerId="LiveId" clId="{AFAEAD6A-D7F5-41C7-A3E2-9A867BFBA3C1}" dt="2024-09-18T22:52:53.402" v="434" actId="20577"/>
          <ac:spMkLst>
            <pc:docMk/>
            <pc:sldMk cId="2170915590" sldId="2147309346"/>
            <ac:spMk id="76" creationId="{66CA8997-8F13-64AC-8D83-35357A4B9C31}"/>
          </ac:spMkLst>
        </pc:spChg>
      </pc:sldChg>
      <pc:sldChg chg="add">
        <pc:chgData name="Mihai Budiu" userId="3fe408b5c12bb05c" providerId="LiveId" clId="{AFAEAD6A-D7F5-41C7-A3E2-9A867BFBA3C1}" dt="2024-09-01T17:49:25.125" v="298"/>
        <pc:sldMkLst>
          <pc:docMk/>
          <pc:sldMk cId="1125818259" sldId="2147309347"/>
        </pc:sldMkLst>
      </pc:sldChg>
      <pc:sldChg chg="modSp add mod">
        <pc:chgData name="Mihai Budiu" userId="3fe408b5c12bb05c" providerId="LiveId" clId="{AFAEAD6A-D7F5-41C7-A3E2-9A867BFBA3C1}" dt="2024-09-01T17:51:15.680" v="361" actId="20577"/>
        <pc:sldMkLst>
          <pc:docMk/>
          <pc:sldMk cId="30442994" sldId="2147309348"/>
        </pc:sldMkLst>
        <pc:spChg chg="mod">
          <ac:chgData name="Mihai Budiu" userId="3fe408b5c12bb05c" providerId="LiveId" clId="{AFAEAD6A-D7F5-41C7-A3E2-9A867BFBA3C1}" dt="2024-09-01T17:51:15.680" v="361" actId="20577"/>
          <ac:spMkLst>
            <pc:docMk/>
            <pc:sldMk cId="30442994" sldId="2147309348"/>
            <ac:spMk id="3" creationId="{DD1639EA-3D3F-90DC-3781-1E28C689D208}"/>
          </ac:spMkLst>
        </pc:spChg>
      </pc:sldChg>
      <pc:sldChg chg="add del">
        <pc:chgData name="Mihai Budiu" userId="3fe408b5c12bb05c" providerId="LiveId" clId="{AFAEAD6A-D7F5-41C7-A3E2-9A867BFBA3C1}" dt="2024-09-19T05:05:11.438" v="487" actId="47"/>
        <pc:sldMkLst>
          <pc:docMk/>
          <pc:sldMk cId="2096061050" sldId="2147309349"/>
        </pc:sldMkLst>
      </pc:sldChg>
      <pc:sldChg chg="modSp add del mod">
        <pc:chgData name="Mihai Budiu" userId="3fe408b5c12bb05c" providerId="LiveId" clId="{AFAEAD6A-D7F5-41C7-A3E2-9A867BFBA3C1}" dt="2024-09-19T05:11:49.554" v="739" actId="47"/>
        <pc:sldMkLst>
          <pc:docMk/>
          <pc:sldMk cId="3991683311" sldId="2147309350"/>
        </pc:sldMkLst>
        <pc:spChg chg="mod">
          <ac:chgData name="Mihai Budiu" userId="3fe408b5c12bb05c" providerId="LiveId" clId="{AFAEAD6A-D7F5-41C7-A3E2-9A867BFBA3C1}" dt="2024-09-18T23:12:29.919" v="465" actId="20577"/>
          <ac:spMkLst>
            <pc:docMk/>
            <pc:sldMk cId="3991683311" sldId="2147309350"/>
            <ac:spMk id="3" creationId="{ED507A74-BA96-077C-E5BA-1CE9E4EB622E}"/>
          </ac:spMkLst>
        </pc:spChg>
      </pc:sldChg>
      <pc:sldChg chg="add">
        <pc:chgData name="Mihai Budiu" userId="3fe408b5c12bb05c" providerId="LiveId" clId="{AFAEAD6A-D7F5-41C7-A3E2-9A867BFBA3C1}" dt="2024-09-18T22:49:52.170" v="383"/>
        <pc:sldMkLst>
          <pc:docMk/>
          <pc:sldMk cId="2926815257" sldId="2147309351"/>
        </pc:sldMkLst>
      </pc:sldChg>
      <pc:sldChg chg="add del">
        <pc:chgData name="Mihai Budiu" userId="3fe408b5c12bb05c" providerId="LiveId" clId="{AFAEAD6A-D7F5-41C7-A3E2-9A867BFBA3C1}" dt="2024-09-01T17:51:30.181" v="362" actId="47"/>
        <pc:sldMkLst>
          <pc:docMk/>
          <pc:sldMk cId="3455413870" sldId="2147309351"/>
        </pc:sldMkLst>
      </pc:sldChg>
      <pc:sldChg chg="add modAnim">
        <pc:chgData name="Mihai Budiu" userId="3fe408b5c12bb05c" providerId="LiveId" clId="{AFAEAD6A-D7F5-41C7-A3E2-9A867BFBA3C1}" dt="2024-09-18T23:10:40.690" v="457"/>
        <pc:sldMkLst>
          <pc:docMk/>
          <pc:sldMk cId="2137954803" sldId="2147309352"/>
        </pc:sldMkLst>
      </pc:sldChg>
      <pc:sldChg chg="add">
        <pc:chgData name="Mihai Budiu" userId="3fe408b5c12bb05c" providerId="LiveId" clId="{AFAEAD6A-D7F5-41C7-A3E2-9A867BFBA3C1}" dt="2024-09-18T23:12:58.594" v="466"/>
        <pc:sldMkLst>
          <pc:docMk/>
          <pc:sldMk cId="3742390309" sldId="2147309354"/>
        </pc:sldMkLst>
      </pc:sldChg>
      <pc:sldChg chg="add">
        <pc:chgData name="Mihai Budiu" userId="3fe408b5c12bb05c" providerId="LiveId" clId="{AFAEAD6A-D7F5-41C7-A3E2-9A867BFBA3C1}" dt="2024-09-18T23:19:42.095" v="467"/>
        <pc:sldMkLst>
          <pc:docMk/>
          <pc:sldMk cId="2106317209" sldId="2147309355"/>
        </pc:sldMkLst>
      </pc:sldChg>
      <pc:sldChg chg="modSp new del mod">
        <pc:chgData name="Mihai Budiu" userId="3fe408b5c12bb05c" providerId="LiveId" clId="{AFAEAD6A-D7F5-41C7-A3E2-9A867BFBA3C1}" dt="2024-09-19T05:11:45.259" v="738" actId="47"/>
        <pc:sldMkLst>
          <pc:docMk/>
          <pc:sldMk cId="487734481" sldId="2147309356"/>
        </pc:sldMkLst>
        <pc:spChg chg="mod">
          <ac:chgData name="Mihai Budiu" userId="3fe408b5c12bb05c" providerId="LiveId" clId="{AFAEAD6A-D7F5-41C7-A3E2-9A867BFBA3C1}" dt="2024-09-19T05:10:49.401" v="707" actId="20577"/>
          <ac:spMkLst>
            <pc:docMk/>
            <pc:sldMk cId="487734481" sldId="2147309356"/>
            <ac:spMk id="2" creationId="{C6484EFD-1022-2C59-E77C-F633BAAB5ECD}"/>
          </ac:spMkLst>
        </pc:spChg>
      </pc:sldChg>
      <pc:sldChg chg="addSp modSp add del">
        <pc:chgData name="Mihai Budiu" userId="3fe408b5c12bb05c" providerId="LiveId" clId="{AFAEAD6A-D7F5-41C7-A3E2-9A867BFBA3C1}" dt="2024-09-19T05:11:42.553" v="737" actId="47"/>
        <pc:sldMkLst>
          <pc:docMk/>
          <pc:sldMk cId="841536303" sldId="2147309357"/>
        </pc:sldMkLst>
        <pc:cxnChg chg="add mod">
          <ac:chgData name="Mihai Budiu" userId="3fe408b5c12bb05c" providerId="LiveId" clId="{AFAEAD6A-D7F5-41C7-A3E2-9A867BFBA3C1}" dt="2024-09-19T05:10:54.404" v="710" actId="571"/>
          <ac:cxnSpMkLst>
            <pc:docMk/>
            <pc:sldMk cId="841536303" sldId="2147309357"/>
            <ac:cxnSpMk id="4" creationId="{837F6C5A-CCEE-70C4-3853-B3416500042B}"/>
          </ac:cxnSpMkLst>
        </pc:cxnChg>
      </pc:sldChg>
      <pc:sldChg chg="addSp modSp add mod modClrScheme chgLayout">
        <pc:chgData name="Mihai Budiu" userId="3fe408b5c12bb05c" providerId="LiveId" clId="{AFAEAD6A-D7F5-41C7-A3E2-9A867BFBA3C1}" dt="2024-09-19T05:11:32.563" v="736" actId="20577"/>
        <pc:sldMkLst>
          <pc:docMk/>
          <pc:sldMk cId="1666927300" sldId="2147309358"/>
        </pc:sldMkLst>
        <pc:spChg chg="mod">
          <ac:chgData name="Mihai Budiu" userId="3fe408b5c12bb05c" providerId="LiveId" clId="{AFAEAD6A-D7F5-41C7-A3E2-9A867BFBA3C1}" dt="2024-09-19T05:11:13.986" v="714" actId="1076"/>
          <ac:spMkLst>
            <pc:docMk/>
            <pc:sldMk cId="1666927300" sldId="2147309358"/>
            <ac:spMk id="3" creationId="{E63BDFDD-C467-3C1A-AC40-BD2DF99AA1CC}"/>
          </ac:spMkLst>
        </pc:spChg>
        <pc:spChg chg="add mod ord">
          <ac:chgData name="Mihai Budiu" userId="3fe408b5c12bb05c" providerId="LiveId" clId="{AFAEAD6A-D7F5-41C7-A3E2-9A867BFBA3C1}" dt="2024-09-19T05:11:32.563" v="736" actId="20577"/>
          <ac:spMkLst>
            <pc:docMk/>
            <pc:sldMk cId="1666927300" sldId="2147309358"/>
            <ac:spMk id="4" creationId="{83BF65A9-26BF-D43F-9030-D1C92DD88A81}"/>
          </ac:spMkLst>
        </pc:spChg>
        <pc:spChg chg="mod">
          <ac:chgData name="Mihai Budiu" userId="3fe408b5c12bb05c" providerId="LiveId" clId="{AFAEAD6A-D7F5-41C7-A3E2-9A867BFBA3C1}" dt="2024-09-19T05:11:13.986" v="714" actId="1076"/>
          <ac:spMkLst>
            <pc:docMk/>
            <pc:sldMk cId="1666927300" sldId="2147309358"/>
            <ac:spMk id="6" creationId="{C486E295-4560-5CE4-E7FC-D5D6525AF0E7}"/>
          </ac:spMkLst>
        </pc:spChg>
        <pc:spChg chg="mod">
          <ac:chgData name="Mihai Budiu" userId="3fe408b5c12bb05c" providerId="LiveId" clId="{AFAEAD6A-D7F5-41C7-A3E2-9A867BFBA3C1}" dt="2024-09-19T05:11:13.986" v="714" actId="1076"/>
          <ac:spMkLst>
            <pc:docMk/>
            <pc:sldMk cId="1666927300" sldId="2147309358"/>
            <ac:spMk id="8" creationId="{76DDD40B-4FE6-48BE-1F7E-D0EED307DA01}"/>
          </ac:spMkLst>
        </pc:spChg>
        <pc:spChg chg="mod">
          <ac:chgData name="Mihai Budiu" userId="3fe408b5c12bb05c" providerId="LiveId" clId="{AFAEAD6A-D7F5-41C7-A3E2-9A867BFBA3C1}" dt="2024-09-19T05:11:13.986" v="714" actId="1076"/>
          <ac:spMkLst>
            <pc:docMk/>
            <pc:sldMk cId="1666927300" sldId="2147309358"/>
            <ac:spMk id="20" creationId="{FB01B22A-3EDC-FF80-7E44-4DE28975EA04}"/>
          </ac:spMkLst>
        </pc:spChg>
        <pc:spChg chg="mod">
          <ac:chgData name="Mihai Budiu" userId="3fe408b5c12bb05c" providerId="LiveId" clId="{AFAEAD6A-D7F5-41C7-A3E2-9A867BFBA3C1}" dt="2024-09-19T05:11:13.986" v="714" actId="1076"/>
          <ac:spMkLst>
            <pc:docMk/>
            <pc:sldMk cId="1666927300" sldId="2147309358"/>
            <ac:spMk id="27" creationId="{4F94CAA1-16DB-5487-D457-0A208F73AE4B}"/>
          </ac:spMkLst>
        </pc:spChg>
        <pc:spChg chg="mod">
          <ac:chgData name="Mihai Budiu" userId="3fe408b5c12bb05c" providerId="LiveId" clId="{AFAEAD6A-D7F5-41C7-A3E2-9A867BFBA3C1}" dt="2024-09-19T05:11:13.986" v="714" actId="1076"/>
          <ac:spMkLst>
            <pc:docMk/>
            <pc:sldMk cId="1666927300" sldId="2147309358"/>
            <ac:spMk id="33" creationId="{DC8ED856-3198-BEB0-BF21-CF1C1F561DE7}"/>
          </ac:spMkLst>
        </pc:spChg>
        <pc:spChg chg="mod">
          <ac:chgData name="Mihai Budiu" userId="3fe408b5c12bb05c" providerId="LiveId" clId="{AFAEAD6A-D7F5-41C7-A3E2-9A867BFBA3C1}" dt="2024-09-19T05:11:13.986" v="714" actId="1076"/>
          <ac:spMkLst>
            <pc:docMk/>
            <pc:sldMk cId="1666927300" sldId="2147309358"/>
            <ac:spMk id="35" creationId="{5FC2D5BB-652F-ABFF-27DB-BADC736A1BF6}"/>
          </ac:spMkLst>
        </pc:spChg>
        <pc:spChg chg="mod">
          <ac:chgData name="Mihai Budiu" userId="3fe408b5c12bb05c" providerId="LiveId" clId="{AFAEAD6A-D7F5-41C7-A3E2-9A867BFBA3C1}" dt="2024-09-19T05:11:13.986" v="714" actId="1076"/>
          <ac:spMkLst>
            <pc:docMk/>
            <pc:sldMk cId="1666927300" sldId="2147309358"/>
            <ac:spMk id="40" creationId="{648DB2B6-325B-A714-4A72-52980A2F1FD2}"/>
          </ac:spMkLst>
        </pc:spChg>
        <pc:spChg chg="mod">
          <ac:chgData name="Mihai Budiu" userId="3fe408b5c12bb05c" providerId="LiveId" clId="{AFAEAD6A-D7F5-41C7-A3E2-9A867BFBA3C1}" dt="2024-09-19T05:11:13.986" v="714" actId="1076"/>
          <ac:spMkLst>
            <pc:docMk/>
            <pc:sldMk cId="1666927300" sldId="2147309358"/>
            <ac:spMk id="42" creationId="{C54CCAD6-B39A-B122-1DB3-6738289D2357}"/>
          </ac:spMkLst>
        </pc:spChg>
        <pc:spChg chg="mod">
          <ac:chgData name="Mihai Budiu" userId="3fe408b5c12bb05c" providerId="LiveId" clId="{AFAEAD6A-D7F5-41C7-A3E2-9A867BFBA3C1}" dt="2024-09-19T05:11:13.986" v="714" actId="1076"/>
          <ac:spMkLst>
            <pc:docMk/>
            <pc:sldMk cId="1666927300" sldId="2147309358"/>
            <ac:spMk id="44" creationId="{D165CD78-F6B2-E9AF-6D6D-24BFC17BF642}"/>
          </ac:spMkLst>
        </pc:spChg>
        <pc:spChg chg="mod">
          <ac:chgData name="Mihai Budiu" userId="3fe408b5c12bb05c" providerId="LiveId" clId="{AFAEAD6A-D7F5-41C7-A3E2-9A867BFBA3C1}" dt="2024-09-19T05:11:13.986" v="714" actId="1076"/>
          <ac:spMkLst>
            <pc:docMk/>
            <pc:sldMk cId="1666927300" sldId="2147309358"/>
            <ac:spMk id="57" creationId="{52CF5514-8657-81BC-8103-74E8918B34D9}"/>
          </ac:spMkLst>
        </pc:spChg>
        <pc:spChg chg="mod">
          <ac:chgData name="Mihai Budiu" userId="3fe408b5c12bb05c" providerId="LiveId" clId="{AFAEAD6A-D7F5-41C7-A3E2-9A867BFBA3C1}" dt="2024-09-19T05:11:13.986" v="714" actId="1076"/>
          <ac:spMkLst>
            <pc:docMk/>
            <pc:sldMk cId="1666927300" sldId="2147309358"/>
            <ac:spMk id="58" creationId="{F418ED1D-E81E-E19B-8CF8-2D073CAD3B52}"/>
          </ac:spMkLst>
        </pc:spChg>
        <pc:spChg chg="mod">
          <ac:chgData name="Mihai Budiu" userId="3fe408b5c12bb05c" providerId="LiveId" clId="{AFAEAD6A-D7F5-41C7-A3E2-9A867BFBA3C1}" dt="2024-09-19T05:11:13.986" v="714" actId="1076"/>
          <ac:spMkLst>
            <pc:docMk/>
            <pc:sldMk cId="1666927300" sldId="2147309358"/>
            <ac:spMk id="59" creationId="{BBB1CEB9-0CE5-CA55-92DE-D14015F43C11}"/>
          </ac:spMkLst>
        </pc:spChg>
        <pc:spChg chg="mod">
          <ac:chgData name="Mihai Budiu" userId="3fe408b5c12bb05c" providerId="LiveId" clId="{AFAEAD6A-D7F5-41C7-A3E2-9A867BFBA3C1}" dt="2024-09-19T05:11:13.986" v="714" actId="1076"/>
          <ac:spMkLst>
            <pc:docMk/>
            <pc:sldMk cId="1666927300" sldId="2147309358"/>
            <ac:spMk id="60" creationId="{229D28D9-BF37-26FA-7F48-8DB2B303B2DC}"/>
          </ac:spMkLst>
        </pc:spChg>
        <pc:spChg chg="mod">
          <ac:chgData name="Mihai Budiu" userId="3fe408b5c12bb05c" providerId="LiveId" clId="{AFAEAD6A-D7F5-41C7-A3E2-9A867BFBA3C1}" dt="2024-09-19T05:11:13.986" v="714" actId="1076"/>
          <ac:spMkLst>
            <pc:docMk/>
            <pc:sldMk cId="1666927300" sldId="2147309358"/>
            <ac:spMk id="61" creationId="{FEBD777B-266D-B7BC-FB86-98DD5A153493}"/>
          </ac:spMkLst>
        </pc:spChg>
        <pc:spChg chg="mod">
          <ac:chgData name="Mihai Budiu" userId="3fe408b5c12bb05c" providerId="LiveId" clId="{AFAEAD6A-D7F5-41C7-A3E2-9A867BFBA3C1}" dt="2024-09-19T05:11:13.986" v="714" actId="1076"/>
          <ac:spMkLst>
            <pc:docMk/>
            <pc:sldMk cId="1666927300" sldId="2147309358"/>
            <ac:spMk id="63" creationId="{6B8E749A-25C3-1245-51A7-FD56FCD639BB}"/>
          </ac:spMkLst>
        </pc:spChg>
        <pc:spChg chg="mod">
          <ac:chgData name="Mihai Budiu" userId="3fe408b5c12bb05c" providerId="LiveId" clId="{AFAEAD6A-D7F5-41C7-A3E2-9A867BFBA3C1}" dt="2024-09-19T05:11:13.986" v="714" actId="1076"/>
          <ac:spMkLst>
            <pc:docMk/>
            <pc:sldMk cId="1666927300" sldId="2147309358"/>
            <ac:spMk id="64" creationId="{D6D4A91C-A7F5-1CE1-CEF9-B90B13FDEEC2}"/>
          </ac:spMkLst>
        </pc:spChg>
        <pc:spChg chg="mod">
          <ac:chgData name="Mihai Budiu" userId="3fe408b5c12bb05c" providerId="LiveId" clId="{AFAEAD6A-D7F5-41C7-A3E2-9A867BFBA3C1}" dt="2024-09-19T05:11:13.986" v="714" actId="1076"/>
          <ac:spMkLst>
            <pc:docMk/>
            <pc:sldMk cId="1666927300" sldId="2147309358"/>
            <ac:spMk id="65" creationId="{EA0C0C46-F78F-DAA3-A37B-06C109422E55}"/>
          </ac:spMkLst>
        </pc:spChg>
        <pc:spChg chg="mod">
          <ac:chgData name="Mihai Budiu" userId="3fe408b5c12bb05c" providerId="LiveId" clId="{AFAEAD6A-D7F5-41C7-A3E2-9A867BFBA3C1}" dt="2024-09-19T05:11:13.986" v="714" actId="1076"/>
          <ac:spMkLst>
            <pc:docMk/>
            <pc:sldMk cId="1666927300" sldId="2147309358"/>
            <ac:spMk id="66" creationId="{C70211E0-4FA9-CA5E-3427-26F69997384F}"/>
          </ac:spMkLst>
        </pc:spChg>
        <pc:spChg chg="mod">
          <ac:chgData name="Mihai Budiu" userId="3fe408b5c12bb05c" providerId="LiveId" clId="{AFAEAD6A-D7F5-41C7-A3E2-9A867BFBA3C1}" dt="2024-09-19T05:11:13.986" v="714" actId="1076"/>
          <ac:spMkLst>
            <pc:docMk/>
            <pc:sldMk cId="1666927300" sldId="2147309358"/>
            <ac:spMk id="67" creationId="{C6FAB143-C622-05F7-A3B5-AD40AC35F196}"/>
          </ac:spMkLst>
        </pc:spChg>
        <pc:spChg chg="mod">
          <ac:chgData name="Mihai Budiu" userId="3fe408b5c12bb05c" providerId="LiveId" clId="{AFAEAD6A-D7F5-41C7-A3E2-9A867BFBA3C1}" dt="2024-09-19T05:11:13.986" v="714" actId="1076"/>
          <ac:spMkLst>
            <pc:docMk/>
            <pc:sldMk cId="1666927300" sldId="2147309358"/>
            <ac:spMk id="69" creationId="{92D11B29-09DA-3968-8A6F-68AB93BCDD44}"/>
          </ac:spMkLst>
        </pc:spChg>
        <pc:spChg chg="mod">
          <ac:chgData name="Mihai Budiu" userId="3fe408b5c12bb05c" providerId="LiveId" clId="{AFAEAD6A-D7F5-41C7-A3E2-9A867BFBA3C1}" dt="2024-09-19T05:11:13.986" v="714" actId="1076"/>
          <ac:spMkLst>
            <pc:docMk/>
            <pc:sldMk cId="1666927300" sldId="2147309358"/>
            <ac:spMk id="70" creationId="{46CB6DFF-0373-C0E7-AA62-74B9A7275210}"/>
          </ac:spMkLst>
        </pc:spChg>
        <pc:spChg chg="mod">
          <ac:chgData name="Mihai Budiu" userId="3fe408b5c12bb05c" providerId="LiveId" clId="{AFAEAD6A-D7F5-41C7-A3E2-9A867BFBA3C1}" dt="2024-09-19T05:11:13.986" v="714" actId="1076"/>
          <ac:spMkLst>
            <pc:docMk/>
            <pc:sldMk cId="1666927300" sldId="2147309358"/>
            <ac:spMk id="71" creationId="{CE201964-5B91-FBE5-B374-398346731F51}"/>
          </ac:spMkLst>
        </pc:spChg>
        <pc:spChg chg="mod">
          <ac:chgData name="Mihai Budiu" userId="3fe408b5c12bb05c" providerId="LiveId" clId="{AFAEAD6A-D7F5-41C7-A3E2-9A867BFBA3C1}" dt="2024-09-19T05:11:13.986" v="714" actId="1076"/>
          <ac:spMkLst>
            <pc:docMk/>
            <pc:sldMk cId="1666927300" sldId="2147309358"/>
            <ac:spMk id="72" creationId="{5047441D-CA77-141C-1C41-22E91A55461E}"/>
          </ac:spMkLst>
        </pc:spChg>
        <pc:spChg chg="mod">
          <ac:chgData name="Mihai Budiu" userId="3fe408b5c12bb05c" providerId="LiveId" clId="{AFAEAD6A-D7F5-41C7-A3E2-9A867BFBA3C1}" dt="2024-09-19T05:11:13.986" v="714" actId="1076"/>
          <ac:spMkLst>
            <pc:docMk/>
            <pc:sldMk cId="1666927300" sldId="2147309358"/>
            <ac:spMk id="73" creationId="{5D2527C4-28E2-12E5-0D4A-1BEE3E34F52F}"/>
          </ac:spMkLst>
        </pc:spChg>
        <pc:spChg chg="mod">
          <ac:chgData name="Mihai Budiu" userId="3fe408b5c12bb05c" providerId="LiveId" clId="{AFAEAD6A-D7F5-41C7-A3E2-9A867BFBA3C1}" dt="2024-09-19T05:11:13.986" v="714" actId="1076"/>
          <ac:spMkLst>
            <pc:docMk/>
            <pc:sldMk cId="1666927300" sldId="2147309358"/>
            <ac:spMk id="74" creationId="{00ED905D-C7B3-0F2A-F4B9-B7069A47DDC4}"/>
          </ac:spMkLst>
        </pc:spChg>
        <pc:spChg chg="mod">
          <ac:chgData name="Mihai Budiu" userId="3fe408b5c12bb05c" providerId="LiveId" clId="{AFAEAD6A-D7F5-41C7-A3E2-9A867BFBA3C1}" dt="2024-09-19T05:11:13.986" v="714" actId="1076"/>
          <ac:spMkLst>
            <pc:docMk/>
            <pc:sldMk cId="1666927300" sldId="2147309358"/>
            <ac:spMk id="75" creationId="{6FA5073A-AB3E-4374-FAF9-C0855A1EE931}"/>
          </ac:spMkLst>
        </pc:spChg>
        <pc:spChg chg="mod">
          <ac:chgData name="Mihai Budiu" userId="3fe408b5c12bb05c" providerId="LiveId" clId="{AFAEAD6A-D7F5-41C7-A3E2-9A867BFBA3C1}" dt="2024-09-19T05:11:13.986" v="714" actId="1076"/>
          <ac:spMkLst>
            <pc:docMk/>
            <pc:sldMk cId="1666927300" sldId="2147309358"/>
            <ac:spMk id="76" creationId="{872112D2-35B4-9F80-3A5D-0ED00E657B0B}"/>
          </ac:spMkLst>
        </pc:spChg>
        <pc:spChg chg="mod">
          <ac:chgData name="Mihai Budiu" userId="3fe408b5c12bb05c" providerId="LiveId" clId="{AFAEAD6A-D7F5-41C7-A3E2-9A867BFBA3C1}" dt="2024-09-19T05:11:13.986" v="714" actId="1076"/>
          <ac:spMkLst>
            <pc:docMk/>
            <pc:sldMk cId="1666927300" sldId="2147309358"/>
            <ac:spMk id="77" creationId="{5CDD5189-0D4D-39CF-33D9-E73AAEDCF7DC}"/>
          </ac:spMkLst>
        </pc:spChg>
        <pc:spChg chg="mod">
          <ac:chgData name="Mihai Budiu" userId="3fe408b5c12bb05c" providerId="LiveId" clId="{AFAEAD6A-D7F5-41C7-A3E2-9A867BFBA3C1}" dt="2024-09-19T05:11:13.986" v="714" actId="1076"/>
          <ac:spMkLst>
            <pc:docMk/>
            <pc:sldMk cId="1666927300" sldId="2147309358"/>
            <ac:spMk id="78" creationId="{B1103014-CB7B-FAFA-672E-7931DE0613BC}"/>
          </ac:spMkLst>
        </pc:spChg>
        <pc:spChg chg="mod">
          <ac:chgData name="Mihai Budiu" userId="3fe408b5c12bb05c" providerId="LiveId" clId="{AFAEAD6A-D7F5-41C7-A3E2-9A867BFBA3C1}" dt="2024-09-19T05:11:13.986" v="714" actId="1076"/>
          <ac:spMkLst>
            <pc:docMk/>
            <pc:sldMk cId="1666927300" sldId="2147309358"/>
            <ac:spMk id="79" creationId="{F247AC78-2DCC-AB58-234C-7C3B0C3A59C9}"/>
          </ac:spMkLst>
        </pc:spChg>
        <pc:spChg chg="mod">
          <ac:chgData name="Mihai Budiu" userId="3fe408b5c12bb05c" providerId="LiveId" clId="{AFAEAD6A-D7F5-41C7-A3E2-9A867BFBA3C1}" dt="2024-09-19T05:11:13.986" v="714" actId="1076"/>
          <ac:spMkLst>
            <pc:docMk/>
            <pc:sldMk cId="1666927300" sldId="2147309358"/>
            <ac:spMk id="81" creationId="{EC9B446D-89E8-C911-BE1E-7FF4D6CDBF5C}"/>
          </ac:spMkLst>
        </pc:spChg>
        <pc:spChg chg="mod">
          <ac:chgData name="Mihai Budiu" userId="3fe408b5c12bb05c" providerId="LiveId" clId="{AFAEAD6A-D7F5-41C7-A3E2-9A867BFBA3C1}" dt="2024-09-19T05:11:13.986" v="714" actId="1076"/>
          <ac:spMkLst>
            <pc:docMk/>
            <pc:sldMk cId="1666927300" sldId="2147309358"/>
            <ac:spMk id="84" creationId="{EE633C51-640F-8750-22EA-0AC2AA77DF56}"/>
          </ac:spMkLst>
        </pc:spChg>
        <pc:spChg chg="mod">
          <ac:chgData name="Mihai Budiu" userId="3fe408b5c12bb05c" providerId="LiveId" clId="{AFAEAD6A-D7F5-41C7-A3E2-9A867BFBA3C1}" dt="2024-09-19T05:11:13.986" v="714" actId="1076"/>
          <ac:spMkLst>
            <pc:docMk/>
            <pc:sldMk cId="1666927300" sldId="2147309358"/>
            <ac:spMk id="85" creationId="{76AE031E-20FC-4052-1901-99860FB8058D}"/>
          </ac:spMkLst>
        </pc:spChg>
        <pc:spChg chg="mod">
          <ac:chgData name="Mihai Budiu" userId="3fe408b5c12bb05c" providerId="LiveId" clId="{AFAEAD6A-D7F5-41C7-A3E2-9A867BFBA3C1}" dt="2024-09-19T05:11:13.986" v="714" actId="1076"/>
          <ac:spMkLst>
            <pc:docMk/>
            <pc:sldMk cId="1666927300" sldId="2147309358"/>
            <ac:spMk id="86" creationId="{421562DD-211F-5AEE-BA33-28EC1BBF48AE}"/>
          </ac:spMkLst>
        </pc:spChg>
        <pc:spChg chg="mod">
          <ac:chgData name="Mihai Budiu" userId="3fe408b5c12bb05c" providerId="LiveId" clId="{AFAEAD6A-D7F5-41C7-A3E2-9A867BFBA3C1}" dt="2024-09-19T05:11:13.986" v="714" actId="1076"/>
          <ac:spMkLst>
            <pc:docMk/>
            <pc:sldMk cId="1666927300" sldId="2147309358"/>
            <ac:spMk id="87" creationId="{2D1A827B-5170-6CB3-934C-682D6AB435A7}"/>
          </ac:spMkLst>
        </pc:spChg>
        <pc:spChg chg="mod">
          <ac:chgData name="Mihai Budiu" userId="3fe408b5c12bb05c" providerId="LiveId" clId="{AFAEAD6A-D7F5-41C7-A3E2-9A867BFBA3C1}" dt="2024-09-19T05:11:13.986" v="714" actId="1076"/>
          <ac:spMkLst>
            <pc:docMk/>
            <pc:sldMk cId="1666927300" sldId="2147309358"/>
            <ac:spMk id="88" creationId="{BF645AC7-9D60-7D06-69A7-E7CD6C1B91D6}"/>
          </ac:spMkLst>
        </pc:spChg>
        <pc:spChg chg="mod">
          <ac:chgData name="Mihai Budiu" userId="3fe408b5c12bb05c" providerId="LiveId" clId="{AFAEAD6A-D7F5-41C7-A3E2-9A867BFBA3C1}" dt="2024-09-19T05:11:13.986" v="714" actId="1076"/>
          <ac:spMkLst>
            <pc:docMk/>
            <pc:sldMk cId="1666927300" sldId="2147309358"/>
            <ac:spMk id="89" creationId="{174B8067-C4F0-B4F9-9EA0-F29CCF10530A}"/>
          </ac:spMkLst>
        </pc:spChg>
        <pc:spChg chg="mod">
          <ac:chgData name="Mihai Budiu" userId="3fe408b5c12bb05c" providerId="LiveId" clId="{AFAEAD6A-D7F5-41C7-A3E2-9A867BFBA3C1}" dt="2024-09-19T05:11:13.986" v="714" actId="1076"/>
          <ac:spMkLst>
            <pc:docMk/>
            <pc:sldMk cId="1666927300" sldId="2147309358"/>
            <ac:spMk id="90" creationId="{CEF74D14-6AF9-F93F-7897-96E6EAADA38D}"/>
          </ac:spMkLst>
        </pc:spChg>
        <pc:spChg chg="mod">
          <ac:chgData name="Mihai Budiu" userId="3fe408b5c12bb05c" providerId="LiveId" clId="{AFAEAD6A-D7F5-41C7-A3E2-9A867BFBA3C1}" dt="2024-09-19T05:11:13.986" v="714" actId="1076"/>
          <ac:spMkLst>
            <pc:docMk/>
            <pc:sldMk cId="1666927300" sldId="2147309358"/>
            <ac:spMk id="97" creationId="{37B30CD8-DE04-D4BF-93DA-591E8766D277}"/>
          </ac:spMkLst>
        </pc:spChg>
        <pc:spChg chg="mod">
          <ac:chgData name="Mihai Budiu" userId="3fe408b5c12bb05c" providerId="LiveId" clId="{AFAEAD6A-D7F5-41C7-A3E2-9A867BFBA3C1}" dt="2024-09-19T05:11:13.986" v="714" actId="1076"/>
          <ac:spMkLst>
            <pc:docMk/>
            <pc:sldMk cId="1666927300" sldId="2147309358"/>
            <ac:spMk id="98" creationId="{BCEED761-D90E-B21E-8064-8F34E929BA5E}"/>
          </ac:spMkLst>
        </pc:spChg>
        <pc:spChg chg="mod">
          <ac:chgData name="Mihai Budiu" userId="3fe408b5c12bb05c" providerId="LiveId" clId="{AFAEAD6A-D7F5-41C7-A3E2-9A867BFBA3C1}" dt="2024-09-19T05:11:13.986" v="714" actId="1076"/>
          <ac:spMkLst>
            <pc:docMk/>
            <pc:sldMk cId="1666927300" sldId="2147309358"/>
            <ac:spMk id="99" creationId="{94EE869B-F224-7E5D-BF37-1616BA8936A9}"/>
          </ac:spMkLst>
        </pc:spChg>
        <pc:spChg chg="mod">
          <ac:chgData name="Mihai Budiu" userId="3fe408b5c12bb05c" providerId="LiveId" clId="{AFAEAD6A-D7F5-41C7-A3E2-9A867BFBA3C1}" dt="2024-09-19T05:11:13.986" v="714" actId="1076"/>
          <ac:spMkLst>
            <pc:docMk/>
            <pc:sldMk cId="1666927300" sldId="2147309358"/>
            <ac:spMk id="100" creationId="{A4414746-E12A-A43C-D8A8-FBB3A390EFDA}"/>
          </ac:spMkLst>
        </pc:spChg>
        <pc:spChg chg="mod">
          <ac:chgData name="Mihai Budiu" userId="3fe408b5c12bb05c" providerId="LiveId" clId="{AFAEAD6A-D7F5-41C7-A3E2-9A867BFBA3C1}" dt="2024-09-19T05:11:13.986" v="714" actId="1076"/>
          <ac:spMkLst>
            <pc:docMk/>
            <pc:sldMk cId="1666927300" sldId="2147309358"/>
            <ac:spMk id="101" creationId="{C4CD7067-13F2-ED78-D446-910FBF8AE13B}"/>
          </ac:spMkLst>
        </pc:spChg>
        <pc:picChg chg="mod">
          <ac:chgData name="Mihai Budiu" userId="3fe408b5c12bb05c" providerId="LiveId" clId="{AFAEAD6A-D7F5-41C7-A3E2-9A867BFBA3C1}" dt="2024-09-19T05:11:13.986" v="714" actId="1076"/>
          <ac:picMkLst>
            <pc:docMk/>
            <pc:sldMk cId="1666927300" sldId="2147309358"/>
            <ac:picMk id="2" creationId="{0FF2F9FB-6AE5-3AFB-F621-B5BD039F49E0}"/>
          </ac:picMkLst>
        </pc:picChg>
        <pc:picChg chg="mod">
          <ac:chgData name="Mihai Budiu" userId="3fe408b5c12bb05c" providerId="LiveId" clId="{AFAEAD6A-D7F5-41C7-A3E2-9A867BFBA3C1}" dt="2024-09-19T05:11:13.986" v="714" actId="1076"/>
          <ac:picMkLst>
            <pc:docMk/>
            <pc:sldMk cId="1666927300" sldId="2147309358"/>
            <ac:picMk id="5" creationId="{80333C0C-9963-99AE-3BD3-2C6AE5832623}"/>
          </ac:picMkLst>
        </pc:picChg>
        <pc:picChg chg="mod">
          <ac:chgData name="Mihai Budiu" userId="3fe408b5c12bb05c" providerId="LiveId" clId="{AFAEAD6A-D7F5-41C7-A3E2-9A867BFBA3C1}" dt="2024-09-19T05:11:13.986" v="714" actId="1076"/>
          <ac:picMkLst>
            <pc:docMk/>
            <pc:sldMk cId="1666927300" sldId="2147309358"/>
            <ac:picMk id="10" creationId="{2FD120E3-F3EF-BEE2-682D-143BAF9BEC7A}"/>
          </ac:picMkLst>
        </pc:picChg>
        <pc:picChg chg="mod">
          <ac:chgData name="Mihai Budiu" userId="3fe408b5c12bb05c" providerId="LiveId" clId="{AFAEAD6A-D7F5-41C7-A3E2-9A867BFBA3C1}" dt="2024-09-19T05:11:13.986" v="714" actId="1076"/>
          <ac:picMkLst>
            <pc:docMk/>
            <pc:sldMk cId="1666927300" sldId="2147309358"/>
            <ac:picMk id="94" creationId="{FE648A2D-3A2B-03DF-83CD-DD40D74196BC}"/>
          </ac:picMkLst>
        </pc:picChg>
        <pc:picChg chg="mod">
          <ac:chgData name="Mihai Budiu" userId="3fe408b5c12bb05c" providerId="LiveId" clId="{AFAEAD6A-D7F5-41C7-A3E2-9A867BFBA3C1}" dt="2024-09-19T05:11:13.986" v="714" actId="1076"/>
          <ac:picMkLst>
            <pc:docMk/>
            <pc:sldMk cId="1666927300" sldId="2147309358"/>
            <ac:picMk id="96" creationId="{04158322-6D0E-DD89-166B-B25692B6D022}"/>
          </ac:picMkLst>
        </pc:picChg>
        <pc:cxnChg chg="mod">
          <ac:chgData name="Mihai Budiu" userId="3fe408b5c12bb05c" providerId="LiveId" clId="{AFAEAD6A-D7F5-41C7-A3E2-9A867BFBA3C1}" dt="2024-09-19T05:11:13.986" v="714" actId="1076"/>
          <ac:cxnSpMkLst>
            <pc:docMk/>
            <pc:sldMk cId="1666927300" sldId="2147309358"/>
            <ac:cxnSpMk id="9" creationId="{05884FFB-068B-EA63-34AB-5AF208285E68}"/>
          </ac:cxnSpMkLst>
        </pc:cxnChg>
      </pc:sldChg>
      <pc:sldChg chg="new del">
        <pc:chgData name="Mihai Budiu" userId="3fe408b5c12bb05c" providerId="LiveId" clId="{AFAEAD6A-D7F5-41C7-A3E2-9A867BFBA3C1}" dt="2024-09-19T05:12:20.553" v="742" actId="47"/>
        <pc:sldMkLst>
          <pc:docMk/>
          <pc:sldMk cId="1617512668" sldId="2147309359"/>
        </pc:sldMkLst>
      </pc:sldChg>
      <pc:sldChg chg="addSp modSp add mod modClrScheme chgLayout">
        <pc:chgData name="Mihai Budiu" userId="3fe408b5c12bb05c" providerId="LiveId" clId="{AFAEAD6A-D7F5-41C7-A3E2-9A867BFBA3C1}" dt="2024-09-19T05:12:53.114" v="778" actId="20577"/>
        <pc:sldMkLst>
          <pc:docMk/>
          <pc:sldMk cId="3104967741" sldId="2147309360"/>
        </pc:sldMkLst>
        <pc:spChg chg="add mod ord">
          <ac:chgData name="Mihai Budiu" userId="3fe408b5c12bb05c" providerId="LiveId" clId="{AFAEAD6A-D7F5-41C7-A3E2-9A867BFBA3C1}" dt="2024-09-19T05:12:53.114" v="778" actId="20577"/>
          <ac:spMkLst>
            <pc:docMk/>
            <pc:sldMk cId="3104967741" sldId="2147309360"/>
            <ac:spMk id="2" creationId="{F13DDF38-BE00-17A2-D978-8D7760A9172C}"/>
          </ac:spMkLst>
        </pc:spChg>
        <pc:spChg chg="mod">
          <ac:chgData name="Mihai Budiu" userId="3fe408b5c12bb05c" providerId="LiveId" clId="{AFAEAD6A-D7F5-41C7-A3E2-9A867BFBA3C1}" dt="2024-09-19T05:12:27.695" v="743" actId="1076"/>
          <ac:spMkLst>
            <pc:docMk/>
            <pc:sldMk cId="3104967741" sldId="2147309360"/>
            <ac:spMk id="6" creationId="{51D1AF21-92A2-7FD9-F984-666D13BCEE13}"/>
          </ac:spMkLst>
        </pc:spChg>
        <pc:spChg chg="mod">
          <ac:chgData name="Mihai Budiu" userId="3fe408b5c12bb05c" providerId="LiveId" clId="{AFAEAD6A-D7F5-41C7-A3E2-9A867BFBA3C1}" dt="2024-09-19T05:12:27.695" v="743" actId="1076"/>
          <ac:spMkLst>
            <pc:docMk/>
            <pc:sldMk cId="3104967741" sldId="2147309360"/>
            <ac:spMk id="19" creationId="{25904765-F7F6-BDF8-8856-5CA174407186}"/>
          </ac:spMkLst>
        </pc:spChg>
        <pc:spChg chg="mod">
          <ac:chgData name="Mihai Budiu" userId="3fe408b5c12bb05c" providerId="LiveId" clId="{AFAEAD6A-D7F5-41C7-A3E2-9A867BFBA3C1}" dt="2024-09-19T05:12:27.695" v="743" actId="1076"/>
          <ac:spMkLst>
            <pc:docMk/>
            <pc:sldMk cId="3104967741" sldId="2147309360"/>
            <ac:spMk id="21" creationId="{C6F799DB-AA05-1661-5F81-880A5430BF13}"/>
          </ac:spMkLst>
        </pc:spChg>
        <pc:spChg chg="mod">
          <ac:chgData name="Mihai Budiu" userId="3fe408b5c12bb05c" providerId="LiveId" clId="{AFAEAD6A-D7F5-41C7-A3E2-9A867BFBA3C1}" dt="2024-09-19T05:12:27.695" v="743" actId="1076"/>
          <ac:spMkLst>
            <pc:docMk/>
            <pc:sldMk cId="3104967741" sldId="2147309360"/>
            <ac:spMk id="22" creationId="{5C9167FD-B620-3A3F-ACDA-0C11A815DC86}"/>
          </ac:spMkLst>
        </pc:spChg>
        <pc:spChg chg="mod">
          <ac:chgData name="Mihai Budiu" userId="3fe408b5c12bb05c" providerId="LiveId" clId="{AFAEAD6A-D7F5-41C7-A3E2-9A867BFBA3C1}" dt="2024-09-19T05:12:27.695" v="743" actId="1076"/>
          <ac:spMkLst>
            <pc:docMk/>
            <pc:sldMk cId="3104967741" sldId="2147309360"/>
            <ac:spMk id="23" creationId="{DF377F8C-6B98-023E-B77E-D9E024F6F7B4}"/>
          </ac:spMkLst>
        </pc:spChg>
        <pc:spChg chg="mod">
          <ac:chgData name="Mihai Budiu" userId="3fe408b5c12bb05c" providerId="LiveId" clId="{AFAEAD6A-D7F5-41C7-A3E2-9A867BFBA3C1}" dt="2024-09-19T05:12:27.695" v="743" actId="1076"/>
          <ac:spMkLst>
            <pc:docMk/>
            <pc:sldMk cId="3104967741" sldId="2147309360"/>
            <ac:spMk id="24" creationId="{773D1FB9-E0CD-17F7-6D48-6F60B6B18B16}"/>
          </ac:spMkLst>
        </pc:spChg>
        <pc:spChg chg="mod">
          <ac:chgData name="Mihai Budiu" userId="3fe408b5c12bb05c" providerId="LiveId" clId="{AFAEAD6A-D7F5-41C7-A3E2-9A867BFBA3C1}" dt="2024-09-19T05:12:27.695" v="743" actId="1076"/>
          <ac:spMkLst>
            <pc:docMk/>
            <pc:sldMk cId="3104967741" sldId="2147309360"/>
            <ac:spMk id="27" creationId="{6AC1AE74-1E0F-D986-1534-6F56E1243463}"/>
          </ac:spMkLst>
        </pc:spChg>
        <pc:spChg chg="mod">
          <ac:chgData name="Mihai Budiu" userId="3fe408b5c12bb05c" providerId="LiveId" clId="{AFAEAD6A-D7F5-41C7-A3E2-9A867BFBA3C1}" dt="2024-09-19T05:12:27.695" v="743" actId="1076"/>
          <ac:spMkLst>
            <pc:docMk/>
            <pc:sldMk cId="3104967741" sldId="2147309360"/>
            <ac:spMk id="28" creationId="{9E35E030-21D5-1AC9-77A0-32D2F801EE9B}"/>
          </ac:spMkLst>
        </pc:spChg>
        <pc:spChg chg="mod">
          <ac:chgData name="Mihai Budiu" userId="3fe408b5c12bb05c" providerId="LiveId" clId="{AFAEAD6A-D7F5-41C7-A3E2-9A867BFBA3C1}" dt="2024-09-19T05:12:27.695" v="743" actId="1076"/>
          <ac:spMkLst>
            <pc:docMk/>
            <pc:sldMk cId="3104967741" sldId="2147309360"/>
            <ac:spMk id="29" creationId="{691031FF-1E6D-97B2-4121-3C8254CE1888}"/>
          </ac:spMkLst>
        </pc:spChg>
        <pc:spChg chg="mod">
          <ac:chgData name="Mihai Budiu" userId="3fe408b5c12bb05c" providerId="LiveId" clId="{AFAEAD6A-D7F5-41C7-A3E2-9A867BFBA3C1}" dt="2024-09-19T05:12:27.695" v="743" actId="1076"/>
          <ac:spMkLst>
            <pc:docMk/>
            <pc:sldMk cId="3104967741" sldId="2147309360"/>
            <ac:spMk id="33" creationId="{BED12ADE-4D1F-BB8E-BAE1-1D7034D60E25}"/>
          </ac:spMkLst>
        </pc:spChg>
        <pc:spChg chg="mod">
          <ac:chgData name="Mihai Budiu" userId="3fe408b5c12bb05c" providerId="LiveId" clId="{AFAEAD6A-D7F5-41C7-A3E2-9A867BFBA3C1}" dt="2024-09-19T05:12:27.695" v="743" actId="1076"/>
          <ac:spMkLst>
            <pc:docMk/>
            <pc:sldMk cId="3104967741" sldId="2147309360"/>
            <ac:spMk id="35" creationId="{6997BA66-8BB7-C457-072C-99DCF10411B0}"/>
          </ac:spMkLst>
        </pc:spChg>
        <pc:spChg chg="mod">
          <ac:chgData name="Mihai Budiu" userId="3fe408b5c12bb05c" providerId="LiveId" clId="{AFAEAD6A-D7F5-41C7-A3E2-9A867BFBA3C1}" dt="2024-09-19T05:12:27.695" v="743" actId="1076"/>
          <ac:spMkLst>
            <pc:docMk/>
            <pc:sldMk cId="3104967741" sldId="2147309360"/>
            <ac:spMk id="38" creationId="{2133E2F6-F5DE-82C1-E8F5-3E2F0758EB0B}"/>
          </ac:spMkLst>
        </pc:spChg>
        <pc:spChg chg="mod">
          <ac:chgData name="Mihai Budiu" userId="3fe408b5c12bb05c" providerId="LiveId" clId="{AFAEAD6A-D7F5-41C7-A3E2-9A867BFBA3C1}" dt="2024-09-19T05:12:27.695" v="743" actId="1076"/>
          <ac:spMkLst>
            <pc:docMk/>
            <pc:sldMk cId="3104967741" sldId="2147309360"/>
            <ac:spMk id="40" creationId="{87FC85C6-47F5-C36A-5AF0-272FE8EE30DD}"/>
          </ac:spMkLst>
        </pc:spChg>
        <pc:spChg chg="mod">
          <ac:chgData name="Mihai Budiu" userId="3fe408b5c12bb05c" providerId="LiveId" clId="{AFAEAD6A-D7F5-41C7-A3E2-9A867BFBA3C1}" dt="2024-09-19T05:12:27.695" v="743" actId="1076"/>
          <ac:spMkLst>
            <pc:docMk/>
            <pc:sldMk cId="3104967741" sldId="2147309360"/>
            <ac:spMk id="41" creationId="{8D8E9B11-3F6D-3DB8-A529-DF2F951C1837}"/>
          </ac:spMkLst>
        </pc:spChg>
        <pc:spChg chg="mod">
          <ac:chgData name="Mihai Budiu" userId="3fe408b5c12bb05c" providerId="LiveId" clId="{AFAEAD6A-D7F5-41C7-A3E2-9A867BFBA3C1}" dt="2024-09-19T05:12:27.695" v="743" actId="1076"/>
          <ac:spMkLst>
            <pc:docMk/>
            <pc:sldMk cId="3104967741" sldId="2147309360"/>
            <ac:spMk id="42" creationId="{DE7063DD-64CC-72DA-DC84-28A2A72E1786}"/>
          </ac:spMkLst>
        </pc:spChg>
        <pc:spChg chg="mod">
          <ac:chgData name="Mihai Budiu" userId="3fe408b5c12bb05c" providerId="LiveId" clId="{AFAEAD6A-D7F5-41C7-A3E2-9A867BFBA3C1}" dt="2024-09-19T05:12:27.695" v="743" actId="1076"/>
          <ac:spMkLst>
            <pc:docMk/>
            <pc:sldMk cId="3104967741" sldId="2147309360"/>
            <ac:spMk id="43" creationId="{7A3C72A3-9C2C-E042-3272-36EADA977B7E}"/>
          </ac:spMkLst>
        </pc:spChg>
        <pc:spChg chg="mod">
          <ac:chgData name="Mihai Budiu" userId="3fe408b5c12bb05c" providerId="LiveId" clId="{AFAEAD6A-D7F5-41C7-A3E2-9A867BFBA3C1}" dt="2024-09-19T05:12:27.695" v="743" actId="1076"/>
          <ac:spMkLst>
            <pc:docMk/>
            <pc:sldMk cId="3104967741" sldId="2147309360"/>
            <ac:spMk id="44" creationId="{5EF96B94-362D-F798-D33E-129DFD7D58A2}"/>
          </ac:spMkLst>
        </pc:spChg>
        <pc:spChg chg="mod">
          <ac:chgData name="Mihai Budiu" userId="3fe408b5c12bb05c" providerId="LiveId" clId="{AFAEAD6A-D7F5-41C7-A3E2-9A867BFBA3C1}" dt="2024-09-19T05:12:27.695" v="743" actId="1076"/>
          <ac:spMkLst>
            <pc:docMk/>
            <pc:sldMk cId="3104967741" sldId="2147309360"/>
            <ac:spMk id="45" creationId="{D0AD9DCC-7E2B-D4CE-D335-7E7B3B42A954}"/>
          </ac:spMkLst>
        </pc:spChg>
        <pc:spChg chg="mod">
          <ac:chgData name="Mihai Budiu" userId="3fe408b5c12bb05c" providerId="LiveId" clId="{AFAEAD6A-D7F5-41C7-A3E2-9A867BFBA3C1}" dt="2024-09-19T05:12:27.695" v="743" actId="1076"/>
          <ac:spMkLst>
            <pc:docMk/>
            <pc:sldMk cId="3104967741" sldId="2147309360"/>
            <ac:spMk id="46" creationId="{6478E2C4-AF48-9988-B78D-7A96C96F7F83}"/>
          </ac:spMkLst>
        </pc:spChg>
        <pc:spChg chg="mod">
          <ac:chgData name="Mihai Budiu" userId="3fe408b5c12bb05c" providerId="LiveId" clId="{AFAEAD6A-D7F5-41C7-A3E2-9A867BFBA3C1}" dt="2024-09-19T05:12:27.695" v="743" actId="1076"/>
          <ac:spMkLst>
            <pc:docMk/>
            <pc:sldMk cId="3104967741" sldId="2147309360"/>
            <ac:spMk id="47" creationId="{38844C30-CFAC-5A5D-0B93-CA615444F458}"/>
          </ac:spMkLst>
        </pc:spChg>
        <pc:spChg chg="mod">
          <ac:chgData name="Mihai Budiu" userId="3fe408b5c12bb05c" providerId="LiveId" clId="{AFAEAD6A-D7F5-41C7-A3E2-9A867BFBA3C1}" dt="2024-09-19T05:12:27.695" v="743" actId="1076"/>
          <ac:spMkLst>
            <pc:docMk/>
            <pc:sldMk cId="3104967741" sldId="2147309360"/>
            <ac:spMk id="48" creationId="{EB279721-B674-FBF6-A223-00A771052BF3}"/>
          </ac:spMkLst>
        </pc:spChg>
        <pc:spChg chg="mod">
          <ac:chgData name="Mihai Budiu" userId="3fe408b5c12bb05c" providerId="LiveId" clId="{AFAEAD6A-D7F5-41C7-A3E2-9A867BFBA3C1}" dt="2024-09-19T05:12:27.695" v="743" actId="1076"/>
          <ac:spMkLst>
            <pc:docMk/>
            <pc:sldMk cId="3104967741" sldId="2147309360"/>
            <ac:spMk id="51" creationId="{3D8B385E-8BE3-67FF-AD67-69E8A80D7410}"/>
          </ac:spMkLst>
        </pc:spChg>
        <pc:spChg chg="mod">
          <ac:chgData name="Mihai Budiu" userId="3fe408b5c12bb05c" providerId="LiveId" clId="{AFAEAD6A-D7F5-41C7-A3E2-9A867BFBA3C1}" dt="2024-09-19T05:12:27.695" v="743" actId="1076"/>
          <ac:spMkLst>
            <pc:docMk/>
            <pc:sldMk cId="3104967741" sldId="2147309360"/>
            <ac:spMk id="52" creationId="{56B73B55-38FC-CA96-5F95-25F4EE390E14}"/>
          </ac:spMkLst>
        </pc:spChg>
        <pc:spChg chg="mod">
          <ac:chgData name="Mihai Budiu" userId="3fe408b5c12bb05c" providerId="LiveId" clId="{AFAEAD6A-D7F5-41C7-A3E2-9A867BFBA3C1}" dt="2024-09-19T05:12:27.695" v="743" actId="1076"/>
          <ac:spMkLst>
            <pc:docMk/>
            <pc:sldMk cId="3104967741" sldId="2147309360"/>
            <ac:spMk id="53" creationId="{37720057-387C-A1EA-B520-DB4C1A390291}"/>
          </ac:spMkLst>
        </pc:spChg>
        <pc:spChg chg="mod">
          <ac:chgData name="Mihai Budiu" userId="3fe408b5c12bb05c" providerId="LiveId" clId="{AFAEAD6A-D7F5-41C7-A3E2-9A867BFBA3C1}" dt="2024-09-19T05:12:27.695" v="743" actId="1076"/>
          <ac:spMkLst>
            <pc:docMk/>
            <pc:sldMk cId="3104967741" sldId="2147309360"/>
            <ac:spMk id="54" creationId="{501D91B0-FE8B-F36C-5FB3-B734FF3C6A0F}"/>
          </ac:spMkLst>
        </pc:spChg>
        <pc:spChg chg="mod">
          <ac:chgData name="Mihai Budiu" userId="3fe408b5c12bb05c" providerId="LiveId" clId="{AFAEAD6A-D7F5-41C7-A3E2-9A867BFBA3C1}" dt="2024-09-19T05:12:27.695" v="743" actId="1076"/>
          <ac:spMkLst>
            <pc:docMk/>
            <pc:sldMk cId="3104967741" sldId="2147309360"/>
            <ac:spMk id="55" creationId="{1D24321C-7E2B-1567-9144-1F561D06068D}"/>
          </ac:spMkLst>
        </pc:spChg>
        <pc:spChg chg="mod">
          <ac:chgData name="Mihai Budiu" userId="3fe408b5c12bb05c" providerId="LiveId" clId="{AFAEAD6A-D7F5-41C7-A3E2-9A867BFBA3C1}" dt="2024-09-19T05:12:27.695" v="743" actId="1076"/>
          <ac:spMkLst>
            <pc:docMk/>
            <pc:sldMk cId="3104967741" sldId="2147309360"/>
            <ac:spMk id="56" creationId="{DF1B5A42-0E2F-600C-0926-C43FDAAA245D}"/>
          </ac:spMkLst>
        </pc:spChg>
        <pc:spChg chg="mod">
          <ac:chgData name="Mihai Budiu" userId="3fe408b5c12bb05c" providerId="LiveId" clId="{AFAEAD6A-D7F5-41C7-A3E2-9A867BFBA3C1}" dt="2024-09-19T05:12:27.695" v="743" actId="1076"/>
          <ac:spMkLst>
            <pc:docMk/>
            <pc:sldMk cId="3104967741" sldId="2147309360"/>
            <ac:spMk id="69" creationId="{0719334B-8930-DCBB-D060-D0C4134DCFB5}"/>
          </ac:spMkLst>
        </pc:spChg>
        <pc:spChg chg="mod">
          <ac:chgData name="Mihai Budiu" userId="3fe408b5c12bb05c" providerId="LiveId" clId="{AFAEAD6A-D7F5-41C7-A3E2-9A867BFBA3C1}" dt="2024-09-19T05:12:27.695" v="743" actId="1076"/>
          <ac:spMkLst>
            <pc:docMk/>
            <pc:sldMk cId="3104967741" sldId="2147309360"/>
            <ac:spMk id="70" creationId="{CF5A4CEE-0DC4-3BE1-9347-894EDCB8E866}"/>
          </ac:spMkLst>
        </pc:spChg>
        <pc:spChg chg="mod">
          <ac:chgData name="Mihai Budiu" userId="3fe408b5c12bb05c" providerId="LiveId" clId="{AFAEAD6A-D7F5-41C7-A3E2-9A867BFBA3C1}" dt="2024-09-19T05:12:27.695" v="743" actId="1076"/>
          <ac:spMkLst>
            <pc:docMk/>
            <pc:sldMk cId="3104967741" sldId="2147309360"/>
            <ac:spMk id="71" creationId="{A28B316E-089A-F684-6752-0CFE3FBF036B}"/>
          </ac:spMkLst>
        </pc:spChg>
        <pc:spChg chg="mod">
          <ac:chgData name="Mihai Budiu" userId="3fe408b5c12bb05c" providerId="LiveId" clId="{AFAEAD6A-D7F5-41C7-A3E2-9A867BFBA3C1}" dt="2024-09-19T05:12:27.695" v="743" actId="1076"/>
          <ac:spMkLst>
            <pc:docMk/>
            <pc:sldMk cId="3104967741" sldId="2147309360"/>
            <ac:spMk id="72" creationId="{75BD6BCD-F85D-EBDB-12B6-F0D21428B521}"/>
          </ac:spMkLst>
        </pc:spChg>
        <pc:spChg chg="mod">
          <ac:chgData name="Mihai Budiu" userId="3fe408b5c12bb05c" providerId="LiveId" clId="{AFAEAD6A-D7F5-41C7-A3E2-9A867BFBA3C1}" dt="2024-09-19T05:12:27.695" v="743" actId="1076"/>
          <ac:spMkLst>
            <pc:docMk/>
            <pc:sldMk cId="3104967741" sldId="2147309360"/>
            <ac:spMk id="76" creationId="{0A39ED00-F250-A42C-47D7-45B58BEEBCC0}"/>
          </ac:spMkLst>
        </pc:spChg>
        <pc:spChg chg="mod">
          <ac:chgData name="Mihai Budiu" userId="3fe408b5c12bb05c" providerId="LiveId" clId="{AFAEAD6A-D7F5-41C7-A3E2-9A867BFBA3C1}" dt="2024-09-19T05:12:27.695" v="743" actId="1076"/>
          <ac:spMkLst>
            <pc:docMk/>
            <pc:sldMk cId="3104967741" sldId="2147309360"/>
            <ac:spMk id="77" creationId="{A44026B7-4FFF-17E1-8A10-243FC9F0E2A9}"/>
          </ac:spMkLst>
        </pc:spChg>
        <pc:spChg chg="mod">
          <ac:chgData name="Mihai Budiu" userId="3fe408b5c12bb05c" providerId="LiveId" clId="{AFAEAD6A-D7F5-41C7-A3E2-9A867BFBA3C1}" dt="2024-09-19T05:12:27.695" v="743" actId="1076"/>
          <ac:spMkLst>
            <pc:docMk/>
            <pc:sldMk cId="3104967741" sldId="2147309360"/>
            <ac:spMk id="79" creationId="{F12C1D39-5DDE-6013-3F5D-33C39282A4C3}"/>
          </ac:spMkLst>
        </pc:spChg>
        <pc:spChg chg="mod">
          <ac:chgData name="Mihai Budiu" userId="3fe408b5c12bb05c" providerId="LiveId" clId="{AFAEAD6A-D7F5-41C7-A3E2-9A867BFBA3C1}" dt="2024-09-19T05:12:27.695" v="743" actId="1076"/>
          <ac:spMkLst>
            <pc:docMk/>
            <pc:sldMk cId="3104967741" sldId="2147309360"/>
            <ac:spMk id="80" creationId="{60C11649-68A9-93F6-B62B-0A9921EEC680}"/>
          </ac:spMkLst>
        </pc:spChg>
        <pc:picChg chg="mod">
          <ac:chgData name="Mihai Budiu" userId="3fe408b5c12bb05c" providerId="LiveId" clId="{AFAEAD6A-D7F5-41C7-A3E2-9A867BFBA3C1}" dt="2024-09-19T05:12:27.695" v="743" actId="1076"/>
          <ac:picMkLst>
            <pc:docMk/>
            <pc:sldMk cId="3104967741" sldId="2147309360"/>
            <ac:picMk id="78" creationId="{0329CA5E-CD79-23F4-1A53-5C11676E22FA}"/>
          </ac:picMkLst>
        </pc:picChg>
        <pc:cxnChg chg="mod">
          <ac:chgData name="Mihai Budiu" userId="3fe408b5c12bb05c" providerId="LiveId" clId="{AFAEAD6A-D7F5-41C7-A3E2-9A867BFBA3C1}" dt="2024-09-19T05:12:27.695" v="743" actId="1076"/>
          <ac:cxnSpMkLst>
            <pc:docMk/>
            <pc:sldMk cId="3104967741" sldId="2147309360"/>
            <ac:cxnSpMk id="20" creationId="{ECB28502-B2DD-93C5-7915-781CC593AD0B}"/>
          </ac:cxnSpMkLst>
        </pc:cxnChg>
        <pc:cxnChg chg="mod">
          <ac:chgData name="Mihai Budiu" userId="3fe408b5c12bb05c" providerId="LiveId" clId="{AFAEAD6A-D7F5-41C7-A3E2-9A867BFBA3C1}" dt="2024-09-19T05:12:27.695" v="743" actId="1076"/>
          <ac:cxnSpMkLst>
            <pc:docMk/>
            <pc:sldMk cId="3104967741" sldId="2147309360"/>
            <ac:cxnSpMk id="31" creationId="{99474072-8CF1-5562-B863-174B07FFC03E}"/>
          </ac:cxnSpMkLst>
        </pc:cxnChg>
      </pc:sldChg>
    </pc:docChg>
  </pc:docChgLst>
  <pc:docChgLst>
    <pc:chgData name="Mihai Budiu" userId="3fe408b5c12bb05c" providerId="LiveId" clId="{1D2CDF77-61A3-4607-9217-5A848B2986ED}"/>
    <pc:docChg chg="delSld modSection">
      <pc:chgData name="Mihai Budiu" userId="3fe408b5c12bb05c" providerId="LiveId" clId="{1D2CDF77-61A3-4607-9217-5A848B2986ED}" dt="2024-09-24T16:10:04.712" v="0" actId="47"/>
      <pc:docMkLst>
        <pc:docMk/>
      </pc:docMkLst>
      <pc:sldChg chg="del">
        <pc:chgData name="Mihai Budiu" userId="3fe408b5c12bb05c" providerId="LiveId" clId="{1D2CDF77-61A3-4607-9217-5A848B2986ED}" dt="2024-09-24T16:10:04.712" v="0" actId="47"/>
        <pc:sldMkLst>
          <pc:docMk/>
          <pc:sldMk cId="3742390309" sldId="214730935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D252A-4558-49EB-BAA0-2017EE1B8F5C}" type="datetimeFigureOut">
              <a:rPr lang="en-US" smtClean="0"/>
              <a:t>9/24/2024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F45A1F-87C3-4C71-A84B-1481B90464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871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45A1F-87C3-4C71-A84B-1481B90464C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9606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45A1F-87C3-4C71-A84B-1481B90464C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558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F45A1F-87C3-4C71-A84B-1481B90464CD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57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654E9-2522-4EAF-A630-0ED9C304D2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2E309B-7BCA-4C54-9984-2D3AE5B264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074F0-1656-4003-8E7D-90B4842A5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62F9DE-BFB2-4685-89CC-6FB073BEC244}" type="datetime1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B0FDE7-603C-4012-BAFE-D52EFFE49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DC22B9-A914-43FC-A8BE-BFFF296EB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160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AB41C-1FB4-40D2-9D2B-28418F7D8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0693B8-AD92-43B2-A464-2A5EC04CA3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50DCAD-8C42-4704-A35D-0CABC5B4C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B41E50-ED38-495B-91F5-65E980816D39}" type="datetime1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39381D-DDBF-468C-8726-9815DBE6F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5BA4F2-8327-418A-A517-7A4B098C2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367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B3CDCB-3026-4687-8AA6-12519C3DAB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FF39CD-875B-4987-9598-38262EF06B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8FAE51-35EA-48E1-8E31-9C64A22E98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4F9554-4B4E-4E50-98F9-DFBCF1DDB8B0}" type="datetime1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E4B6F6-F3E7-4DC2-AFA9-E8458F455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1A9757-2431-48B5-8559-F2A988571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692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D4516-CBCA-4B01-A4BB-E45B1BA35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6B9BCF-FBB4-4544-BB51-27DE5C8455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4D3B0D-FA8D-4599-A82F-D5929625A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66268" y="6356350"/>
            <a:ext cx="387531" cy="365125"/>
          </a:xfrm>
        </p:spPr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5445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6E9F7-4A14-418C-B9EB-5FF2873D7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01348D-3CC1-44BA-AFD8-ACE0303610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7451E1-EFA0-4AC3-A840-E419D58A5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996BA-5B5D-479A-A214-EADE0AA346CA}" type="datetime1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2249A9-C2A3-497D-8370-A6100A7CA3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EDCC8-64CA-4215-B00E-845D11F35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7898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B7D37-96A2-4CD1-B0A7-0F79B248E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9BF235-9420-4146-AF3A-4E18D5F084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20EBC7-05F8-458C-9674-88A81C2E7D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FD0715-C563-4260-A98A-DD5618F20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86BB03-CC59-4C7F-8EA2-2BA6938DA097}" type="datetime1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DE6238-296A-43CB-9B81-8AF4178C6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60B209-2192-4E76-9160-0C93AED9F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336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FF207-B756-49FC-80DA-DE251BE41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32588-9AF2-47A8-8D45-D3E7382C45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D44C77-5B17-47B4-A2CC-786BE3155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1A6226-B772-4ABB-BCCB-38D65CBC31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E97E51-48F0-4492-A8BD-2AF8CA5719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E1E13B-4BE4-4D1E-B553-5C1D4D31F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406C7-7205-4779-A975-6895B2E94E2C}" type="datetime1">
              <a:rPr lang="en-US" smtClean="0"/>
              <a:t>9/24/2024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669A641-75CE-4A81-8C36-9FE505CE3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C90580-C1E7-40A0-849A-117D95BBF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7923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8ED81-E0AD-4A37-8789-3B6B80A01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E9E158-BC16-43F4-BC96-D69906E53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3979CC-5107-46D5-932E-276AE8A4352E}" type="datetime1">
              <a:rPr lang="en-US" smtClean="0"/>
              <a:t>9/24/2024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376D1D7-16F3-409B-B91E-514C16893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EA6B8-7890-4759-A782-7C301F930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310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4A8905-8A62-4A63-B56A-2C240732B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559D8D-F9A0-49C8-B576-F8BE1B180D33}" type="datetime1">
              <a:rPr lang="en-US" smtClean="0"/>
              <a:t>9/24/2024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D6BAF4-7BF6-4446-A019-C7E4DB05E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81D4EE-F2C4-43B5-A8C4-4DF910354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296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36644-BA4B-4CA7-ABDD-98FAD0906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402F4A-FF97-4668-9DFB-E20D700BD0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DB0DDB-88ED-49EA-A410-103E539E13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A5C599-B42C-4EBB-BED6-9EE07A2CDB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81B4F-CAFC-41F9-B7A1-772FE95771A1}" type="datetime1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BF8E10-5AEF-4357-8380-230C5CC249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041FD8-830C-4893-9E7F-7AB715D4E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0376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3EA48-AEB2-40EA-AAA6-5A4A59404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9769BB-7413-45A6-9224-BD3F9067C2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E35230-9B68-4BAE-87D7-B7D9B8026E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852093-001D-4C2B-8E38-240593A28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2382C5-7F95-4B76-9E24-06548DFF3356}" type="datetime1">
              <a:rPr lang="en-US" smtClean="0"/>
              <a:t>9/24/2024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0A3ABA-A661-471C-A3FB-F85F82CC0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5052F4-B4C4-4BBB-9FA4-923719611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47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4124BB-8949-4EEA-A91F-62F9A91AC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D9FBDB-909A-4FB5-BB7B-D9FA032BCE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8C381A-96CA-4A05-B1B2-5ADC3C5B09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34C74E-F9D2-463A-B08A-BE54D0A58926}" type="datetime1">
              <a:rPr lang="en-US" smtClean="0"/>
              <a:t>9/24/2024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295EF-F337-4128-AB24-1E262545F8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A920E7-9A28-41CA-AF07-7B47A56BF2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1FE16C-6F57-447F-9868-CA3471E9A7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604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viantart.com/barrymieny/art/Layered-Database-Source-Documents-348798124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hyperlink" Target="http://www.electronics-lab.com/rigol-mso8000-2ghz-4-channel-digital-oscilloscope-series/" TargetMode="Externa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910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researchoutreach.org/articles/group-support-psychotherapy-depression-treatment-uganda/" TargetMode="Externa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png"/><Relationship Id="rId2" Type="http://schemas.openxmlformats.org/officeDocument/2006/relationships/image" Target="../media/image2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9.png"/><Relationship Id="rId4" Type="http://schemas.openxmlformats.org/officeDocument/2006/relationships/image" Target="../media/image254.pn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png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2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hyperlink" Target="https://cobblestone.wordpress.com/2012/02/24/friday-motorway-music-feb-24-from-the-black-box/" TargetMode="External"/><Relationship Id="rId2" Type="http://schemas.openxmlformats.org/officeDocument/2006/relationships/image" Target="../media/image257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png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1.png"/><Relationship Id="rId4" Type="http://schemas.openxmlformats.org/officeDocument/2006/relationships/image" Target="../media/image266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png"/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png"/><Relationship Id="rId2" Type="http://schemas.openxmlformats.org/officeDocument/2006/relationships/image" Target="../media/image267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png"/><Relationship Id="rId2" Type="http://schemas.openxmlformats.org/officeDocument/2006/relationships/image" Target="../media/image2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0.png"/><Relationship Id="rId4" Type="http://schemas.openxmlformats.org/officeDocument/2006/relationships/image" Target="../media/image269.png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png"/><Relationship Id="rId2" Type="http://schemas.openxmlformats.org/officeDocument/2006/relationships/image" Target="../media/image273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png"/><Relationship Id="rId2" Type="http://schemas.openxmlformats.org/officeDocument/2006/relationships/image" Target="../media/image275.pn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png"/><Relationship Id="rId2" Type="http://schemas.openxmlformats.org/officeDocument/2006/relationships/image" Target="../media/image277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png"/><Relationship Id="rId2" Type="http://schemas.openxmlformats.org/officeDocument/2006/relationships/image" Target="../media/image2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4.png"/><Relationship Id="rId4" Type="http://schemas.openxmlformats.org/officeDocument/2006/relationships/image" Target="../media/image283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png"/><Relationship Id="rId2" Type="http://schemas.openxmlformats.org/officeDocument/2006/relationships/hyperlink" Target="https://github.com/TimelyDataflow/differential-dataflow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Blank-cd.jpg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0.png"/><Relationship Id="rId3" Type="http://schemas.openxmlformats.org/officeDocument/2006/relationships/hyperlink" Target="https://commons.wikimedia.org/wiki/File:Weightlifting_at_the_2016_Summer_Olympics-85kg-2.jpg" TargetMode="External"/><Relationship Id="rId7" Type="http://schemas.openxmlformats.org/officeDocument/2006/relationships/image" Target="../media/image48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0.png"/><Relationship Id="rId11" Type="http://schemas.openxmlformats.org/officeDocument/2006/relationships/image" Target="../media/image52.png"/><Relationship Id="rId5" Type="http://schemas.openxmlformats.org/officeDocument/2006/relationships/image" Target="../media/image460.png"/><Relationship Id="rId10" Type="http://schemas.openxmlformats.org/officeDocument/2006/relationships/image" Target="../media/image51.png"/><Relationship Id="rId4" Type="http://schemas.openxmlformats.org/officeDocument/2006/relationships/image" Target="../media/image450.png"/><Relationship Id="rId9" Type="http://schemas.openxmlformats.org/officeDocument/2006/relationships/image" Target="../media/image50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0.png"/><Relationship Id="rId3" Type="http://schemas.openxmlformats.org/officeDocument/2006/relationships/image" Target="../media/image380.png"/><Relationship Id="rId7" Type="http://schemas.openxmlformats.org/officeDocument/2006/relationships/image" Target="../media/image430.png"/><Relationship Id="rId12" Type="http://schemas.openxmlformats.org/officeDocument/2006/relationships/image" Target="../media/image48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0.png"/><Relationship Id="rId11" Type="http://schemas.openxmlformats.org/officeDocument/2006/relationships/image" Target="../media/image471.png"/><Relationship Id="rId5" Type="http://schemas.openxmlformats.org/officeDocument/2006/relationships/image" Target="../media/image40.gif"/><Relationship Id="rId10" Type="http://schemas.openxmlformats.org/officeDocument/2006/relationships/image" Target="../media/image461.png"/><Relationship Id="rId4" Type="http://schemas.openxmlformats.org/officeDocument/2006/relationships/image" Target="../media/image39.jpg"/><Relationship Id="rId9" Type="http://schemas.openxmlformats.org/officeDocument/2006/relationships/image" Target="../media/image4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1.png"/><Relationship Id="rId7" Type="http://schemas.openxmlformats.org/officeDocument/2006/relationships/image" Target="../media/image54.png"/><Relationship Id="rId2" Type="http://schemas.openxmlformats.org/officeDocument/2006/relationships/image" Target="../media/image4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1.png"/><Relationship Id="rId10" Type="http://schemas.openxmlformats.org/officeDocument/2006/relationships/image" Target="../media/image41.jpg"/><Relationship Id="rId4" Type="http://schemas.openxmlformats.org/officeDocument/2006/relationships/image" Target="../media/image511.png"/><Relationship Id="rId9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hyperlink" Target="https://www.deviantart.com/barrymieny/art/Layered-Database-Source-Documents-348798124" TargetMode="External"/><Relationship Id="rId4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9.png"/><Relationship Id="rId7" Type="http://schemas.openxmlformats.org/officeDocument/2006/relationships/image" Target="../media/image590.png"/><Relationship Id="rId2" Type="http://schemas.openxmlformats.org/officeDocument/2006/relationships/image" Target="../media/image5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1.png"/><Relationship Id="rId10" Type="http://schemas.openxmlformats.org/officeDocument/2006/relationships/image" Target="../media/image62.png"/><Relationship Id="rId4" Type="http://schemas.openxmlformats.org/officeDocument/2006/relationships/image" Target="../media/image300.png"/><Relationship Id="rId9" Type="http://schemas.openxmlformats.org/officeDocument/2006/relationships/image" Target="../media/image6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71.png"/><Relationship Id="rId5" Type="http://schemas.openxmlformats.org/officeDocument/2006/relationships/image" Target="../media/image66.png"/><Relationship Id="rId10" Type="http://schemas.openxmlformats.org/officeDocument/2006/relationships/image" Target="../media/image70.png"/><Relationship Id="rId4" Type="http://schemas.openxmlformats.org/officeDocument/2006/relationships/image" Target="../media/image65.png"/><Relationship Id="rId9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ngimg.com/png/66821-picture-google-get-docs-frame-ink-frames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image" Target="../media/image830.png"/><Relationship Id="rId5" Type="http://schemas.openxmlformats.org/officeDocument/2006/relationships/image" Target="../media/image77.png"/><Relationship Id="rId10" Type="http://schemas.openxmlformats.org/officeDocument/2006/relationships/image" Target="../media/image820.png"/><Relationship Id="rId4" Type="http://schemas.openxmlformats.org/officeDocument/2006/relationships/image" Target="../media/image76.png"/><Relationship Id="rId9" Type="http://schemas.openxmlformats.org/officeDocument/2006/relationships/image" Target="../media/image81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95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12" Type="http://schemas.openxmlformats.org/officeDocument/2006/relationships/image" Target="../media/image94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11" Type="http://schemas.openxmlformats.org/officeDocument/2006/relationships/image" Target="../media/image93.png"/><Relationship Id="rId5" Type="http://schemas.openxmlformats.org/officeDocument/2006/relationships/image" Target="../media/image87.png"/><Relationship Id="rId15" Type="http://schemas.openxmlformats.org/officeDocument/2006/relationships/image" Target="../media/image9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Relationship Id="rId14" Type="http://schemas.openxmlformats.org/officeDocument/2006/relationships/image" Target="../media/image9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0.png"/><Relationship Id="rId13" Type="http://schemas.openxmlformats.org/officeDocument/2006/relationships/image" Target="../media/image580.png"/><Relationship Id="rId3" Type="http://schemas.openxmlformats.org/officeDocument/2006/relationships/hyperlink" Target="https://pixabay.com/en/database-schematic-server-computing-33410/" TargetMode="External"/><Relationship Id="rId7" Type="http://schemas.openxmlformats.org/officeDocument/2006/relationships/image" Target="../media/image520.png"/><Relationship Id="rId12" Type="http://schemas.openxmlformats.org/officeDocument/2006/relationships/image" Target="../media/image57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0.png"/><Relationship Id="rId11" Type="http://schemas.openxmlformats.org/officeDocument/2006/relationships/image" Target="../media/image560.png"/><Relationship Id="rId5" Type="http://schemas.openxmlformats.org/officeDocument/2006/relationships/image" Target="../media/image11.svg"/><Relationship Id="rId10" Type="http://schemas.openxmlformats.org/officeDocument/2006/relationships/image" Target="../media/image550.png"/><Relationship Id="rId4" Type="http://schemas.openxmlformats.org/officeDocument/2006/relationships/image" Target="../media/image10.png"/><Relationship Id="rId9" Type="http://schemas.openxmlformats.org/officeDocument/2006/relationships/image" Target="../media/image54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ngimg.com/png/66821-picture-google-get-docs-frame-ink-frames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hyperlink" Target="https://pixabay.com/en/database-schematic-server-computing-33410/" TargetMode="External"/><Relationship Id="rId7" Type="http://schemas.openxmlformats.org/officeDocument/2006/relationships/image" Target="../media/image9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0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mihaibudiu.github.io/work/cv.html#budiu-sigmod24" TargetMode="External"/><Relationship Id="rId2" Type="http://schemas.openxmlformats.org/officeDocument/2006/relationships/hyperlink" Target="https://www.google.com/url?sa=t&amp;source=web&amp;rct=j&amp;opi=89978449&amp;url=https://www.vldb.org/pvldb/vol16/p1601-budiu.pdf&amp;ved=2ahUKEwjwivXC58yFAxUCIzQIHeeuDVIQFnoECAYQAQ&amp;usg=AOvVaw21ZjOjiRzJB47a8nqyGZ3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3.png"/><Relationship Id="rId18" Type="http://schemas.openxmlformats.org/officeDocument/2006/relationships/image" Target="../media/image107.png"/><Relationship Id="rId26" Type="http://schemas.openxmlformats.org/officeDocument/2006/relationships/image" Target="../media/image1140.png"/><Relationship Id="rId3" Type="http://schemas.openxmlformats.org/officeDocument/2006/relationships/image" Target="../media/image980.png"/><Relationship Id="rId21" Type="http://schemas.openxmlformats.org/officeDocument/2006/relationships/image" Target="../media/image109.png"/><Relationship Id="rId7" Type="http://schemas.openxmlformats.org/officeDocument/2006/relationships/image" Target="../media/image100.png"/><Relationship Id="rId12" Type="http://schemas.openxmlformats.org/officeDocument/2006/relationships/image" Target="../media/image79.png"/><Relationship Id="rId17" Type="http://schemas.openxmlformats.org/officeDocument/2006/relationships/image" Target="../media/image88.png"/><Relationship Id="rId25" Type="http://schemas.openxmlformats.org/officeDocument/2006/relationships/image" Target="../media/image11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06.png"/><Relationship Id="rId20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11" Type="http://schemas.openxmlformats.org/officeDocument/2006/relationships/image" Target="../media/image78.png"/><Relationship Id="rId24" Type="http://schemas.openxmlformats.org/officeDocument/2006/relationships/image" Target="../media/image112.png"/><Relationship Id="rId5" Type="http://schemas.openxmlformats.org/officeDocument/2006/relationships/image" Target="../media/image990.png"/><Relationship Id="rId15" Type="http://schemas.openxmlformats.org/officeDocument/2006/relationships/image" Target="../media/image105.png"/><Relationship Id="rId23" Type="http://schemas.openxmlformats.org/officeDocument/2006/relationships/image" Target="../media/image111.png"/><Relationship Id="rId10" Type="http://schemas.openxmlformats.org/officeDocument/2006/relationships/image" Target="../media/image77.png"/><Relationship Id="rId19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102.png"/><Relationship Id="rId14" Type="http://schemas.openxmlformats.org/officeDocument/2006/relationships/image" Target="../media/image104.png"/><Relationship Id="rId22" Type="http://schemas.openxmlformats.org/officeDocument/2006/relationships/image" Target="../media/image11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13" Type="http://schemas.openxmlformats.org/officeDocument/2006/relationships/image" Target="../media/image113.png"/><Relationship Id="rId18" Type="http://schemas.openxmlformats.org/officeDocument/2006/relationships/image" Target="../media/image122.png"/><Relationship Id="rId3" Type="http://schemas.openxmlformats.org/officeDocument/2006/relationships/image" Target="../media/image990.png"/><Relationship Id="rId21" Type="http://schemas.openxmlformats.org/officeDocument/2006/relationships/image" Target="../media/image124.png"/><Relationship Id="rId7" Type="http://schemas.openxmlformats.org/officeDocument/2006/relationships/image" Target="../media/image110.png"/><Relationship Id="rId12" Type="http://schemas.openxmlformats.org/officeDocument/2006/relationships/image" Target="../media/image112.png"/><Relationship Id="rId17" Type="http://schemas.openxmlformats.org/officeDocument/2006/relationships/image" Target="../media/image121.png"/><Relationship Id="rId2" Type="http://schemas.openxmlformats.org/officeDocument/2006/relationships/image" Target="../media/image85.png"/><Relationship Id="rId16" Type="http://schemas.openxmlformats.org/officeDocument/2006/relationships/image" Target="../media/image120.png"/><Relationship Id="rId20" Type="http://schemas.openxmlformats.org/officeDocument/2006/relationships/image" Target="../media/image8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11" Type="http://schemas.openxmlformats.org/officeDocument/2006/relationships/image" Target="../media/image118.png"/><Relationship Id="rId5" Type="http://schemas.openxmlformats.org/officeDocument/2006/relationships/image" Target="../media/image115.png"/><Relationship Id="rId15" Type="http://schemas.openxmlformats.org/officeDocument/2006/relationships/image" Target="../media/image119.png"/><Relationship Id="rId10" Type="http://schemas.openxmlformats.org/officeDocument/2006/relationships/image" Target="../media/image117.png"/><Relationship Id="rId19" Type="http://schemas.openxmlformats.org/officeDocument/2006/relationships/image" Target="../media/image123.png"/><Relationship Id="rId4" Type="http://schemas.openxmlformats.org/officeDocument/2006/relationships/image" Target="../media/image86.png"/><Relationship Id="rId9" Type="http://schemas.openxmlformats.org/officeDocument/2006/relationships/image" Target="../media/image116.png"/><Relationship Id="rId14" Type="http://schemas.openxmlformats.org/officeDocument/2006/relationships/image" Target="../media/image1140.png"/><Relationship Id="rId22" Type="http://schemas.openxmlformats.org/officeDocument/2006/relationships/image" Target="../media/image12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4.png"/><Relationship Id="rId3" Type="http://schemas.openxmlformats.org/officeDocument/2006/relationships/image" Target="../media/image169.png"/><Relationship Id="rId7" Type="http://schemas.openxmlformats.org/officeDocument/2006/relationships/image" Target="../media/image173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png"/><Relationship Id="rId11" Type="http://schemas.openxmlformats.org/officeDocument/2006/relationships/image" Target="../media/image177.png"/><Relationship Id="rId5" Type="http://schemas.openxmlformats.org/officeDocument/2006/relationships/image" Target="../media/image171.png"/><Relationship Id="rId10" Type="http://schemas.openxmlformats.org/officeDocument/2006/relationships/image" Target="../media/image176.png"/><Relationship Id="rId4" Type="http://schemas.openxmlformats.org/officeDocument/2006/relationships/image" Target="../media/image170.png"/><Relationship Id="rId9" Type="http://schemas.openxmlformats.org/officeDocument/2006/relationships/image" Target="../media/image17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13" Type="http://schemas.openxmlformats.org/officeDocument/2006/relationships/image" Target="../media/image132.png"/><Relationship Id="rId3" Type="http://schemas.openxmlformats.org/officeDocument/2006/relationships/image" Target="../media/image111.png"/><Relationship Id="rId7" Type="http://schemas.openxmlformats.org/officeDocument/2006/relationships/image" Target="../media/image127.png"/><Relationship Id="rId12" Type="http://schemas.openxmlformats.org/officeDocument/2006/relationships/image" Target="../media/image131.png"/><Relationship Id="rId2" Type="http://schemas.openxmlformats.org/officeDocument/2006/relationships/image" Target="../media/image6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png"/><Relationship Id="rId11" Type="http://schemas.openxmlformats.org/officeDocument/2006/relationships/image" Target="../media/image1300.png"/><Relationship Id="rId5" Type="http://schemas.openxmlformats.org/officeDocument/2006/relationships/image" Target="../media/image117.png"/><Relationship Id="rId10" Type="http://schemas.openxmlformats.org/officeDocument/2006/relationships/image" Target="../media/image102.png"/><Relationship Id="rId4" Type="http://schemas.openxmlformats.org/officeDocument/2006/relationships/image" Target="../media/image116.png"/><Relationship Id="rId9" Type="http://schemas.openxmlformats.org/officeDocument/2006/relationships/image" Target="../media/image1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ngimg.com/png/66821-picture-google-get-docs-frame-ink-frames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database-schematic-server-computing-33410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1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3.png"/><Relationship Id="rId4" Type="http://schemas.openxmlformats.org/officeDocument/2006/relationships/image" Target="../media/image150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ngimg.com/png/66821-picture-google-get-docs-frame-ink-frames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hyperlink" Target="https://github.com/tchajed/database-stream-processing-theory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8.png"/><Relationship Id="rId3" Type="http://schemas.openxmlformats.org/officeDocument/2006/relationships/hyperlink" Target="https://pixabay.com/en/database-schematic-server-computing-33410/" TargetMode="External"/><Relationship Id="rId7" Type="http://schemas.openxmlformats.org/officeDocument/2006/relationships/image" Target="../media/image1210.png"/><Relationship Id="rId12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0.png"/><Relationship Id="rId11" Type="http://schemas.openxmlformats.org/officeDocument/2006/relationships/image" Target="../media/image16.png"/><Relationship Id="rId5" Type="http://schemas.openxmlformats.org/officeDocument/2006/relationships/image" Target="../media/image1010.png"/><Relationship Id="rId15" Type="http://schemas.openxmlformats.org/officeDocument/2006/relationships/image" Target="../media/image20.png"/><Relationship Id="rId10" Type="http://schemas.openxmlformats.org/officeDocument/2006/relationships/image" Target="../media/image11.svg"/><Relationship Id="rId4" Type="http://schemas.openxmlformats.org/officeDocument/2006/relationships/image" Target="../media/image910.png"/><Relationship Id="rId9" Type="http://schemas.openxmlformats.org/officeDocument/2006/relationships/image" Target="../media/image10.png"/><Relationship Id="rId14" Type="http://schemas.openxmlformats.org/officeDocument/2006/relationships/image" Target="../media/image1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crates.io/crates/dbsp" TargetMode="External"/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database-schematic-server-computing-33410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3" Type="http://schemas.openxmlformats.org/officeDocument/2006/relationships/image" Target="../media/image160.svg"/><Relationship Id="rId7" Type="http://schemas.openxmlformats.org/officeDocument/2006/relationships/hyperlink" Target="https://pixabay.com/en/database-schematic-server-computing-33410/" TargetMode="External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162.svg"/><Relationship Id="rId10" Type="http://schemas.openxmlformats.org/officeDocument/2006/relationships/image" Target="../media/image3.png"/><Relationship Id="rId4" Type="http://schemas.openxmlformats.org/officeDocument/2006/relationships/image" Target="../media/image161.png"/><Relationship Id="rId9" Type="http://schemas.openxmlformats.org/officeDocument/2006/relationships/image" Target="../media/image164.sv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8.png"/><Relationship Id="rId4" Type="http://schemas.openxmlformats.org/officeDocument/2006/relationships/image" Target="../media/image167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78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1010.png"/><Relationship Id="rId18" Type="http://schemas.openxmlformats.org/officeDocument/2006/relationships/image" Target="../media/image29.png"/><Relationship Id="rId3" Type="http://schemas.openxmlformats.org/officeDocument/2006/relationships/hyperlink" Target="https://pixabay.com/en/database-schematic-server-computing-33410/" TargetMode="External"/><Relationship Id="rId21" Type="http://schemas.openxmlformats.org/officeDocument/2006/relationships/image" Target="../media/image21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image" Target="../media/image9.png"/><Relationship Id="rId16" Type="http://schemas.openxmlformats.org/officeDocument/2006/relationships/image" Target="../media/image20.png"/><Relationship Id="rId20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11" Type="http://schemas.openxmlformats.org/officeDocument/2006/relationships/image" Target="../media/image26.png"/><Relationship Id="rId5" Type="http://schemas.openxmlformats.org/officeDocument/2006/relationships/image" Target="../media/image10.png"/><Relationship Id="rId15" Type="http://schemas.openxmlformats.org/officeDocument/2006/relationships/image" Target="../media/image1210.png"/><Relationship Id="rId23" Type="http://schemas.openxmlformats.org/officeDocument/2006/relationships/image" Target="../media/image210.png"/><Relationship Id="rId10" Type="http://schemas.openxmlformats.org/officeDocument/2006/relationships/image" Target="../media/image25.png"/><Relationship Id="rId19" Type="http://schemas.openxmlformats.org/officeDocument/2006/relationships/image" Target="../media/image30.png"/><Relationship Id="rId4" Type="http://schemas.openxmlformats.org/officeDocument/2006/relationships/image" Target="../media/image130.png"/><Relationship Id="rId9" Type="http://schemas.openxmlformats.org/officeDocument/2006/relationships/image" Target="../media/image24.png"/><Relationship Id="rId14" Type="http://schemas.openxmlformats.org/officeDocument/2006/relationships/image" Target="../media/image1110.png"/><Relationship Id="rId22" Type="http://schemas.openxmlformats.org/officeDocument/2006/relationships/image" Target="../media/image33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crates.io/crates/dbsp" TargetMode="External"/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feldera/feldera/tree/main/sql-to-dbsp-compiler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hyperlink" Target="https://www.deviantart.com/barrymieny/art/Layered-Database-Source-Documents-348798124" TargetMode="External"/><Relationship Id="rId4" Type="http://schemas.openxmlformats.org/officeDocument/2006/relationships/image" Target="../media/image1.jp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3" Type="http://schemas.openxmlformats.org/officeDocument/2006/relationships/hyperlink" Target="https://pixabay.com/en/database-schematic-server-computing-33410/" TargetMode="External"/><Relationship Id="rId7" Type="http://schemas.openxmlformats.org/officeDocument/2006/relationships/image" Target="../media/image196.png"/><Relationship Id="rId12" Type="http://schemas.openxmlformats.org/officeDocument/2006/relationships/image" Target="../media/image18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svg"/><Relationship Id="rId11" Type="http://schemas.openxmlformats.org/officeDocument/2006/relationships/image" Target="../media/image187.png"/><Relationship Id="rId5" Type="http://schemas.openxmlformats.org/officeDocument/2006/relationships/image" Target="../media/image10.png"/><Relationship Id="rId10" Type="http://schemas.openxmlformats.org/officeDocument/2006/relationships/image" Target="../media/image186.png"/><Relationship Id="rId4" Type="http://schemas.openxmlformats.org/officeDocument/2006/relationships/image" Target="../media/image183.png"/><Relationship Id="rId9" Type="http://schemas.openxmlformats.org/officeDocument/2006/relationships/image" Target="../media/image18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2.png"/><Relationship Id="rId4" Type="http://schemas.openxmlformats.org/officeDocument/2006/relationships/image" Target="../media/image19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3.sv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ngimg.com/png/66821-picture-google-get-docs-frame-ink-frames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7" Type="http://schemas.openxmlformats.org/officeDocument/2006/relationships/image" Target="../media/image212.png"/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1.png"/><Relationship Id="rId5" Type="http://schemas.openxmlformats.org/officeDocument/2006/relationships/image" Target="../media/image2100.png"/><Relationship Id="rId4" Type="http://schemas.openxmlformats.org/officeDocument/2006/relationships/image" Target="../media/image209.pn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7.png"/><Relationship Id="rId5" Type="http://schemas.openxmlformats.org/officeDocument/2006/relationships/image" Target="../media/image216.png"/><Relationship Id="rId4" Type="http://schemas.openxmlformats.org/officeDocument/2006/relationships/image" Target="../media/image20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png"/><Relationship Id="rId2" Type="http://schemas.openxmlformats.org/officeDocument/2006/relationships/image" Target="../media/image2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The_library_at_trinity_college.jpg" TargetMode="External"/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2.jpe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image" Target="../media/image228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svg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png"/><Relationship Id="rId2" Type="http://schemas.openxmlformats.org/officeDocument/2006/relationships/image" Target="../media/image2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4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7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png"/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pn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png"/><Relationship Id="rId2" Type="http://schemas.openxmlformats.org/officeDocument/2006/relationships/image" Target="../media/image2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20E4E-D145-46CD-AB9B-3663C5A7F3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2557" y="109959"/>
            <a:ext cx="11786886" cy="2998720"/>
          </a:xfrm>
        </p:spPr>
        <p:txBody>
          <a:bodyPr>
            <a:normAutofit fontScale="90000"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DBSP: </a:t>
            </a:r>
            <a:br>
              <a:rPr lang="en-US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</a:br>
            <a:r>
              <a:rPr lang="en-US" b="0" i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Incremental </a:t>
            </a:r>
            <a:r>
              <a:rPr lang="en-US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Aptos" panose="020B0004020202020204" pitchFamily="34" charset="0"/>
              </a:rPr>
              <a:t>Computation on Streams and Its Applications  to Databases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98FC00-57FC-44CF-92E8-56E4B9431A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77135" y="4359931"/>
            <a:ext cx="9144000" cy="1864053"/>
          </a:xfrm>
        </p:spPr>
        <p:txBody>
          <a:bodyPr>
            <a:normAutofit/>
          </a:bodyPr>
          <a:lstStyle/>
          <a:p>
            <a:r>
              <a:rPr lang="en-US" sz="3200" dirty="0"/>
              <a:t>Mihai Budiu –                    .</a:t>
            </a:r>
          </a:p>
          <a:p>
            <a:r>
              <a:rPr lang="en-US" sz="3200" dirty="0"/>
              <a:t>September 19, 2024</a:t>
            </a:r>
          </a:p>
          <a:p>
            <a:r>
              <a:rPr lang="en-US" sz="3200" dirty="0"/>
              <a:t>UT Austin</a:t>
            </a:r>
          </a:p>
          <a:p>
            <a:endParaRPr lang="en-US" sz="3200" dirty="0"/>
          </a:p>
        </p:txBody>
      </p:sp>
      <p:pic>
        <p:nvPicPr>
          <p:cNvPr id="4" name="Picture 3" descr="Icon, funnel chart&#10;&#10;Description automatically generated">
            <a:extLst>
              <a:ext uri="{FF2B5EF4-FFF2-40B4-BE49-F238E27FC236}">
                <a16:creationId xmlns:a16="http://schemas.microsoft.com/office/drawing/2014/main" id="{331D17F2-A725-1E10-F12F-B6C0FEF962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058522" y="3574112"/>
            <a:ext cx="3040487" cy="3040487"/>
          </a:xfrm>
          <a:prstGeom prst="rect">
            <a:avLst/>
          </a:prstGeom>
        </p:spPr>
      </p:pic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1A980427-447F-2556-FC14-ABDB87CE54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3089"/>
          <a:stretch/>
        </p:blipFill>
        <p:spPr>
          <a:xfrm>
            <a:off x="52627" y="4226999"/>
            <a:ext cx="3954417" cy="2387600"/>
          </a:xfrm>
          <a:prstGeom prst="rect">
            <a:avLst/>
          </a:prstGeom>
        </p:spPr>
      </p:pic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4C38D6F-905C-D210-EB05-0176A96529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770" y="3915841"/>
            <a:ext cx="2023937" cy="88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281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548DF-9E14-34AD-99B9-60EB93D95A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A9BDC1D-0D66-D66A-FD17-DAE54DD8559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3067049"/>
                <a:ext cx="10515600" cy="3109913"/>
              </a:xfrm>
            </p:spPr>
            <p:txBody>
              <a:bodyPr/>
              <a:lstStyle/>
              <a:p>
                <a:r>
                  <a:rPr lang="en-US" dirty="0">
                    <a:ea typeface="Cambria Math" panose="02040503050406030204" pitchFamily="18" charset="0"/>
                  </a:rPr>
                  <a:t>In general, for a stream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we require </a:t>
                </a:r>
                <a:br>
                  <a:rPr lang="en-US" dirty="0"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+, −, 0)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to be a commutative group</a:t>
                </a:r>
                <a:endParaRPr lang="en-US" dirty="0"/>
              </a:p>
              <a:p>
                <a:r>
                  <a:rPr lang="en-US" dirty="0"/>
                  <a:t>Recall that a group has 3 operations:</a:t>
                </a:r>
              </a:p>
              <a:p>
                <a:pPr lvl="1"/>
                <a:r>
                  <a:rPr lang="en-US" dirty="0"/>
                  <a:t>an associative addition operation: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lvl="1"/>
                <a:r>
                  <a:rPr lang="en-US" dirty="0"/>
                  <a:t>a neutral element for addition 0</a:t>
                </a:r>
              </a:p>
              <a:p>
                <a:pPr lvl="1"/>
                <a:r>
                  <a:rPr lang="en-US" dirty="0"/>
                  <a:t>and an inverse for each element (negation):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endParaRPr lang="en-US" b="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A9BDC1D-0D66-D66A-FD17-DAE54DD8559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3067049"/>
                <a:ext cx="10515600" cy="3109913"/>
              </a:xfrm>
              <a:blipFill>
                <a:blip r:embed="rId2"/>
                <a:stretch>
                  <a:fillRect l="-1043" t="-31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232123-00F6-4333-25EF-60191396F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 descr="A group of people sitting on the grass&#10;&#10;Description automatically generated with medium confidence">
            <a:extLst>
              <a:ext uri="{FF2B5EF4-FFF2-40B4-BE49-F238E27FC236}">
                <a16:creationId xmlns:a16="http://schemas.microsoft.com/office/drawing/2014/main" id="{7F01C210-5E27-98F2-4F86-8F85DDF6F0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386205" y="0"/>
            <a:ext cx="4805795" cy="2701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82264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AEB6C-2830-3F75-BEEF-4DD1FCEFA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Implementing recursion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DF8D86-D4FE-1B3E-6778-75A0645F18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(3) Connect recursive output to input using a delay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(4) Bracket as follows: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D812CF-6DDC-A24A-8155-382BA9E01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100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B05D2C-B251-41E0-08F6-509FC32C5C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9696" y="2548031"/>
            <a:ext cx="2444876" cy="11113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DE8510-909F-ACE6-D45D-7AB6D83C43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1886" y="4475252"/>
            <a:ext cx="4769095" cy="1257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510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4B216A6-5024-1845-4B17-1CC22FBE4D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2083" y="2863604"/>
            <a:ext cx="4769095" cy="12573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AF3DA1-FDE3-A36E-599B-05A609716F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Typing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F38273-95A0-EE9C-0857-EA5FACC71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101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7E9FAB6-F1AE-4C96-CBC9-CADEBBE5F67A}"/>
              </a:ext>
            </a:extLst>
          </p:cNvPr>
          <p:cNvSpPr txBox="1"/>
          <p:nvPr/>
        </p:nvSpPr>
        <p:spPr>
          <a:xfrm>
            <a:off x="4647628" y="1729153"/>
            <a:ext cx="37886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Scalars (not streams!)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7C988AB-27F9-BFCC-5ED5-FDBFB120C794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4879731" y="2313928"/>
            <a:ext cx="1662230" cy="82492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0C8D75F-CA6B-ACE5-DC4A-362F9B17565C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6541961" y="2313928"/>
            <a:ext cx="2034935" cy="82492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9CA7161-F171-CE0F-228E-204945E0A533}"/>
              </a:ext>
            </a:extLst>
          </p:cNvPr>
          <p:cNvSpPr txBox="1"/>
          <p:nvPr/>
        </p:nvSpPr>
        <p:spPr>
          <a:xfrm>
            <a:off x="5871411" y="5094814"/>
            <a:ext cx="1538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Streams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806F67B-5463-05C3-7A4D-7FDE6300AA50}"/>
              </a:ext>
            </a:extLst>
          </p:cNvPr>
          <p:cNvCxnSpPr>
            <a:cxnSpLocks/>
            <a:stCxn id="12" idx="0"/>
          </p:cNvCxnSpPr>
          <p:nvPr/>
        </p:nvCxnSpPr>
        <p:spPr>
          <a:xfrm flipH="1" flipV="1">
            <a:off x="5431398" y="3293215"/>
            <a:ext cx="1209326" cy="180159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12368D8-6FE7-3CE2-D6FC-D4C2EA0EEB13}"/>
              </a:ext>
            </a:extLst>
          </p:cNvPr>
          <p:cNvCxnSpPr>
            <a:cxnSpLocks/>
            <a:stCxn id="12" idx="0"/>
          </p:cNvCxnSpPr>
          <p:nvPr/>
        </p:nvCxnSpPr>
        <p:spPr>
          <a:xfrm flipH="1" flipV="1">
            <a:off x="6096000" y="3293215"/>
            <a:ext cx="544724" cy="180159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BB69FE4-50C9-6A34-7CE7-733FBE774CBC}"/>
              </a:ext>
            </a:extLst>
          </p:cNvPr>
          <p:cNvCxnSpPr>
            <a:cxnSpLocks/>
            <a:stCxn id="12" idx="0"/>
          </p:cNvCxnSpPr>
          <p:nvPr/>
        </p:nvCxnSpPr>
        <p:spPr>
          <a:xfrm flipV="1">
            <a:off x="6640724" y="3293215"/>
            <a:ext cx="433844" cy="180159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C4403F1-D6F6-681B-B700-27B24633F2BE}"/>
              </a:ext>
            </a:extLst>
          </p:cNvPr>
          <p:cNvCxnSpPr>
            <a:cxnSpLocks/>
            <a:stCxn id="12" idx="0"/>
          </p:cNvCxnSpPr>
          <p:nvPr/>
        </p:nvCxnSpPr>
        <p:spPr>
          <a:xfrm flipV="1">
            <a:off x="6640724" y="3293215"/>
            <a:ext cx="1307522" cy="180159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3639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A787D0-D8CC-4BB3-AB72-7CF0BBBEE9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6185" y="2940085"/>
            <a:ext cx="4769095" cy="12573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C4A7A3-7F12-FDAF-2486-C7356D94C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Inputs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106E87-7E9B-E29C-670D-F8A97F0AF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102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8B2907-BFBE-C502-3649-57D3FEEE1E38}"/>
              </a:ext>
            </a:extLst>
          </p:cNvPr>
          <p:cNvSpPr txBox="1"/>
          <p:nvPr/>
        </p:nvSpPr>
        <p:spPr>
          <a:xfrm>
            <a:off x="4214490" y="2536945"/>
            <a:ext cx="3690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/>
              <a:t>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2DFE78-621C-A508-5BD0-7DB7C040A4F5}"/>
              </a:ext>
            </a:extLst>
          </p:cNvPr>
          <p:cNvSpPr txBox="1"/>
          <p:nvPr/>
        </p:nvSpPr>
        <p:spPr>
          <a:xfrm>
            <a:off x="4798881" y="1642814"/>
            <a:ext cx="1524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/>
              <a:t>a,0,0,0,…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AB087F7-A8F6-9BF4-FC65-DBD9A3BCEB4C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5462280" y="2166034"/>
            <a:ext cx="98989" cy="107218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F87F58F-7CD0-1F1E-2E4F-037BCA54E923}"/>
              </a:ext>
            </a:extLst>
          </p:cNvPr>
          <p:cNvSpPr txBox="1"/>
          <p:nvPr/>
        </p:nvSpPr>
        <p:spPr>
          <a:xfrm>
            <a:off x="5747389" y="2118736"/>
            <a:ext cx="15295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err="1"/>
              <a:t>a,a,a,a</a:t>
            </a:r>
            <a:r>
              <a:rPr lang="en-US" sz="2800" i="1"/>
              <a:t>,…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2AAE29D-D86A-EFA8-CE92-CE9EB832231C}"/>
              </a:ext>
            </a:extLst>
          </p:cNvPr>
          <p:cNvCxnSpPr>
            <a:cxnSpLocks/>
            <a:stCxn id="10" idx="2"/>
          </p:cNvCxnSpPr>
          <p:nvPr/>
        </p:nvCxnSpPr>
        <p:spPr>
          <a:xfrm flipH="1">
            <a:off x="6008914" y="2641956"/>
            <a:ext cx="503268" cy="59625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5315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402AA4B-871C-41B6-9AB3-2CC65A0E049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426262" y="365125"/>
                <a:ext cx="11339476" cy="1325563"/>
              </a:xfrm>
            </p:spPr>
            <p:txBody>
              <a:bodyPr/>
              <a:lstStyle/>
              <a:p>
                <a:r>
                  <a:rPr lang="en-US"/>
                  <a:t>Theorem: this circuit computes fixed-point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402AA4B-871C-41B6-9AB3-2CC65A0E049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26262" y="365125"/>
                <a:ext cx="11339476" cy="1325563"/>
              </a:xfrm>
              <a:blipFill>
                <a:blip r:embed="rId2"/>
                <a:stretch>
                  <a:fillRect l="-22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27484C62-A2E8-C564-5E72-1D3D0A59EE7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3016251"/>
                <a:ext cx="10515600" cy="3705224"/>
              </a:xfrm>
            </p:spPr>
            <p:txBody>
              <a:bodyPr>
                <a:normAutofit/>
              </a:bodyPr>
              <a:lstStyle/>
              <a:p>
                <a:r>
                  <a:rPr lang="en-US">
                    <a:latin typeface="Cambria Math" panose="02040503050406030204" pitchFamily="18" charset="0"/>
                  </a:rPr>
                  <a:t>Denote by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>
                    <a:latin typeface="Cambria Math" panose="02040503050406030204" pitchFamily="18" charset="0"/>
                  </a:rPr>
                  <a:t>, where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en-US">
                    <a:latin typeface="Cambria Math" panose="02040503050406030204" pitchFamily="18" charset="0"/>
                  </a:rPr>
                  <a:t> is the value of input </a:t>
                </a:r>
                <a:r>
                  <a:rPr lang="en-US">
                    <a:latin typeface="Consolas" panose="020B0609020204030204" pitchFamily="49" charset="0"/>
                  </a:rPr>
                  <a:t>I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𝑜</m:t>
                    </m:r>
                    <m:d>
                      <m:dPr>
                        <m:begChr m:val="["/>
                        <m:endChr m:val="]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, 0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(0)</m:t>
                    </m:r>
                  </m:oMath>
                </a14:m>
                <a:endParaRPr lang="en-US"/>
              </a:p>
              <a:p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𝑜</m:t>
                    </m:r>
                    <m:d>
                      <m:dPr>
                        <m:begChr m:val="["/>
                        <m:endChr m:val="]"/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,  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𝑜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𝑆</m:t>
                    </m:r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𝑜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e>
                    </m:d>
                    <m:r>
                      <a:rPr lang="en-US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𝑆</m:t>
                    </m:r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  <m:d>
                          <m:dPr>
                            <m:ctrlPr>
                              <a:rPr lang="en-US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d>
                      </m:e>
                    </m:d>
                  </m:oMath>
                </a14:m>
                <a:endParaRPr lang="en-US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𝑜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p>
                    </m:sSup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</m:oMath>
                </a14:m>
                <a:endParaRPr lang="en-US" b="0"/>
              </a:p>
              <a:p>
                <a:r>
                  <a:rPr lang="en-US"/>
                  <a:t>If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] =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+1]</m:t>
                    </m:r>
                  </m:oMath>
                </a14:m>
                <a:r>
                  <a:rPr lang="en-US"/>
                  <a:t>, then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∀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≥0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𝑜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/>
              </a:p>
              <a:p>
                <a:r>
                  <a:rPr lang="en-US"/>
                  <a:t>Starting from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/>
                  <a:t> all outputs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/>
                  <a:t> are 0</a:t>
                </a:r>
              </a:p>
              <a:p>
                <a:r>
                  <a:rPr lang="en-US"/>
                  <a:t>(But computation may never converge)</a:t>
                </a:r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27484C62-A2E8-C564-5E72-1D3D0A59EE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3016251"/>
                <a:ext cx="10515600" cy="3705224"/>
              </a:xfrm>
              <a:blipFill>
                <a:blip r:embed="rId3"/>
                <a:stretch>
                  <a:fillRect l="-1043" t="-3289" b="-18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1DECA5-9FA0-6349-55AD-746144736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103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EEF867-A3BF-DC67-179D-BD1C5112A1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6858" y="1564089"/>
            <a:ext cx="4769095" cy="12573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6FE00C5-AC64-B2EF-8DC8-74820A0F87E6}"/>
                  </a:ext>
                </a:extLst>
              </p:cNvPr>
              <p:cNvSpPr txBox="1"/>
              <p:nvPr/>
            </p:nvSpPr>
            <p:spPr>
              <a:xfrm>
                <a:off x="5912969" y="1564089"/>
                <a:ext cx="3660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𝑜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6FE00C5-AC64-B2EF-8DC8-74820A0F87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2969" y="1564089"/>
                <a:ext cx="366062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7043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B25CB13-39E1-8A78-638C-6DF9312279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0967" y="4246371"/>
            <a:ext cx="4769095" cy="125736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C1EC556-9299-01EA-E97B-5190DC2B1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Two kinds of streams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DB337B-C755-852D-6FA8-AA2CC99050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Streams were used previously to model time-evolution of a system</a:t>
            </a:r>
          </a:p>
          <a:p>
            <a:r>
              <a:rPr lang="en-US"/>
              <a:t>Now we use streams to model the execution of a loop</a:t>
            </a:r>
          </a:p>
          <a:p>
            <a:pPr lvl="1"/>
            <a:r>
              <a:rPr lang="en-US"/>
              <a:t>The stream values are consecutive values of the variables in the loop body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40DC04-E34C-40CD-2B30-798731417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104</a:t>
            </a:fld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F9E11CE-5B84-F4E9-1B21-5B9AB3C8FCBE}"/>
              </a:ext>
            </a:extLst>
          </p:cNvPr>
          <p:cNvCxnSpPr>
            <a:cxnSpLocks/>
          </p:cNvCxnSpPr>
          <p:nvPr/>
        </p:nvCxnSpPr>
        <p:spPr>
          <a:xfrm>
            <a:off x="5343525" y="3105150"/>
            <a:ext cx="1047750" cy="127635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039496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A806049-3386-4A92-B9A2-4CF211726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717" y="3497723"/>
            <a:ext cx="10006292" cy="202404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838195-5482-4BB4-88FA-2198D2651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Transitive closure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4D3922-4666-4BB5-94C8-C6F8B84B06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>
                <a:latin typeface="Consolas" panose="020B0609020204030204" pitchFamily="49" charset="0"/>
              </a:rPr>
              <a:t>reach(x, y) :- edge(x, y).</a:t>
            </a:r>
          </a:p>
          <a:p>
            <a:pPr marL="0" indent="0">
              <a:buNone/>
            </a:pPr>
            <a:r>
              <a:rPr lang="en-US">
                <a:latin typeface="Consolas" panose="020B0609020204030204" pitchFamily="49" charset="0"/>
              </a:rPr>
              <a:t>reach(x, y) :- edge(x, z), reach(z, y).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46CEC3-ED7E-4228-8B47-AAB1D4A77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105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E8B181-F36D-4C7F-88AD-28F37ACB1B5B}"/>
              </a:ext>
            </a:extLst>
          </p:cNvPr>
          <p:cNvSpPr txBox="1"/>
          <p:nvPr/>
        </p:nvSpPr>
        <p:spPr>
          <a:xfrm>
            <a:off x="10520579" y="3998269"/>
            <a:ext cx="1151467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>
                <a:latin typeface="Consolas" panose="020B0609020204030204" pitchFamily="49" charset="0"/>
              </a:rPr>
              <a:t>reach</a:t>
            </a:r>
            <a:endParaRPr lang="en-US" sz="240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1B271C-32DB-4E3A-B31B-F1D205183E6A}"/>
              </a:ext>
            </a:extLst>
          </p:cNvPr>
          <p:cNvSpPr txBox="1"/>
          <p:nvPr/>
        </p:nvSpPr>
        <p:spPr>
          <a:xfrm>
            <a:off x="496109" y="3998269"/>
            <a:ext cx="927038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>
                <a:latin typeface="Consolas" panose="020B0609020204030204" pitchFamily="49" charset="0"/>
              </a:rPr>
              <a:t>edge</a:t>
            </a:r>
            <a:endParaRPr lang="en-US" sz="24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4E502AE-0390-4AA5-8083-31C913E81DA3}"/>
              </a:ext>
            </a:extLst>
          </p:cNvPr>
          <p:cNvSpPr txBox="1"/>
          <p:nvPr/>
        </p:nvSpPr>
        <p:spPr>
          <a:xfrm>
            <a:off x="3137647" y="4275268"/>
            <a:ext cx="644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edge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68D40B3-F83A-447A-AA5C-F8D10D291913}"/>
              </a:ext>
            </a:extLst>
          </p:cNvPr>
          <p:cNvSpPr txBox="1"/>
          <p:nvPr/>
        </p:nvSpPr>
        <p:spPr>
          <a:xfrm>
            <a:off x="5934878" y="5041662"/>
            <a:ext cx="1769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join(edge, reach)</a:t>
            </a:r>
          </a:p>
        </p:txBody>
      </p:sp>
    </p:spTree>
    <p:extLst>
      <p:ext uri="{BB962C8B-B14F-4D97-AF65-F5344CB8AC3E}">
        <p14:creationId xmlns:p14="http://schemas.microsoft.com/office/powerpoint/2010/main" val="184123670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8A9BD0C-9C5C-39E3-4051-07ECAC10F9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6857" y="1544951"/>
            <a:ext cx="4769095" cy="12573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9D20C4-8075-9F97-5EB5-1327230CD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1048" y="3950619"/>
            <a:ext cx="3949903" cy="11811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3E64D4-4004-4B5B-BDA7-2A65150D1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Semi-naïve evaluation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DB7CA4-7B1B-469B-AD0B-39055CADB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106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CE7DB40-1593-4214-B73D-1929F7F77B2D}"/>
                  </a:ext>
                </a:extLst>
              </p:cNvPr>
              <p:cNvSpPr txBox="1"/>
              <p:nvPr/>
            </p:nvSpPr>
            <p:spPr>
              <a:xfrm>
                <a:off x="5659194" y="3070058"/>
                <a:ext cx="1302913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⇔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CE7DB40-1593-4214-B73D-1929F7F77B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9194" y="3070058"/>
                <a:ext cx="1302913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29040013-12CB-43FF-8138-85F30471072F}"/>
              </a:ext>
            </a:extLst>
          </p:cNvPr>
          <p:cNvSpPr txBox="1"/>
          <p:nvPr/>
        </p:nvSpPr>
        <p:spPr>
          <a:xfrm>
            <a:off x="1643009" y="5673953"/>
            <a:ext cx="85666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Cycle rule =&gt; correctness of semi-naïve Datalog evaluation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D7E54D-7B01-4A90-B2DA-46AE56BF5BAA}"/>
              </a:ext>
            </a:extLst>
          </p:cNvPr>
          <p:cNvSpPr/>
          <p:nvPr/>
        </p:nvSpPr>
        <p:spPr>
          <a:xfrm>
            <a:off x="5001809" y="1398990"/>
            <a:ext cx="2331319" cy="1507342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442F7DA-D8C9-E936-1154-D276782F8BD7}"/>
              </a:ext>
            </a:extLst>
          </p:cNvPr>
          <p:cNvSpPr/>
          <p:nvPr/>
        </p:nvSpPr>
        <p:spPr>
          <a:xfrm>
            <a:off x="5264507" y="3769352"/>
            <a:ext cx="1445676" cy="154369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1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84463-FB28-372C-8A1B-C86594B16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Streaming, incremental, recursive queries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34591C-89CE-2359-9EF8-28FF28F14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024" y="1825625"/>
            <a:ext cx="11178988" cy="4351338"/>
          </a:xfrm>
        </p:spPr>
        <p:txBody>
          <a:bodyPr/>
          <a:lstStyle/>
          <a:p>
            <a:r>
              <a:rPr lang="en-US"/>
              <a:t>So far we have implemented a recursive </a:t>
            </a:r>
            <a:r>
              <a:rPr lang="en-US" b="1"/>
              <a:t>non-streaming</a:t>
            </a:r>
            <a:r>
              <a:rPr lang="en-US"/>
              <a:t> query</a:t>
            </a:r>
          </a:p>
          <a:p>
            <a:r>
              <a:rPr lang="en-US"/>
              <a:t>To make it incremental we apply the same recipe as before…</a:t>
            </a:r>
          </a:p>
          <a:p>
            <a:r>
              <a:rPr lang="en-US"/>
              <a:t>… treating the non-streaming query as a black-box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A524B6-2378-8976-F7AD-FF88C28A0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107</a:t>
            </a:fld>
            <a:endParaRPr lang="en-US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C20C098-349D-7F03-BCB1-6ED11ED337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452828" y="3299107"/>
            <a:ext cx="4915430" cy="342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59453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BC2B1D9-2924-D0EC-44CF-09E9C2F1D3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28" r="9564"/>
          <a:stretch/>
        </p:blipFill>
        <p:spPr>
          <a:xfrm>
            <a:off x="2026850" y="5203582"/>
            <a:ext cx="3577537" cy="10541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45B71EE-2918-46DA-86F1-6663236D3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87363"/>
            <a:ext cx="10515600" cy="1325563"/>
          </a:xfrm>
        </p:spPr>
        <p:txBody>
          <a:bodyPr/>
          <a:lstStyle/>
          <a:p>
            <a:r>
              <a:rPr lang="en-US"/>
              <a:t>Lifting and loops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916C309-AF9C-413C-9AA3-2EEC85F0361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96983" y="1138518"/>
                <a:ext cx="11624031" cy="5020603"/>
              </a:xfrm>
            </p:spPr>
            <p:txBody>
              <a:bodyPr/>
              <a:lstStyle/>
              <a:p>
                <a:endParaRPr lang="en-US"/>
              </a:p>
              <a:p>
                <a:r>
                  <a:rPr lang="en-US"/>
                  <a:t>A circuit like                                                      implements a query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/>
                  <a:t> </a:t>
                </a:r>
                <a:br>
                  <a:rPr lang="en-US"/>
                </a:br>
                <a:endParaRPr lang="en-US"/>
              </a:p>
              <a:p>
                <a:r>
                  <a:rPr lang="en-US"/>
                  <a:t>Use the definition: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(↑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  <m:r>
                      <a:rPr lang="en-US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≝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∘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↑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∘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br>
                  <a:rPr lang="en-US"/>
                </a:br>
                <a:r>
                  <a:rPr lang="en-US"/>
                  <a:t>by treating the entire circuit like a scalar operator!</a:t>
                </a:r>
              </a:p>
              <a:p>
                <a:r>
                  <a:rPr lang="en-US" b="1"/>
                  <a:t>Theorem</a:t>
                </a:r>
                <a:r>
                  <a:rPr lang="en-US"/>
                  <a:t>: lifting a circuit is the same a lifting every operator</a:t>
                </a:r>
              </a:p>
              <a:p>
                <a:pPr lvl="1"/>
                <a:r>
                  <a:rPr lang="en-US"/>
                  <a:t>Works even for loops</a:t>
                </a:r>
              </a:p>
              <a:p>
                <a:pPr marL="457200" lvl="1" indent="0">
                  <a:buNone/>
                </a:pPr>
                <a:endParaRPr lang="en-US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916C309-AF9C-413C-9AA3-2EEC85F0361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6983" y="1138518"/>
                <a:ext cx="11624031" cy="5020603"/>
              </a:xfrm>
              <a:blipFill>
                <a:blip r:embed="rId3"/>
                <a:stretch>
                  <a:fillRect l="-9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F02D26-9A8E-4A6E-B6DE-4E08582A9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108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0DEA843-6F0B-1AE4-03E0-86E966A34A94}"/>
                  </a:ext>
                </a:extLst>
              </p:cNvPr>
              <p:cNvSpPr txBox="1"/>
              <p:nvPr/>
            </p:nvSpPr>
            <p:spPr>
              <a:xfrm>
                <a:off x="817252" y="4938733"/>
                <a:ext cx="525353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200" b="0" i="1" smtClean="0">
                          <a:latin typeface="Cambria Math" panose="02040503050406030204" pitchFamily="18" charset="0"/>
                        </a:rPr>
                        <m:t>↑(                 )</m:t>
                      </m:r>
                    </m:oMath>
                  </m:oMathPara>
                </a14:m>
                <a:endParaRPr lang="en-US" sz="720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0DEA843-6F0B-1AE4-03E0-86E966A34A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252" y="4938733"/>
                <a:ext cx="5253537" cy="12003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13">
            <a:extLst>
              <a:ext uri="{FF2B5EF4-FFF2-40B4-BE49-F238E27FC236}">
                <a16:creationId xmlns:a16="http://schemas.microsoft.com/office/drawing/2014/main" id="{0AC45BDB-53C5-99D2-EA9D-A490C46784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80132" y="1512926"/>
            <a:ext cx="3726227" cy="640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747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84463-FB28-372C-8A1B-C86594B16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Streaming incremental recursive queries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A524B6-2378-8976-F7AD-FF88C28A0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109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B1007E-7741-1C34-7B46-5D679EDCF1A0}"/>
              </a:ext>
            </a:extLst>
          </p:cNvPr>
          <p:cNvSpPr txBox="1"/>
          <p:nvPr/>
        </p:nvSpPr>
        <p:spPr>
          <a:xfrm>
            <a:off x="747869" y="5699201"/>
            <a:ext cx="3548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Apply chain and cycle rules</a:t>
            </a: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3C260371-C88B-BA43-7325-E4B425A700DE}"/>
              </a:ext>
            </a:extLst>
          </p:cNvPr>
          <p:cNvSpPr/>
          <p:nvPr/>
        </p:nvSpPr>
        <p:spPr>
          <a:xfrm>
            <a:off x="7777744" y="4838853"/>
            <a:ext cx="667009" cy="5687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0403C3-A329-8DDD-AEB4-4957D30C5144}"/>
              </a:ext>
            </a:extLst>
          </p:cNvPr>
          <p:cNvSpPr txBox="1"/>
          <p:nvPr/>
        </p:nvSpPr>
        <p:spPr>
          <a:xfrm>
            <a:off x="648419" y="3538791"/>
            <a:ext cx="30005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Incremental streaming</a:t>
            </a:r>
          </a:p>
          <a:p>
            <a:r>
              <a:rPr lang="en-US" sz="2400"/>
              <a:t>recursive query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46D1872-373E-2AC7-DDB2-E985F50ADD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84" r="19087"/>
          <a:stretch/>
        </p:blipFill>
        <p:spPr>
          <a:xfrm>
            <a:off x="5667554" y="1690688"/>
            <a:ext cx="3778371" cy="11084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EE73301-5870-E947-EEE5-282B95F041EC}"/>
              </a:ext>
            </a:extLst>
          </p:cNvPr>
          <p:cNvSpPr txBox="1"/>
          <p:nvPr/>
        </p:nvSpPr>
        <p:spPr>
          <a:xfrm>
            <a:off x="648419" y="1627589"/>
            <a:ext cx="36177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Non-incremental streaming</a:t>
            </a:r>
          </a:p>
          <a:p>
            <a:r>
              <a:rPr lang="en-US" sz="2400"/>
              <a:t>recursive query</a:t>
            </a: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DB8F6756-9B1E-70CC-0C3C-B33CBBC88DF3}"/>
              </a:ext>
            </a:extLst>
          </p:cNvPr>
          <p:cNvSpPr/>
          <p:nvPr/>
        </p:nvSpPr>
        <p:spPr>
          <a:xfrm>
            <a:off x="7777744" y="2890332"/>
            <a:ext cx="667009" cy="56876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18FF3B-7E4C-8D50-04E6-9605EE9B57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4278" y="5407621"/>
            <a:ext cx="4502381" cy="11430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FC2F5D1-DDD8-F3C7-B872-4807B171B2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0503" y="3564660"/>
            <a:ext cx="5397777" cy="100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2867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E7BDDE-EA4D-4529-8D59-A22E697F0E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6543"/>
            <a:ext cx="10515600" cy="1028071"/>
          </a:xfrm>
        </p:spPr>
        <p:txBody>
          <a:bodyPr/>
          <a:lstStyle/>
          <a:p>
            <a:r>
              <a:rPr lang="en-US" dirty="0"/>
              <a:t>Analog and digital signals</a:t>
            </a:r>
          </a:p>
        </p:txBody>
      </p:sp>
      <p:pic>
        <p:nvPicPr>
          <p:cNvPr id="9" name="Picture 8" descr="Chart&#10;&#10;Description automatically generated">
            <a:extLst>
              <a:ext uri="{FF2B5EF4-FFF2-40B4-BE49-F238E27FC236}">
                <a16:creationId xmlns:a16="http://schemas.microsoft.com/office/drawing/2014/main" id="{1DFCDBFF-4969-429A-B1E6-BCC725C585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061"/>
          <a:stretch/>
        </p:blipFill>
        <p:spPr>
          <a:xfrm>
            <a:off x="0" y="1069923"/>
            <a:ext cx="7148946" cy="2675423"/>
          </a:xfrm>
          <a:prstGeom prst="rect">
            <a:avLst/>
          </a:prstGeom>
        </p:spPr>
      </p:pic>
      <p:pic>
        <p:nvPicPr>
          <p:cNvPr id="10" name="Picture 9" descr="Chart&#10;&#10;Description automatically generated">
            <a:extLst>
              <a:ext uri="{FF2B5EF4-FFF2-40B4-BE49-F238E27FC236}">
                <a16:creationId xmlns:a16="http://schemas.microsoft.com/office/drawing/2014/main" id="{2E562D39-BCAE-4210-B7EB-31C7D281D3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25"/>
          <a:stretch/>
        </p:blipFill>
        <p:spPr>
          <a:xfrm>
            <a:off x="4996873" y="4011164"/>
            <a:ext cx="7148946" cy="2846836"/>
          </a:xfrm>
          <a:prstGeom prst="rect">
            <a:avLst/>
          </a:prstGeom>
        </p:spPr>
      </p:pic>
      <p:sp>
        <p:nvSpPr>
          <p:cNvPr id="11" name="Arrow: Right 10">
            <a:extLst>
              <a:ext uri="{FF2B5EF4-FFF2-40B4-BE49-F238E27FC236}">
                <a16:creationId xmlns:a16="http://schemas.microsoft.com/office/drawing/2014/main" id="{B4CC641B-046D-4AC4-9967-E4A67C6097D6}"/>
              </a:ext>
            </a:extLst>
          </p:cNvPr>
          <p:cNvSpPr/>
          <p:nvPr/>
        </p:nvSpPr>
        <p:spPr>
          <a:xfrm rot="2256722">
            <a:off x="5882996" y="3653430"/>
            <a:ext cx="901667" cy="4880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9C49E6-F2B3-47AC-B9AB-D49B76110FE4}"/>
              </a:ext>
            </a:extLst>
          </p:cNvPr>
          <p:cNvSpPr txBox="1"/>
          <p:nvPr/>
        </p:nvSpPr>
        <p:spPr>
          <a:xfrm>
            <a:off x="6680200" y="3560680"/>
            <a:ext cx="3634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Analog to digital conversion</a:t>
            </a: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50C839C4-719C-4AB9-9B88-927007DBA0ED}"/>
              </a:ext>
            </a:extLst>
          </p:cNvPr>
          <p:cNvSpPr/>
          <p:nvPr/>
        </p:nvSpPr>
        <p:spPr>
          <a:xfrm rot="13140626">
            <a:off x="5205664" y="3634222"/>
            <a:ext cx="901667" cy="48806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03F041-A657-45CC-8CEE-FDDB6A90CF98}"/>
              </a:ext>
            </a:extLst>
          </p:cNvPr>
          <p:cNvSpPr txBox="1"/>
          <p:nvPr/>
        </p:nvSpPr>
        <p:spPr>
          <a:xfrm>
            <a:off x="1677178" y="3835921"/>
            <a:ext cx="36308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Digital to analog conversion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793A1CB-D3CB-4108-89D5-F45BB6FAB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262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3" grpId="0" animBg="1"/>
      <p:bldP spid="14" grpId="0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28073D-426E-87F1-2084-8925F5ECF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2640" y="4990345"/>
            <a:ext cx="5397777" cy="10097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DE68F91-567D-407A-B65F-1D093267E5F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/>
                  <a:t> is defined for any group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n-US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/>
                  <a:t> itself is a group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/>
                  <a:t> is a group!</a:t>
                </a:r>
              </a:p>
              <a:p>
                <a:endParaRPr lang="en-US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DE68F91-567D-407A-B65F-1D093267E5F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itle 1">
            <a:extLst>
              <a:ext uri="{FF2B5EF4-FFF2-40B4-BE49-F238E27FC236}">
                <a16:creationId xmlns:a16="http://schemas.microsoft.com/office/drawing/2014/main" id="{D0B826C6-614A-47CA-9972-56734D77C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Streams of Streams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FA36B3-AE13-4F39-AB15-C31AE6CBFB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110</a:t>
            </a:fld>
            <a:endParaRPr lang="en-US"/>
          </a:p>
        </p:txBody>
      </p: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F1902AC5-EE08-F000-51CD-D6EBA660BE37}"/>
              </a:ext>
            </a:extLst>
          </p:cNvPr>
          <p:cNvCxnSpPr>
            <a:cxnSpLocks/>
            <a:stCxn id="9" idx="2"/>
            <a:endCxn id="13" idx="0"/>
          </p:cNvCxnSpPr>
          <p:nvPr/>
        </p:nvCxnSpPr>
        <p:spPr>
          <a:xfrm rot="16200000" flipH="1">
            <a:off x="2470921" y="2280373"/>
            <a:ext cx="1889265" cy="4034118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37585CD9-9A08-5554-E54F-652F3427E543}"/>
              </a:ext>
            </a:extLst>
          </p:cNvPr>
          <p:cNvSpPr/>
          <p:nvPr/>
        </p:nvSpPr>
        <p:spPr>
          <a:xfrm>
            <a:off x="1147482" y="2931459"/>
            <a:ext cx="502024" cy="421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6A9A87-AD9E-FA8C-162B-3D74C2CEFBC6}"/>
              </a:ext>
            </a:extLst>
          </p:cNvPr>
          <p:cNvSpPr/>
          <p:nvPr/>
        </p:nvSpPr>
        <p:spPr>
          <a:xfrm>
            <a:off x="3424517" y="2375180"/>
            <a:ext cx="394447" cy="421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1734928-8E16-7C02-206D-C1AAAE5E537A}"/>
              </a:ext>
            </a:extLst>
          </p:cNvPr>
          <p:cNvSpPr/>
          <p:nvPr/>
        </p:nvSpPr>
        <p:spPr>
          <a:xfrm>
            <a:off x="5181600" y="5242065"/>
            <a:ext cx="502024" cy="421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6E08532-87DF-69C2-3013-43FEAC33DCC8}"/>
              </a:ext>
            </a:extLst>
          </p:cNvPr>
          <p:cNvSpPr/>
          <p:nvPr/>
        </p:nvSpPr>
        <p:spPr>
          <a:xfrm>
            <a:off x="4267200" y="5233101"/>
            <a:ext cx="502024" cy="421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4AA3C994-00FC-ABFD-AB2F-E755BC839352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3818964" y="2585851"/>
            <a:ext cx="251012" cy="2630692"/>
          </a:xfrm>
          <a:prstGeom prst="bentConnector2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D936C902-8905-9DC7-C0FC-D638995F43C6}"/>
              </a:ext>
            </a:extLst>
          </p:cNvPr>
          <p:cNvSpPr/>
          <p:nvPr/>
        </p:nvSpPr>
        <p:spPr>
          <a:xfrm>
            <a:off x="7433982" y="5233100"/>
            <a:ext cx="502024" cy="421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Connector: Elbow 37">
            <a:extLst>
              <a:ext uri="{FF2B5EF4-FFF2-40B4-BE49-F238E27FC236}">
                <a16:creationId xmlns:a16="http://schemas.microsoft.com/office/drawing/2014/main" id="{BAF88728-458A-8C61-E211-3EB9B213F785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3818964" y="2585851"/>
            <a:ext cx="4364284" cy="2508401"/>
          </a:xfrm>
          <a:prstGeom prst="bentConnector3">
            <a:avLst>
              <a:gd name="adj1" fmla="val 100014"/>
            </a:avLst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71B3896E-7B63-5B9C-356E-29F43CD56599}"/>
              </a:ext>
            </a:extLst>
          </p:cNvPr>
          <p:cNvSpPr/>
          <p:nvPr/>
        </p:nvSpPr>
        <p:spPr>
          <a:xfrm>
            <a:off x="6502655" y="5273639"/>
            <a:ext cx="502024" cy="4213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3" name="Connector: Elbow 42">
            <a:extLst>
              <a:ext uri="{FF2B5EF4-FFF2-40B4-BE49-F238E27FC236}">
                <a16:creationId xmlns:a16="http://schemas.microsoft.com/office/drawing/2014/main" id="{2FC9A721-027A-E170-C4D5-BEC20AF1B56B}"/>
              </a:ext>
            </a:extLst>
          </p:cNvPr>
          <p:cNvCxnSpPr>
            <a:cxnSpLocks/>
            <a:stCxn id="9" idx="2"/>
            <a:endCxn id="42" idx="0"/>
          </p:cNvCxnSpPr>
          <p:nvPr/>
        </p:nvCxnSpPr>
        <p:spPr>
          <a:xfrm rot="16200000" flipH="1">
            <a:off x="3115661" y="1635632"/>
            <a:ext cx="1920839" cy="5355173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7631773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9BF40-A43A-3396-60D0-353DC39E3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Streams of streams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0CEF40-C9F5-8AAF-86BD-EAFDB616EE9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70089"/>
                <a:ext cx="10515600" cy="1603375"/>
              </a:xfrm>
            </p:spPr>
            <p:txBody>
              <a:bodyPr>
                <a:normAutofit fontScale="92500" lnSpcReduction="20000"/>
              </a:bodyPr>
              <a:lstStyle/>
              <a:p>
                <a:r>
                  <a:rPr lang="en-US"/>
                  <a:t>The math works out fine</a:t>
                </a:r>
              </a:p>
              <a:p>
                <a:r>
                  <a:rPr lang="en-US"/>
                  <a:t>Even for higher dimensions</a:t>
                </a:r>
              </a:p>
              <a:p>
                <a:r>
                  <a:rPr lang="en-US"/>
                  <a:t>But it becomes less intuitive</a:t>
                </a:r>
              </a:p>
              <a:p>
                <a:r>
                  <a:rPr lang="en-US"/>
                  <a:t>In particular,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/>
                  <a:t>and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↑</m:t>
                    </m:r>
                    <m:sSup>
                      <m:sSup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/>
                  <a:t> are very different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0CEF40-C9F5-8AAF-86BD-EAFDB616EE9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70089"/>
                <a:ext cx="10515600" cy="1603375"/>
              </a:xfrm>
              <a:blipFill>
                <a:blip r:embed="rId2"/>
                <a:stretch>
                  <a:fillRect l="-928" t="-9506" b="-95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036E4C-553B-BF76-AD2B-9202B1A1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CF6715A-7442-0C44-D65C-B5270CBC6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7797" y="1481544"/>
            <a:ext cx="3118937" cy="15443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B39928-014B-FFE0-F4F6-F0751EF9263C}"/>
              </a:ext>
            </a:extLst>
          </p:cNvPr>
          <p:cNvSpPr txBox="1"/>
          <p:nvPr/>
        </p:nvSpPr>
        <p:spPr>
          <a:xfrm>
            <a:off x="8545859" y="1049308"/>
            <a:ext cx="1643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Loop iterations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C43DF52E-680D-B115-ACC3-59D3538288C4}"/>
              </a:ext>
            </a:extLst>
          </p:cNvPr>
          <p:cNvSpPr/>
          <p:nvPr/>
        </p:nvSpPr>
        <p:spPr>
          <a:xfrm>
            <a:off x="8545859" y="1329776"/>
            <a:ext cx="1821924" cy="240632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4555196A-0473-293B-3D45-A513AEAA00E4}"/>
              </a:ext>
            </a:extLst>
          </p:cNvPr>
          <p:cNvSpPr/>
          <p:nvPr/>
        </p:nvSpPr>
        <p:spPr>
          <a:xfrm>
            <a:off x="10624637" y="1631503"/>
            <a:ext cx="264193" cy="1244409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0B846D-6FB6-086C-D4EA-8E70BB2F6CF4}"/>
              </a:ext>
            </a:extLst>
          </p:cNvPr>
          <p:cNvSpPr txBox="1"/>
          <p:nvPr/>
        </p:nvSpPr>
        <p:spPr>
          <a:xfrm rot="16200000">
            <a:off x="10389520" y="2061664"/>
            <a:ext cx="1351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Transactions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EEA6D53-2F69-3A2D-C87E-E3CD4D73CA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271" y="4055762"/>
            <a:ext cx="3817598" cy="17120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5AA1411-6FC9-25EF-FCC6-3515D0E1F8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9653" y="4095741"/>
            <a:ext cx="4132412" cy="1712951"/>
          </a:xfrm>
          <a:prstGeom prst="rect">
            <a:avLst/>
          </a:prstGeom>
        </p:spPr>
      </p:pic>
      <p:sp>
        <p:nvSpPr>
          <p:cNvPr id="17" name="Arrow: Down 16">
            <a:extLst>
              <a:ext uri="{FF2B5EF4-FFF2-40B4-BE49-F238E27FC236}">
                <a16:creationId xmlns:a16="http://schemas.microsoft.com/office/drawing/2014/main" id="{264B8B8A-0BB7-5CBA-5631-E3519AD62483}"/>
              </a:ext>
            </a:extLst>
          </p:cNvPr>
          <p:cNvSpPr/>
          <p:nvPr/>
        </p:nvSpPr>
        <p:spPr>
          <a:xfrm>
            <a:off x="4543722" y="4322802"/>
            <a:ext cx="264193" cy="1244409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2748AEA-4814-16C9-51BD-B5B7C1D3EDD0}"/>
              </a:ext>
            </a:extLst>
          </p:cNvPr>
          <p:cNvSpPr txBox="1"/>
          <p:nvPr/>
        </p:nvSpPr>
        <p:spPr>
          <a:xfrm rot="16200000">
            <a:off x="4412956" y="4691510"/>
            <a:ext cx="1195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Shift down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C34733-4547-62C4-D9F3-C302DC273D5F}"/>
              </a:ext>
            </a:extLst>
          </p:cNvPr>
          <p:cNvSpPr txBox="1"/>
          <p:nvPr/>
        </p:nvSpPr>
        <p:spPr>
          <a:xfrm>
            <a:off x="8545859" y="3712467"/>
            <a:ext cx="1104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Shift right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5DCE5E20-9DAD-FBF5-FC4C-5F5378DFA791}"/>
              </a:ext>
            </a:extLst>
          </p:cNvPr>
          <p:cNvSpPr/>
          <p:nvPr/>
        </p:nvSpPr>
        <p:spPr>
          <a:xfrm>
            <a:off x="8211479" y="3995526"/>
            <a:ext cx="1821924" cy="240632"/>
          </a:xfrm>
          <a:prstGeom prst="right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88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  <p:bldP spid="19" grpId="0"/>
      <p:bldP spid="20" grpId="0" animBg="1"/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BDCC8-CBCA-4556-8A8B-D9144A005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Example: Transitive, reflexive closure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B9908-AFC4-4CA2-B39B-EA2758CD98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>
                <a:solidFill>
                  <a:schemeClr val="accent1"/>
                </a:solidFill>
                <a:effectLst/>
                <a:latin typeface="Courier New" panose="02070309020205020404" pitchFamily="49" charset="0"/>
              </a:rPr>
              <a:t>input relation</a:t>
            </a:r>
            <a:r>
              <a:rPr lang="en-US" sz="3200">
                <a:effectLst/>
                <a:latin typeface="Courier New" panose="02070309020205020404" pitchFamily="49" charset="0"/>
              </a:rPr>
              <a:t> E(h: Node, t: Node)</a:t>
            </a:r>
            <a:endParaRPr lang="en-US" sz="3200"/>
          </a:p>
          <a:p>
            <a:pPr marL="0" indent="0">
              <a:buNone/>
            </a:pPr>
            <a:r>
              <a:rPr lang="en-US" sz="3200">
                <a:solidFill>
                  <a:schemeClr val="accent1"/>
                </a:solidFill>
                <a:effectLst/>
                <a:latin typeface="Courier New" panose="02070309020205020404" pitchFamily="49" charset="0"/>
              </a:rPr>
              <a:t>output relation</a:t>
            </a:r>
            <a:r>
              <a:rPr lang="en-US" sz="3200">
                <a:effectLst/>
                <a:latin typeface="Courier New" panose="02070309020205020404" pitchFamily="49" charset="0"/>
              </a:rPr>
              <a:t> R(s: Node, t: Node)</a:t>
            </a:r>
          </a:p>
          <a:p>
            <a:pPr marL="0" indent="0">
              <a:buNone/>
            </a:pPr>
            <a:br>
              <a:rPr lang="en-US" sz="3200"/>
            </a:br>
            <a:r>
              <a:rPr lang="en-US" sz="3200">
                <a:effectLst/>
                <a:latin typeface="Courier New" panose="02070309020205020404" pitchFamily="49" charset="0"/>
              </a:rPr>
              <a:t>R(x, x) : - E (x, _).</a:t>
            </a:r>
            <a:br>
              <a:rPr lang="en-US" sz="3200"/>
            </a:br>
            <a:r>
              <a:rPr lang="en-US" sz="3200">
                <a:effectLst/>
                <a:latin typeface="Courier New" panose="02070309020205020404" pitchFamily="49" charset="0"/>
              </a:rPr>
              <a:t>R(x, x) : - E (_, x).</a:t>
            </a:r>
            <a:br>
              <a:rPr lang="en-US" sz="3200"/>
            </a:br>
            <a:r>
              <a:rPr lang="en-US" sz="3200">
                <a:effectLst/>
                <a:latin typeface="Courier New" panose="02070309020205020404" pitchFamily="49" charset="0"/>
              </a:rPr>
              <a:t>R(x, y) : - E (x, y).</a:t>
            </a:r>
            <a:br>
              <a:rPr lang="en-US" sz="3200"/>
            </a:br>
            <a:r>
              <a:rPr lang="en-US" sz="3200">
                <a:effectLst/>
                <a:latin typeface="Courier New" panose="02070309020205020404" pitchFamily="49" charset="0"/>
              </a:rPr>
              <a:t>R(x, y) : - E (x, z), R(z, y).</a:t>
            </a:r>
            <a:endParaRPr lang="en-US" sz="32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62001F-873D-4D6F-866C-CA94BFE5E2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0505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7ACEC-5520-4141-A291-53E9D8AE6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Transitive, reflexive closure: circuit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97D4871-5EFF-49DC-A0A1-FB86EBB8AA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16509" y="1911405"/>
            <a:ext cx="5474319" cy="167179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3E4A86-F776-4350-B2F3-4D11AFA518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113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DC5E01E-AF75-4190-8AFB-5056866A12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9189" y="4014999"/>
            <a:ext cx="6097337" cy="199391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B3A25F0-E3C9-4137-82D1-A1C8947BAFE7}"/>
              </a:ext>
            </a:extLst>
          </p:cNvPr>
          <p:cNvSpPr txBox="1"/>
          <p:nvPr/>
        </p:nvSpPr>
        <p:spPr>
          <a:xfrm>
            <a:off x="838200" y="2054022"/>
            <a:ext cx="35734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Non-recursive query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57F7AF-FD6D-4918-A57C-305361E45957}"/>
              </a:ext>
            </a:extLst>
          </p:cNvPr>
          <p:cNvSpPr txBox="1"/>
          <p:nvPr/>
        </p:nvSpPr>
        <p:spPr>
          <a:xfrm>
            <a:off x="838200" y="4801726"/>
            <a:ext cx="307122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/>
              <a:t>Recursive version</a:t>
            </a: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A7096F20-7DD0-6525-9A90-6D13FD8D3BC2}"/>
              </a:ext>
            </a:extLst>
          </p:cNvPr>
          <p:cNvSpPr/>
          <p:nvPr/>
        </p:nvSpPr>
        <p:spPr>
          <a:xfrm>
            <a:off x="7128479" y="3688140"/>
            <a:ext cx="1327638" cy="3957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FF428104-695E-4451-1DC7-788AED8CB363}"/>
              </a:ext>
            </a:extLst>
          </p:cNvPr>
          <p:cNvSpPr/>
          <p:nvPr/>
        </p:nvSpPr>
        <p:spPr>
          <a:xfrm>
            <a:off x="7128479" y="6097112"/>
            <a:ext cx="1327638" cy="3957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327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9" grpId="0" animBg="1"/>
      <p:bldP spid="13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11B86-25C1-4436-A5B5-ECBC2BF8F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Transitive, reflexive closure: incrementalize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681022-F387-4FBC-9B46-2FA0FA135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114</a:t>
            </a:fld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2B8031C1-C738-4D1A-8577-FC3496E75117}"/>
              </a:ext>
            </a:extLst>
          </p:cNvPr>
          <p:cNvSpPr/>
          <p:nvPr/>
        </p:nvSpPr>
        <p:spPr>
          <a:xfrm>
            <a:off x="5049513" y="3627755"/>
            <a:ext cx="1327638" cy="3957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Content Placeholder 5">
            <a:extLst>
              <a:ext uri="{FF2B5EF4-FFF2-40B4-BE49-F238E27FC236}">
                <a16:creationId xmlns:a16="http://schemas.microsoft.com/office/drawing/2014/main" id="{BDE18413-5828-4F3B-445E-73BEEB9AAC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0820" y="4282028"/>
            <a:ext cx="6434162" cy="2017987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F5FE45-1408-7CF8-D0A0-FFE008292CD3}"/>
              </a:ext>
            </a:extLst>
          </p:cNvPr>
          <p:cNvSpPr txBox="1"/>
          <p:nvPr/>
        </p:nvSpPr>
        <p:spPr>
          <a:xfrm>
            <a:off x="396815" y="2372264"/>
            <a:ext cx="20335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Lifted (streaming)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07F9C3-E2CA-E78D-12EB-BF73C565227A}"/>
              </a:ext>
            </a:extLst>
          </p:cNvPr>
          <p:cNvSpPr txBox="1"/>
          <p:nvPr/>
        </p:nvSpPr>
        <p:spPr>
          <a:xfrm>
            <a:off x="396815" y="5106355"/>
            <a:ext cx="18563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err="1"/>
              <a:t>Incrementalized</a:t>
            </a:r>
            <a:endParaRPr lang="en-US" sz="20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18268B3-EB5B-975E-A6B9-A06AD237B92B}"/>
              </a:ext>
            </a:extLst>
          </p:cNvPr>
          <p:cNvSpPr/>
          <p:nvPr/>
        </p:nvSpPr>
        <p:spPr>
          <a:xfrm>
            <a:off x="8600536" y="4023518"/>
            <a:ext cx="689104" cy="8738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FEF863-4350-0231-B56E-B7BB4D8A1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8747" y="1318085"/>
            <a:ext cx="5878307" cy="2147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398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7CC866A-6669-4F3B-9206-0F583DC49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3766" y="4467210"/>
            <a:ext cx="6196073" cy="201798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2AFCDD6-F22F-F9CE-1AD2-C092E80FEBE5}"/>
              </a:ext>
            </a:extLst>
          </p:cNvPr>
          <p:cNvSpPr/>
          <p:nvPr/>
        </p:nvSpPr>
        <p:spPr>
          <a:xfrm>
            <a:off x="6818489" y="5787459"/>
            <a:ext cx="2782711" cy="8374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6DBA9F-E1CB-4F91-9F18-B3A63DD97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Transitive, reflexive closure: optimize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925039E-AAF4-4253-B7A6-263FC3D2DD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24722" y="1905374"/>
            <a:ext cx="6434162" cy="201798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D32562-0B4D-411F-AAAE-544F96D64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115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9BDF64-874B-4791-9749-E0B7399A0A2D}"/>
              </a:ext>
            </a:extLst>
          </p:cNvPr>
          <p:cNvSpPr/>
          <p:nvPr/>
        </p:nvSpPr>
        <p:spPr>
          <a:xfrm>
            <a:off x="10202542" y="1788260"/>
            <a:ext cx="1022506" cy="8738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E444D18-2FD2-405C-8C30-EB36A3B8BD33}"/>
              </a:ext>
            </a:extLst>
          </p:cNvPr>
          <p:cNvSpPr/>
          <p:nvPr/>
        </p:nvSpPr>
        <p:spPr>
          <a:xfrm>
            <a:off x="10369395" y="5535949"/>
            <a:ext cx="1022506" cy="8738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4FDEC627-0934-46E6-B82E-5B8F366A1651}"/>
              </a:ext>
            </a:extLst>
          </p:cNvPr>
          <p:cNvSpPr/>
          <p:nvPr/>
        </p:nvSpPr>
        <p:spPr>
          <a:xfrm>
            <a:off x="5894263" y="3940165"/>
            <a:ext cx="1327638" cy="3957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7052AA1-42D7-B77C-81AA-1DF8705491EC}"/>
              </a:ext>
            </a:extLst>
          </p:cNvPr>
          <p:cNvSpPr/>
          <p:nvPr/>
        </p:nvSpPr>
        <p:spPr>
          <a:xfrm>
            <a:off x="8678174" y="1570008"/>
            <a:ext cx="689104" cy="8738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28CB8A5-2760-00DC-A973-D19BA14F75D3}"/>
              </a:ext>
            </a:extLst>
          </p:cNvPr>
          <p:cNvSpPr/>
          <p:nvPr/>
        </p:nvSpPr>
        <p:spPr>
          <a:xfrm>
            <a:off x="6818489" y="5787459"/>
            <a:ext cx="1662123" cy="4461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F0000"/>
                </a:solidFill>
              </a:rPr>
              <a:t>nonlinear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66DC3CB-1C4F-38FB-8624-D0A33E7FA3DC}"/>
              </a:ext>
            </a:extLst>
          </p:cNvPr>
          <p:cNvSpPr txBox="1"/>
          <p:nvPr/>
        </p:nvSpPr>
        <p:spPr>
          <a:xfrm>
            <a:off x="496551" y="2462065"/>
            <a:ext cx="18563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err="1"/>
              <a:t>Incrementalized</a:t>
            </a:r>
            <a:endParaRPr lang="en-US" sz="2000"/>
          </a:p>
          <a:p>
            <a:r>
              <a:rPr lang="en-US" sz="2000"/>
              <a:t>(previous)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6F5575A-125A-AC42-2979-701B54EE344D}"/>
              </a:ext>
            </a:extLst>
          </p:cNvPr>
          <p:cNvSpPr txBox="1"/>
          <p:nvPr/>
        </p:nvSpPr>
        <p:spPr>
          <a:xfrm>
            <a:off x="496551" y="5335894"/>
            <a:ext cx="20360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/>
              <a:t>Apply chain, cycle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A8950C6-DAA9-6A12-4A31-DC97C94F07D6}"/>
              </a:ext>
            </a:extLst>
          </p:cNvPr>
          <p:cNvSpPr/>
          <p:nvPr/>
        </p:nvSpPr>
        <p:spPr>
          <a:xfrm>
            <a:off x="3871913" y="4907756"/>
            <a:ext cx="1485900" cy="5715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D0EC3D7-10A0-FD1C-E56D-E28D8EEC5047}"/>
              </a:ext>
            </a:extLst>
          </p:cNvPr>
          <p:cNvSpPr/>
          <p:nvPr/>
        </p:nvSpPr>
        <p:spPr>
          <a:xfrm>
            <a:off x="6478951" y="5307768"/>
            <a:ext cx="1485900" cy="5715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504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/>
      <p:bldP spid="5" grpId="0" animBg="1"/>
      <p:bldP spid="15" grpId="0" animBg="1"/>
    </p:bld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8B035-8E1E-1127-1DBC-40CCE2538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Transitive, reflexive closure: (bi)linearity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8F208B-C6F7-DD97-7CD1-F3A3FA90F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116</a:t>
            </a:fld>
            <a:endParaRPr lang="en-US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524A3483-7CC6-3469-66A8-E2F65ED4C7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48814"/>
            <a:ext cx="10515600" cy="4327407"/>
          </a:xfr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3F18376-7E10-6F98-9029-479EE67D37B4}"/>
              </a:ext>
            </a:extLst>
          </p:cNvPr>
          <p:cNvSpPr/>
          <p:nvPr/>
        </p:nvSpPr>
        <p:spPr>
          <a:xfrm>
            <a:off x="2588484" y="2083981"/>
            <a:ext cx="3408279" cy="2732567"/>
          </a:xfrm>
          <a:prstGeom prst="roundRect">
            <a:avLst>
              <a:gd name="adj" fmla="val 9289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E995A1C-731D-696D-EFAB-C25887151C03}"/>
              </a:ext>
            </a:extLst>
          </p:cNvPr>
          <p:cNvSpPr/>
          <p:nvPr/>
        </p:nvSpPr>
        <p:spPr>
          <a:xfrm>
            <a:off x="7978588" y="4646426"/>
            <a:ext cx="1624928" cy="1422679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F53E82F-7FDB-1F8F-6124-7963E62FFFE2}"/>
                  </a:ext>
                </a:extLst>
              </p:cNvPr>
              <p:cNvSpPr txBox="1"/>
              <p:nvPr/>
            </p:nvSpPr>
            <p:spPr>
              <a:xfrm>
                <a:off x="8013659" y="5749532"/>
                <a:ext cx="1548244" cy="3449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↑(↑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𝑑𝑖𝑠𝑡𝑖𝑛𝑐</m:t>
                      </m:r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 sz="1600" i="1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F53E82F-7FDB-1F8F-6124-7963E62FFF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3659" y="5749532"/>
                <a:ext cx="1548244" cy="344966"/>
              </a:xfrm>
              <a:prstGeom prst="rect">
                <a:avLst/>
              </a:prstGeom>
              <a:blipFill>
                <a:blip r:embed="rId3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546D225-490A-D25B-7911-0E5D64B8DE23}"/>
                  </a:ext>
                </a:extLst>
              </p:cNvPr>
              <p:cNvSpPr txBox="1"/>
              <p:nvPr/>
            </p:nvSpPr>
            <p:spPr>
              <a:xfrm>
                <a:off x="4739860" y="4348919"/>
                <a:ext cx="1349728" cy="4676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↑</m:t>
                              </m:r>
                              <m:sSup>
                                <m:sSup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↑⋈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b="0" i="0" dirty="0" smtClean="0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m:rPr>
                              <m:sty m:val="p"/>
                            </m:rPr>
                            <a:rPr lang="en-US" b="0" i="0" dirty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 i="1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546D225-490A-D25B-7911-0E5D64B8DE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9860" y="4348919"/>
                <a:ext cx="1349728" cy="4676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6D322AB-0DB4-91A9-9BBD-9F33CF4943A5}"/>
              </a:ext>
            </a:extLst>
          </p:cNvPr>
          <p:cNvSpPr/>
          <p:nvPr/>
        </p:nvSpPr>
        <p:spPr>
          <a:xfrm>
            <a:off x="7532141" y="4527177"/>
            <a:ext cx="2526260" cy="1965170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34D55AC-E562-5A4D-B8BB-85A2253F27E4}"/>
                  </a:ext>
                </a:extLst>
              </p:cNvPr>
              <p:cNvSpPr txBox="1"/>
              <p:nvPr/>
            </p:nvSpPr>
            <p:spPr>
              <a:xfrm>
                <a:off x="7643526" y="6119891"/>
                <a:ext cx="1836015" cy="42601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↑</m:t>
                              </m:r>
                              <m:sSup>
                                <m:sSup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↑</m:t>
                                      </m:r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𝑑𝑖𝑠𝑡𝑖𝑛𝑐𝑡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m:rPr>
                                      <m:sty m:val="p"/>
                                    </m:rPr>
                                    <a:rPr lang="en-US" sz="1600" b="0" i="0" smtClean="0">
                                      <a:latin typeface="Cambria Math" panose="02040503050406030204" pitchFamily="18" charset="0"/>
                                    </a:rPr>
                                    <m:t>Δ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m:rPr>
                              <m:sty m:val="p"/>
                            </m:rPr>
                            <a:rPr lang="en-US" sz="16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 sz="1600" i="1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834D55AC-E562-5A4D-B8BB-85A2253F27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3526" y="6119891"/>
                <a:ext cx="1836015" cy="42601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3048087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3CCDB-C301-4CC7-9980-75C9BFBF3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691" y="365125"/>
            <a:ext cx="11795759" cy="1325563"/>
          </a:xfrm>
        </p:spPr>
        <p:txBody>
          <a:bodyPr/>
          <a:lstStyle/>
          <a:p>
            <a:r>
              <a:rPr lang="en-US"/>
              <a:t>DBSP vs Differential Dataflow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523FD5-3B58-40F8-B208-B317B74BDAF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453" y="1589164"/>
                <a:ext cx="11579997" cy="4767186"/>
              </a:xfrm>
            </p:spPr>
            <p:txBody>
              <a:bodyPr>
                <a:normAutofit/>
              </a:bodyPr>
              <a:lstStyle/>
              <a:p>
                <a:r>
                  <a:rPr lang="en-US"/>
                  <a:t>DBSP is inspired by DD</a:t>
                </a:r>
              </a:p>
              <a:p>
                <a:r>
                  <a:rPr lang="en-US" sz="2400">
                    <a:hlinkClick r:id="rId2"/>
                  </a:rPr>
                  <a:t>https://github.com/TimelyDataflow/differential-dataflow</a:t>
                </a:r>
                <a:r>
                  <a:rPr lang="en-US"/>
                  <a:t> </a:t>
                </a:r>
              </a:p>
              <a:p>
                <a:r>
                  <a:rPr lang="en-US"/>
                  <a:t>DBSP is much simpler than DD</a:t>
                </a:r>
              </a:p>
              <a:p>
                <a:pPr lvl="1"/>
                <a:r>
                  <a:rPr lang="en-US"/>
                  <a:t>DD has the notion of “change” built-in</a:t>
                </a:r>
              </a:p>
              <a:p>
                <a:pPr lvl="1"/>
                <a:r>
                  <a:rPr lang="en-US"/>
                  <a:t>In DBSP the changes are obtained by using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endParaRPr lang="en-US"/>
              </a:p>
              <a:p>
                <a:r>
                  <a:rPr lang="en-US"/>
                  <a:t>DD is more general</a:t>
                </a:r>
              </a:p>
              <a:p>
                <a:pPr lvl="1"/>
                <a:r>
                  <a:rPr lang="en-US"/>
                  <a:t>DBSP requires that input changes are streamed in time order</a:t>
                </a:r>
              </a:p>
              <a:p>
                <a:pPr lvl="1"/>
                <a:r>
                  <a:rPr lang="en-US"/>
                  <a:t>In DD changes can be made at any time, not just in time order</a:t>
                </a:r>
              </a:p>
              <a:p>
                <a:endParaRPr lang="en-US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3523FD5-3B58-40F8-B208-B317B74BDAF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453" y="1589164"/>
                <a:ext cx="11579997" cy="4767186"/>
              </a:xfrm>
              <a:blipFill>
                <a:blip r:embed="rId3"/>
                <a:stretch>
                  <a:fillRect l="-947" t="-21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F26322-8D55-4702-8174-35A5E5E46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1859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-up of a cd&#10;&#10;Description automatically generated with medium confidence">
            <a:extLst>
              <a:ext uri="{FF2B5EF4-FFF2-40B4-BE49-F238E27FC236}">
                <a16:creationId xmlns:a16="http://schemas.microsoft.com/office/drawing/2014/main" id="{282EA184-4428-48BB-B59C-A0F3FBFD80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975600" y="2853266"/>
            <a:ext cx="3911600" cy="3886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F3146BF-3DC2-4B4F-A774-291E8582F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Nyquist–Shannon sampling theorem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FE635F-8686-4821-BD98-F5BF1BF67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305700"/>
          </a:xfrm>
        </p:spPr>
        <p:txBody>
          <a:bodyPr/>
          <a:lstStyle/>
          <a:p>
            <a:r>
              <a:rPr lang="en-US" dirty="0"/>
              <a:t>If a signal contains no frequencies higher than B hertz, it is </a:t>
            </a:r>
            <a:r>
              <a:rPr lang="en-US" b="1" dirty="0"/>
              <a:t>completely</a:t>
            </a:r>
            <a:r>
              <a:rPr lang="en-US" dirty="0"/>
              <a:t> determined by giving its values at a series of points spaced 1/(2B) seconds apart.</a:t>
            </a:r>
          </a:p>
          <a:p>
            <a:r>
              <a:rPr lang="en-US" dirty="0"/>
              <a:t>Our ears cannot hear more than 20khz</a:t>
            </a:r>
          </a:p>
          <a:p>
            <a:pPr lvl="1"/>
            <a:r>
              <a:rPr lang="en-US" dirty="0"/>
              <a:t>CDs sampling rate is 44.1khz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888B3E29-A262-4126-9A47-933A6565D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12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86D5E6-64CD-44FA-A683-ED5450596CB9}"/>
              </a:ext>
            </a:extLst>
          </p:cNvPr>
          <p:cNvSpPr txBox="1"/>
          <p:nvPr/>
        </p:nvSpPr>
        <p:spPr>
          <a:xfrm>
            <a:off x="794803" y="4686004"/>
            <a:ext cx="1423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Analog signal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17F69F-3A65-49BF-A861-A5A7520CBF7A}"/>
              </a:ext>
            </a:extLst>
          </p:cNvPr>
          <p:cNvSpPr txBox="1"/>
          <p:nvPr/>
        </p:nvSpPr>
        <p:spPr>
          <a:xfrm>
            <a:off x="4406900" y="4686004"/>
            <a:ext cx="1423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Analog signal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1F18C8-C552-4D30-BF0B-F37323CE0DC6}"/>
              </a:ext>
            </a:extLst>
          </p:cNvPr>
          <p:cNvSpPr txBox="1"/>
          <p:nvPr/>
        </p:nvSpPr>
        <p:spPr>
          <a:xfrm>
            <a:off x="2513993" y="4686004"/>
            <a:ext cx="1463670" cy="369332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Analog circuit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079F52F-C081-45C3-99CC-1A6089BE2481}"/>
              </a:ext>
            </a:extLst>
          </p:cNvPr>
          <p:cNvCxnSpPr>
            <a:cxnSpLocks/>
            <a:stCxn id="4" idx="3"/>
            <a:endCxn id="8" idx="1"/>
          </p:cNvCxnSpPr>
          <p:nvPr/>
        </p:nvCxnSpPr>
        <p:spPr>
          <a:xfrm>
            <a:off x="2218591" y="4870670"/>
            <a:ext cx="295402" cy="0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7877C2B-DFCC-49C4-ADF0-4966CBD6BEBC}"/>
              </a:ext>
            </a:extLst>
          </p:cNvPr>
          <p:cNvCxnSpPr>
            <a:cxnSpLocks/>
            <a:stCxn id="8" idx="3"/>
            <a:endCxn id="7" idx="1"/>
          </p:cNvCxnSpPr>
          <p:nvPr/>
        </p:nvCxnSpPr>
        <p:spPr>
          <a:xfrm>
            <a:off x="3977663" y="4870670"/>
            <a:ext cx="429237" cy="0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44C82D1-A863-48E7-9758-40B9C9EAFEEB}"/>
              </a:ext>
            </a:extLst>
          </p:cNvPr>
          <p:cNvSpPr txBox="1"/>
          <p:nvPr/>
        </p:nvSpPr>
        <p:spPr>
          <a:xfrm>
            <a:off x="823686" y="5610015"/>
            <a:ext cx="1369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Digital signal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D56B7C2-DFA9-483D-93A8-F7F679F2380D}"/>
              </a:ext>
            </a:extLst>
          </p:cNvPr>
          <p:cNvSpPr txBox="1"/>
          <p:nvPr/>
        </p:nvSpPr>
        <p:spPr>
          <a:xfrm>
            <a:off x="4441216" y="5610015"/>
            <a:ext cx="1369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Digital signal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41F1C5A-11D7-4C93-B9F4-EF1FE6687A29}"/>
              </a:ext>
            </a:extLst>
          </p:cNvPr>
          <p:cNvSpPr txBox="1"/>
          <p:nvPr/>
        </p:nvSpPr>
        <p:spPr>
          <a:xfrm>
            <a:off x="2852020" y="5610015"/>
            <a:ext cx="980910" cy="369332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Program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194A8B0-58B2-4AE5-B1EC-05E9491B27D1}"/>
              </a:ext>
            </a:extLst>
          </p:cNvPr>
          <p:cNvCxnSpPr>
            <a:cxnSpLocks/>
            <a:stCxn id="18" idx="3"/>
            <a:endCxn id="20" idx="1"/>
          </p:cNvCxnSpPr>
          <p:nvPr/>
        </p:nvCxnSpPr>
        <p:spPr>
          <a:xfrm>
            <a:off x="2193356" y="5794681"/>
            <a:ext cx="658664" cy="0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33CD62A-B59E-4079-BA94-83E1997C7025}"/>
              </a:ext>
            </a:extLst>
          </p:cNvPr>
          <p:cNvCxnSpPr>
            <a:cxnSpLocks/>
            <a:stCxn id="20" idx="3"/>
            <a:endCxn id="19" idx="1"/>
          </p:cNvCxnSpPr>
          <p:nvPr/>
        </p:nvCxnSpPr>
        <p:spPr>
          <a:xfrm>
            <a:off x="3832930" y="5794681"/>
            <a:ext cx="608286" cy="0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D646825-9641-4457-AEDD-69CCCD680852}"/>
              </a:ext>
            </a:extLst>
          </p:cNvPr>
          <p:cNvCxnSpPr>
            <a:cxnSpLocks/>
            <a:stCxn id="4" idx="2"/>
            <a:endCxn id="18" idx="0"/>
          </p:cNvCxnSpPr>
          <p:nvPr/>
        </p:nvCxnSpPr>
        <p:spPr>
          <a:xfrm>
            <a:off x="1506697" y="5055336"/>
            <a:ext cx="1824" cy="554679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8EC1FB0-DCDF-464B-AC31-AAE2F5A11CAA}"/>
              </a:ext>
            </a:extLst>
          </p:cNvPr>
          <p:cNvCxnSpPr>
            <a:cxnSpLocks/>
            <a:stCxn id="19" idx="0"/>
            <a:endCxn id="7" idx="2"/>
          </p:cNvCxnSpPr>
          <p:nvPr/>
        </p:nvCxnSpPr>
        <p:spPr>
          <a:xfrm flipH="1" flipV="1">
            <a:off x="5118794" y="5055336"/>
            <a:ext cx="7257" cy="554679"/>
          </a:xfrm>
          <a:prstGeom prst="straightConnector1">
            <a:avLst/>
          </a:prstGeom>
          <a:ln w="1905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24E493BC-E099-46B7-9220-EA37EF83FF0B}"/>
              </a:ext>
            </a:extLst>
          </p:cNvPr>
          <p:cNvSpPr txBox="1"/>
          <p:nvPr/>
        </p:nvSpPr>
        <p:spPr>
          <a:xfrm>
            <a:off x="953346" y="5146684"/>
            <a:ext cx="55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A/D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EE5C780-ACDF-4892-8B71-C890EF27D7C4}"/>
              </a:ext>
            </a:extLst>
          </p:cNvPr>
          <p:cNvSpPr txBox="1"/>
          <p:nvPr/>
        </p:nvSpPr>
        <p:spPr>
          <a:xfrm>
            <a:off x="5226358" y="5146684"/>
            <a:ext cx="542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D/A</a:t>
            </a:r>
          </a:p>
        </p:txBody>
      </p:sp>
    </p:spTree>
    <p:extLst>
      <p:ext uri="{BB962C8B-B14F-4D97-AF65-F5344CB8AC3E}">
        <p14:creationId xmlns:p14="http://schemas.microsoft.com/office/powerpoint/2010/main" val="78374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 animBg="1"/>
      <p:bldP spid="18" grpId="0"/>
      <p:bldP spid="19" grpId="0"/>
      <p:bldP spid="20" grpId="0" animBg="1"/>
      <p:bldP spid="39" grpId="0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B1867-328A-48EB-8038-9A2E92FC4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/>
              <a:t>Stream computations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02E03C-94B0-EFAE-27C5-50D8C26F2A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65980"/>
            <a:ext cx="10515600" cy="2049120"/>
          </a:xfrm>
        </p:spPr>
        <p:txBody>
          <a:bodyPr/>
          <a:lstStyle/>
          <a:p>
            <a:r>
              <a:rPr lang="en-US" sz="4000" dirty="0"/>
              <a:t>Inputs and outputs are streams</a:t>
            </a:r>
          </a:p>
          <a:p>
            <a:pPr lvl="1"/>
            <a:r>
              <a:rPr lang="en-US" sz="3600" dirty="0"/>
              <a:t>double arrows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66BF77-85B3-4F44-A59A-2F95C3DE4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13</a:t>
            </a:fld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49142AF-B55A-4C80-A474-90A4CF551EF5}"/>
              </a:ext>
            </a:extLst>
          </p:cNvPr>
          <p:cNvCxnSpPr>
            <a:cxnSpLocks/>
            <a:stCxn id="25" idx="3"/>
          </p:cNvCxnSpPr>
          <p:nvPr/>
        </p:nvCxnSpPr>
        <p:spPr>
          <a:xfrm>
            <a:off x="3664583" y="4342692"/>
            <a:ext cx="732366" cy="28172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5B95FC6-15F5-4B78-BCDF-2A5DF0C8058A}"/>
              </a:ext>
            </a:extLst>
          </p:cNvPr>
          <p:cNvCxnSpPr>
            <a:cxnSpLocks/>
            <a:stCxn id="34" idx="3"/>
            <a:endCxn id="51" idx="1"/>
          </p:cNvCxnSpPr>
          <p:nvPr/>
        </p:nvCxnSpPr>
        <p:spPr>
          <a:xfrm>
            <a:off x="3664583" y="5132798"/>
            <a:ext cx="732366" cy="4235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BBF01F9-670F-484A-A76F-8313DA0F11A7}"/>
              </a:ext>
            </a:extLst>
          </p:cNvPr>
          <p:cNvGrpSpPr/>
          <p:nvPr/>
        </p:nvGrpSpPr>
        <p:grpSpPr>
          <a:xfrm>
            <a:off x="2090427" y="4111859"/>
            <a:ext cx="1574156" cy="461665"/>
            <a:chOff x="3345083" y="365125"/>
            <a:chExt cx="1574156" cy="461665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634435C4-D9C7-4E33-B87B-B8CCD91E5BCF}"/>
                </a:ext>
              </a:extLst>
            </p:cNvPr>
            <p:cNvSpPr txBox="1"/>
            <p:nvPr/>
          </p:nvSpPr>
          <p:spPr>
            <a:xfrm>
              <a:off x="3345083" y="365125"/>
              <a:ext cx="39353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/>
                <a:t>…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F4DBF4C2-D04F-4C13-BC13-6FBB52773370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461665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F4DBF4C2-D04F-4C13-BC13-6FBB5277337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461665"/>
                </a:xfrm>
                <a:prstGeom prst="rect">
                  <a:avLst/>
                </a:prstGeom>
                <a:blipFill>
                  <a:blip r:embed="rId2"/>
                  <a:stretch>
                    <a:fillRect l="-1493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23F489A-6989-42EF-9C33-FFA4BF432DBD}"/>
                    </a:ext>
                  </a:extLst>
                </p:cNvPr>
                <p:cNvSpPr txBox="1"/>
                <p:nvPr/>
              </p:nvSpPr>
              <p:spPr>
                <a:xfrm>
                  <a:off x="4132161" y="365125"/>
                  <a:ext cx="393539" cy="461665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C23F489A-6989-42EF-9C33-FFA4BF432D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2161" y="365125"/>
                  <a:ext cx="393539" cy="461665"/>
                </a:xfrm>
                <a:prstGeom prst="rect">
                  <a:avLst/>
                </a:prstGeom>
                <a:blipFill>
                  <a:blip r:embed="rId3"/>
                  <a:stretch>
                    <a:fillRect l="-1493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9822DFC6-98A1-4DC3-B020-EF4AE4370898}"/>
                    </a:ext>
                  </a:extLst>
                </p:cNvPr>
                <p:cNvSpPr txBox="1"/>
                <p:nvPr/>
              </p:nvSpPr>
              <p:spPr>
                <a:xfrm>
                  <a:off x="4525700" y="365125"/>
                  <a:ext cx="393539" cy="461665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sz="240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9822DFC6-98A1-4DC3-B020-EF4AE43708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5700" y="365125"/>
                  <a:ext cx="393539" cy="461665"/>
                </a:xfrm>
                <a:prstGeom prst="rect">
                  <a:avLst/>
                </a:prstGeom>
                <a:blipFill>
                  <a:blip r:embed="rId4"/>
                  <a:stretch>
                    <a:fillRect l="-303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2A2D5E2-6EAF-8A6D-192D-54CC7AFB41C9}"/>
              </a:ext>
            </a:extLst>
          </p:cNvPr>
          <p:cNvGrpSpPr/>
          <p:nvPr/>
        </p:nvGrpSpPr>
        <p:grpSpPr>
          <a:xfrm>
            <a:off x="6945560" y="4540819"/>
            <a:ext cx="1574156" cy="461665"/>
            <a:chOff x="3345083" y="365125"/>
            <a:chExt cx="1574156" cy="46166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CBFCB4C-34FF-287C-E59E-CD82DD07BFCD}"/>
                </a:ext>
              </a:extLst>
            </p:cNvPr>
            <p:cNvSpPr txBox="1"/>
            <p:nvPr/>
          </p:nvSpPr>
          <p:spPr>
            <a:xfrm>
              <a:off x="3345083" y="365125"/>
              <a:ext cx="39353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/>
                <a:t>…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4E9A3FD0-576A-FB97-46A1-177C6BBFF08E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461665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4E9A3FD0-576A-FB97-46A1-177C6BBFF0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461665"/>
                </a:xfrm>
                <a:prstGeom prst="rect">
                  <a:avLst/>
                </a:prstGeom>
                <a:blipFill>
                  <a:blip r:embed="rId5"/>
                  <a:stretch>
                    <a:fillRect r="-1212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6229C76E-7A79-8E39-2F77-6BBA9ADD3942}"/>
                    </a:ext>
                  </a:extLst>
                </p:cNvPr>
                <p:cNvSpPr txBox="1"/>
                <p:nvPr/>
              </p:nvSpPr>
              <p:spPr>
                <a:xfrm>
                  <a:off x="4132161" y="365125"/>
                  <a:ext cx="393539" cy="461665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6229C76E-7A79-8E39-2F77-6BBA9ADD39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2161" y="365125"/>
                  <a:ext cx="393539" cy="461665"/>
                </a:xfrm>
                <a:prstGeom prst="rect">
                  <a:avLst/>
                </a:prstGeom>
                <a:blipFill>
                  <a:blip r:embed="rId6"/>
                  <a:stretch>
                    <a:fillRect r="-8955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EE11BB4-C519-6CF9-ED7A-8368594C6DD7}"/>
                    </a:ext>
                  </a:extLst>
                </p:cNvPr>
                <p:cNvSpPr txBox="1"/>
                <p:nvPr/>
              </p:nvSpPr>
              <p:spPr>
                <a:xfrm>
                  <a:off x="4525700" y="365125"/>
                  <a:ext cx="393539" cy="461665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sz="240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240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EE11BB4-C519-6CF9-ED7A-8368594C6D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5700" y="365125"/>
                  <a:ext cx="393539" cy="461665"/>
                </a:xfrm>
                <a:prstGeom prst="rect">
                  <a:avLst/>
                </a:prstGeom>
                <a:blipFill>
                  <a:blip r:embed="rId7"/>
                  <a:stretch>
                    <a:fillRect r="-10448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58D2EBB-712D-30B8-7994-1E37ADF08D9C}"/>
              </a:ext>
            </a:extLst>
          </p:cNvPr>
          <p:cNvGrpSpPr/>
          <p:nvPr/>
        </p:nvGrpSpPr>
        <p:grpSpPr>
          <a:xfrm>
            <a:off x="2090427" y="4901965"/>
            <a:ext cx="1574156" cy="461665"/>
            <a:chOff x="3345083" y="365125"/>
            <a:chExt cx="1574156" cy="461665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E3ADAD1-BC1A-94E1-7870-9E66DCFB089C}"/>
                </a:ext>
              </a:extLst>
            </p:cNvPr>
            <p:cNvSpPr txBox="1"/>
            <p:nvPr/>
          </p:nvSpPr>
          <p:spPr>
            <a:xfrm>
              <a:off x="3345083" y="365125"/>
              <a:ext cx="393539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400"/>
                <a:t>…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63E11326-67CD-08D1-49EB-1A82D2FCC252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461665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sz="2400"/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63E11326-67CD-08D1-49EB-1A82D2FCC2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461665"/>
                </a:xfrm>
                <a:prstGeom prst="rect">
                  <a:avLst/>
                </a:prstGeom>
                <a:blipFill>
                  <a:blip r:embed="rId8"/>
                  <a:stretch>
                    <a:fillRect l="-10448" b="-15385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2E9200D5-02E9-4DDF-B124-E17C3B732A7E}"/>
                    </a:ext>
                  </a:extLst>
                </p:cNvPr>
                <p:cNvSpPr txBox="1"/>
                <p:nvPr/>
              </p:nvSpPr>
              <p:spPr>
                <a:xfrm>
                  <a:off x="4132161" y="365125"/>
                  <a:ext cx="393539" cy="461665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240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2E9200D5-02E9-4DDF-B124-E17C3B732A7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2161" y="365125"/>
                  <a:ext cx="393539" cy="461665"/>
                </a:xfrm>
                <a:prstGeom prst="rect">
                  <a:avLst/>
                </a:prstGeom>
                <a:blipFill>
                  <a:blip r:embed="rId9"/>
                  <a:stretch>
                    <a:fillRect l="-10448" b="-15385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90D0AFB6-9454-8F60-F685-9C51D6530FD7}"/>
                    </a:ext>
                  </a:extLst>
                </p:cNvPr>
                <p:cNvSpPr txBox="1"/>
                <p:nvPr/>
              </p:nvSpPr>
              <p:spPr>
                <a:xfrm>
                  <a:off x="4525700" y="365125"/>
                  <a:ext cx="393539" cy="461665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dirty="0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  <m:sub>
                            <m:r>
                              <a:rPr lang="en-US" sz="240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90D0AFB6-9454-8F60-F685-9C51D6530F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5700" y="365125"/>
                  <a:ext cx="393539" cy="461665"/>
                </a:xfrm>
                <a:prstGeom prst="rect">
                  <a:avLst/>
                </a:prstGeom>
                <a:blipFill>
                  <a:blip r:embed="rId10"/>
                  <a:stretch>
                    <a:fillRect l="-10606" b="-15385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959B8A6-2AE3-15D6-F248-C402749FCDED}"/>
              </a:ext>
            </a:extLst>
          </p:cNvPr>
          <p:cNvCxnSpPr>
            <a:cxnSpLocks/>
            <a:stCxn id="34" idx="3"/>
          </p:cNvCxnSpPr>
          <p:nvPr/>
        </p:nvCxnSpPr>
        <p:spPr>
          <a:xfrm>
            <a:off x="3664583" y="5132798"/>
            <a:ext cx="604858" cy="4234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042E573E-9D5F-FA02-2E1B-AEC3B6C70763}"/>
              </a:ext>
            </a:extLst>
          </p:cNvPr>
          <p:cNvCxnSpPr>
            <a:cxnSpLocks/>
            <a:stCxn id="25" idx="3"/>
          </p:cNvCxnSpPr>
          <p:nvPr/>
        </p:nvCxnSpPr>
        <p:spPr>
          <a:xfrm>
            <a:off x="3664583" y="4342692"/>
            <a:ext cx="580634" cy="14086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9CC63B0D-25BB-DEFB-1D49-A37992868AAF}"/>
                  </a:ext>
                </a:extLst>
              </p:cNvPr>
              <p:cNvSpPr/>
              <p:nvPr/>
            </p:nvSpPr>
            <p:spPr>
              <a:xfrm>
                <a:off x="4396949" y="4122426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9CC63B0D-25BB-DEFB-1D49-A37992868A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6949" y="4122426"/>
                <a:ext cx="732366" cy="51646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BA991047-DD62-C6E2-0331-E92B2F50DBC7}"/>
                  </a:ext>
                </a:extLst>
              </p:cNvPr>
              <p:cNvSpPr/>
              <p:nvPr/>
            </p:nvSpPr>
            <p:spPr>
              <a:xfrm>
                <a:off x="5611884" y="4518968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⋈</m:t>
                      </m:r>
                    </m:oMath>
                  </m:oMathPara>
                </a14:m>
                <a:endParaRPr lang="en-US" sz="28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BA991047-DD62-C6E2-0331-E92B2F50DB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1884" y="4518968"/>
                <a:ext cx="732366" cy="51646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174B0A8C-14CF-4C96-82C7-B6A9A4BEB0C8}"/>
                  </a:ext>
                </a:extLst>
              </p:cNvPr>
              <p:cNvSpPr/>
              <p:nvPr/>
            </p:nvSpPr>
            <p:spPr>
              <a:xfrm>
                <a:off x="4396949" y="4878799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π</m:t>
                      </m:r>
                    </m:oMath>
                  </m:oMathPara>
                </a14:m>
                <a:endParaRPr lang="en-US" sz="28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174B0A8C-14CF-4C96-82C7-B6A9A4BEB0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6949" y="4878799"/>
                <a:ext cx="732366" cy="51646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6CE85610-6BEF-31CF-02AD-3FB95339A790}"/>
              </a:ext>
            </a:extLst>
          </p:cNvPr>
          <p:cNvCxnSpPr>
            <a:cxnSpLocks/>
            <a:stCxn id="47" idx="3"/>
            <a:endCxn id="49" idx="1"/>
          </p:cNvCxnSpPr>
          <p:nvPr/>
        </p:nvCxnSpPr>
        <p:spPr>
          <a:xfrm>
            <a:off x="5129315" y="4380660"/>
            <a:ext cx="482569" cy="396542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927B04A9-3C35-2C40-46AA-AEEB46D4BE9C}"/>
              </a:ext>
            </a:extLst>
          </p:cNvPr>
          <p:cNvCxnSpPr>
            <a:cxnSpLocks/>
            <a:stCxn id="51" idx="3"/>
            <a:endCxn id="49" idx="1"/>
          </p:cNvCxnSpPr>
          <p:nvPr/>
        </p:nvCxnSpPr>
        <p:spPr>
          <a:xfrm flipV="1">
            <a:off x="5129315" y="4777202"/>
            <a:ext cx="482569" cy="359831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0534F880-9C14-2209-AC3C-D16AF387CDCE}"/>
              </a:ext>
            </a:extLst>
          </p:cNvPr>
          <p:cNvCxnSpPr>
            <a:cxnSpLocks/>
            <a:stCxn id="49" idx="3"/>
            <a:endCxn id="13" idx="1"/>
          </p:cNvCxnSpPr>
          <p:nvPr/>
        </p:nvCxnSpPr>
        <p:spPr>
          <a:xfrm flipV="1">
            <a:off x="6344250" y="4771652"/>
            <a:ext cx="601310" cy="555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B66A1BDA-76CD-B0F4-1346-939755A8ECA2}"/>
              </a:ext>
            </a:extLst>
          </p:cNvPr>
          <p:cNvCxnSpPr>
            <a:cxnSpLocks/>
          </p:cNvCxnSpPr>
          <p:nvPr/>
        </p:nvCxnSpPr>
        <p:spPr>
          <a:xfrm>
            <a:off x="6344250" y="4771651"/>
            <a:ext cx="42122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3647803F-7E0C-B687-5A30-186EA055F605}"/>
              </a:ext>
            </a:extLst>
          </p:cNvPr>
          <p:cNvCxnSpPr>
            <a:cxnSpLocks/>
            <a:stCxn id="47" idx="3"/>
          </p:cNvCxnSpPr>
          <p:nvPr/>
        </p:nvCxnSpPr>
        <p:spPr>
          <a:xfrm>
            <a:off x="5129315" y="4380660"/>
            <a:ext cx="343404" cy="286405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9330FD68-1F2D-92D3-A1DC-6B0CFDAB986C}"/>
              </a:ext>
            </a:extLst>
          </p:cNvPr>
          <p:cNvCxnSpPr>
            <a:cxnSpLocks/>
          </p:cNvCxnSpPr>
          <p:nvPr/>
        </p:nvCxnSpPr>
        <p:spPr>
          <a:xfrm flipV="1">
            <a:off x="5129315" y="4850627"/>
            <a:ext cx="393539" cy="286405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95876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B4042-7CD9-4DA6-9C80-F37EEAA11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Lifting</a:t>
            </a:r>
          </a:p>
        </p:txBody>
      </p:sp>
      <p:pic>
        <p:nvPicPr>
          <p:cNvPr id="6" name="Content Placeholder 5" descr="A picture containing sport, barbell&#10;&#10;Description automatically generated">
            <a:extLst>
              <a:ext uri="{FF2B5EF4-FFF2-40B4-BE49-F238E27FC236}">
                <a16:creationId xmlns:a16="http://schemas.microsoft.com/office/drawing/2014/main" id="{6DC7E63B-8911-4657-B89E-C2D57BFD26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624593" y="204499"/>
            <a:ext cx="4469740" cy="297237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710C77-3845-4544-BB39-E50631058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89B38587-C679-417A-B4D6-26D3F05E54D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02733" y="2828260"/>
                <a:ext cx="10515600" cy="359846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/>
                  <a:t>Convert a function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/>
                  <a:t> </a:t>
                </a:r>
                <a:br>
                  <a:rPr lang="en-US"/>
                </a:br>
                <a:r>
                  <a:rPr lang="en-US"/>
                  <a:t>into a stream operator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↑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endParaRPr lang="en-US"/>
              </a:p>
              <a:p>
                <a:pPr marL="0" indent="0">
                  <a:buNone/>
                </a:pPr>
                <a:endParaRPr lang="en-US" b="0"/>
              </a:p>
            </p:txBody>
          </p:sp>
        </mc:Choice>
        <mc:Fallback xmlns=""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89B38587-C679-417A-B4D6-26D3F05E54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733" y="2828260"/>
                <a:ext cx="10515600" cy="3598469"/>
              </a:xfrm>
              <a:prstGeom prst="rect">
                <a:avLst/>
              </a:prstGeom>
              <a:blipFill>
                <a:blip r:embed="rId4"/>
                <a:stretch>
                  <a:fillRect l="-1159" t="-28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F2444FC-5E05-1DDF-F0FE-44D9E97472CC}"/>
                  </a:ext>
                </a:extLst>
              </p:cNvPr>
              <p:cNvSpPr/>
              <p:nvPr/>
            </p:nvSpPr>
            <p:spPr>
              <a:xfrm>
                <a:off x="5183254" y="4543569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tailEnd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↑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5F2444FC-5E05-1DDF-F0FE-44D9E97472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3254" y="4543569"/>
                <a:ext cx="732366" cy="51646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chemeClr val="tx1"/>
                </a:solidFill>
                <a:tailEnd w="lg" len="lg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E7AC9721-29D2-307A-79D8-9B90CAA88F72}"/>
              </a:ext>
            </a:extLst>
          </p:cNvPr>
          <p:cNvCxnSpPr>
            <a:cxnSpLocks/>
            <a:stCxn id="27" idx="3"/>
            <a:endCxn id="3" idx="1"/>
          </p:cNvCxnSpPr>
          <p:nvPr/>
        </p:nvCxnSpPr>
        <p:spPr>
          <a:xfrm>
            <a:off x="4256627" y="4801802"/>
            <a:ext cx="926627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AF39AF7-BBB9-5418-F415-169C9D41C178}"/>
              </a:ext>
            </a:extLst>
          </p:cNvPr>
          <p:cNvCxnSpPr>
            <a:cxnSpLocks/>
            <a:stCxn id="3" idx="3"/>
            <a:endCxn id="29" idx="1"/>
          </p:cNvCxnSpPr>
          <p:nvPr/>
        </p:nvCxnSpPr>
        <p:spPr>
          <a:xfrm flipV="1">
            <a:off x="5915620" y="4801802"/>
            <a:ext cx="926627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632112D-274C-820C-F7B7-6AD4F3CB2A84}"/>
              </a:ext>
            </a:extLst>
          </p:cNvPr>
          <p:cNvGrpSpPr/>
          <p:nvPr/>
        </p:nvGrpSpPr>
        <p:grpSpPr>
          <a:xfrm>
            <a:off x="2682471" y="4617136"/>
            <a:ext cx="1574156" cy="369332"/>
            <a:chOff x="3345083" y="365125"/>
            <a:chExt cx="1574156" cy="369332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29C0255-283E-34BF-1AF1-95BCC194E8D1}"/>
                </a:ext>
              </a:extLst>
            </p:cNvPr>
            <p:cNvSpPr txBox="1"/>
            <p:nvPr/>
          </p:nvSpPr>
          <p:spPr>
            <a:xfrm>
              <a:off x="3345083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…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64288DB1-3A59-246C-F6C4-E7FE10F8BE74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25" name="TextBox 24">
                  <a:extLst>
                    <a:ext uri="{FF2B5EF4-FFF2-40B4-BE49-F238E27FC236}">
                      <a16:creationId xmlns:a16="http://schemas.microsoft.com/office/drawing/2014/main" id="{64288DB1-3A59-246C-F6C4-E7FE10F8BE7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1A8106E8-E8A4-7B2F-F268-8C4A6E0EC601}"/>
                    </a:ext>
                  </a:extLst>
                </p:cNvPr>
                <p:cNvSpPr txBox="1"/>
                <p:nvPr/>
              </p:nvSpPr>
              <p:spPr>
                <a:xfrm>
                  <a:off x="4132161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1A8106E8-E8A4-7B2F-F268-8C4A6E0EC6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2161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88805CF3-2D3E-A048-84FD-B19703FE78EF}"/>
                    </a:ext>
                  </a:extLst>
                </p:cNvPr>
                <p:cNvSpPr txBox="1"/>
                <p:nvPr/>
              </p:nvSpPr>
              <p:spPr>
                <a:xfrm>
                  <a:off x="4525700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88805CF3-2D3E-A048-84FD-B19703FE78E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5700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9278783-D37A-3EBD-5E8E-992B9E553460}"/>
              </a:ext>
            </a:extLst>
          </p:cNvPr>
          <p:cNvGrpSpPr/>
          <p:nvPr/>
        </p:nvGrpSpPr>
        <p:grpSpPr>
          <a:xfrm>
            <a:off x="6842247" y="4617136"/>
            <a:ext cx="2713797" cy="369332"/>
            <a:chOff x="3345083" y="365125"/>
            <a:chExt cx="1574156" cy="369332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0690BB1-374C-D466-79C9-844F16FEAB1C}"/>
                </a:ext>
              </a:extLst>
            </p:cNvPr>
            <p:cNvSpPr txBox="1"/>
            <p:nvPr/>
          </p:nvSpPr>
          <p:spPr>
            <a:xfrm>
              <a:off x="3345083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   …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0D416A74-9880-9066-E533-ACD41115C759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0D416A74-9880-9066-E533-ACD41115C75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 b="-1111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C6D0ADA1-EC81-8111-CE4E-21FEE40D8D06}"/>
                    </a:ext>
                  </a:extLst>
                </p:cNvPr>
                <p:cNvSpPr txBox="1"/>
                <p:nvPr/>
              </p:nvSpPr>
              <p:spPr>
                <a:xfrm>
                  <a:off x="4132161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C6D0ADA1-EC81-8111-CE4E-21FEE40D8D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2161" y="365125"/>
                  <a:ext cx="393539" cy="369332"/>
                </a:xfrm>
                <a:prstGeom prst="rect">
                  <a:avLst/>
                </a:prstGeom>
                <a:blipFill>
                  <a:blip r:embed="rId10"/>
                  <a:stretch>
                    <a:fillRect b="-1111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B3634105-FA27-EA6D-0156-C6014EE9C080}"/>
                    </a:ext>
                  </a:extLst>
                </p:cNvPr>
                <p:cNvSpPr txBox="1"/>
                <p:nvPr/>
              </p:nvSpPr>
              <p:spPr>
                <a:xfrm>
                  <a:off x="4525700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B3634105-FA27-EA6D-0156-C6014EE9C0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25700" y="365125"/>
                  <a:ext cx="393539" cy="369332"/>
                </a:xfrm>
                <a:prstGeom prst="rect">
                  <a:avLst/>
                </a:prstGeom>
                <a:blipFill>
                  <a:blip r:embed="rId11"/>
                  <a:stretch>
                    <a:fillRect b="-11111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7877015-F246-B5C9-F046-1A9D0E351698}"/>
              </a:ext>
            </a:extLst>
          </p:cNvPr>
          <p:cNvCxnSpPr>
            <a:cxnSpLocks/>
          </p:cNvCxnSpPr>
          <p:nvPr/>
        </p:nvCxnSpPr>
        <p:spPr>
          <a:xfrm>
            <a:off x="5915620" y="4803637"/>
            <a:ext cx="761757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7077DEBD-A7BB-9CF2-4A9D-CE2891851B2E}"/>
              </a:ext>
            </a:extLst>
          </p:cNvPr>
          <p:cNvCxnSpPr>
            <a:cxnSpLocks/>
            <a:stCxn id="27" idx="3"/>
          </p:cNvCxnSpPr>
          <p:nvPr/>
        </p:nvCxnSpPr>
        <p:spPr>
          <a:xfrm>
            <a:off x="4256627" y="4801802"/>
            <a:ext cx="76128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7886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F441D-5753-4A83-A735-93B7701DE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Silence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8C223C3-EE29-4749-9698-4A8A299A16F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825625"/>
                <a:ext cx="11057467" cy="4351338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=0, ∀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ℕ</m:t>
                    </m:r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/>
                  <a:t> is the neutral element for stream addition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8C223C3-EE29-4749-9698-4A8A299A16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825625"/>
                <a:ext cx="11057467" cy="4351338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6FB320-AC25-4FAA-B89D-0D9908822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 descr="A picture containing accessory, orange, bandage, Band Aid&#10;&#10;Description automatically generated">
            <a:extLst>
              <a:ext uri="{FF2B5EF4-FFF2-40B4-BE49-F238E27FC236}">
                <a16:creationId xmlns:a16="http://schemas.microsoft.com/office/drawing/2014/main" id="{BCD4CCE3-467E-447A-A996-F6F59CBB2E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434" y="3045089"/>
            <a:ext cx="3221567" cy="322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6534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7CD29-A711-4E91-9F71-1989C9E1DB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Amplification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175EF2-B7BB-4409-826D-CA3FF8A7A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16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8E108535-70F9-4BDC-A93E-F5C8FAA05B0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45064" y="3828983"/>
                <a:ext cx="8941045" cy="1237029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latin typeface="Cambria Math" panose="02040503050406030204" pitchFamily="18" charset="0"/>
                  </a:rPr>
                  <a:t>Increase amplitude by a factor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endParaRPr lang="en-US" dirty="0">
                  <a:latin typeface="Cambria Math" panose="02040503050406030204" pitchFamily="18" charset="0"/>
                </a:endParaRPr>
              </a:p>
              <a:p>
                <a:r>
                  <a:rPr lang="en-US" dirty="0">
                    <a:latin typeface="Cambria Math" panose="02040503050406030204" pitchFamily="18" charset="0"/>
                  </a:rPr>
                  <a:t>Lift the scaling function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)≝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𝑐𝑥</m:t>
                    </m:r>
                  </m:oMath>
                </a14:m>
                <a:endParaRPr lang="en-US" dirty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8E108535-70F9-4BDC-A93E-F5C8FAA05B0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45064" y="3828983"/>
                <a:ext cx="8941045" cy="1237029"/>
              </a:xfrm>
              <a:blipFill>
                <a:blip r:embed="rId3"/>
                <a:stretch>
                  <a:fillRect l="-1227" t="-83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A274EAF5-2378-43CB-BFB7-4943FA3262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1" y="62971"/>
            <a:ext cx="4471252" cy="2724483"/>
          </a:xfrm>
          <a:prstGeom prst="rect">
            <a:avLst/>
          </a:prstGeom>
        </p:spPr>
      </p:pic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1B814762-2AE8-457D-BAB2-A54FF5F71D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237" y="1598742"/>
            <a:ext cx="5724525" cy="22669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0A336108-5A86-4365-9E8B-E943F5F7D9B4}"/>
                  </a:ext>
                </a:extLst>
              </p:cNvPr>
              <p:cNvSpPr/>
              <p:nvPr/>
            </p:nvSpPr>
            <p:spPr>
              <a:xfrm>
                <a:off x="5792806" y="5399437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↑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0A336108-5A86-4365-9E8B-E943F5F7D9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2806" y="5399437"/>
                <a:ext cx="732366" cy="51646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DAF03320-BA1D-4D74-9467-250214C50D89}"/>
              </a:ext>
            </a:extLst>
          </p:cNvPr>
          <p:cNvCxnSpPr>
            <a:cxnSpLocks/>
          </p:cNvCxnSpPr>
          <p:nvPr/>
        </p:nvCxnSpPr>
        <p:spPr>
          <a:xfrm>
            <a:off x="5486138" y="5657670"/>
            <a:ext cx="306668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DAE095A7-DC37-4439-8F6F-658FCEBB7738}"/>
              </a:ext>
            </a:extLst>
          </p:cNvPr>
          <p:cNvCxnSpPr>
            <a:cxnSpLocks/>
          </p:cNvCxnSpPr>
          <p:nvPr/>
        </p:nvCxnSpPr>
        <p:spPr>
          <a:xfrm>
            <a:off x="6525172" y="5652121"/>
            <a:ext cx="317492" cy="110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48CB08D-C6DC-48BA-8973-780E488E3CB2}"/>
              </a:ext>
            </a:extLst>
          </p:cNvPr>
          <p:cNvGrpSpPr/>
          <p:nvPr/>
        </p:nvGrpSpPr>
        <p:grpSpPr>
          <a:xfrm>
            <a:off x="3932148" y="5475902"/>
            <a:ext cx="1574156" cy="369332"/>
            <a:chOff x="2951544" y="365125"/>
            <a:chExt cx="1574156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302927E6-FFF1-447D-A722-851ED986E9AD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302927E6-FFF1-447D-A722-851ED986E9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237F3E52-55F6-4D3E-9B8A-4F60DA2AB0AC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237F3E52-55F6-4D3E-9B8A-4F60DA2AB0A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8E9E5766-FFD9-457A-90B9-BFF1D48FE24D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8E9E5766-FFD9-457A-90B9-BFF1D48FE2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64141F49-4AF2-4300-B9FB-E355959C3730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D34D1FAA-E0EA-4E9C-8E4A-838AA97D4F47}"/>
              </a:ext>
            </a:extLst>
          </p:cNvPr>
          <p:cNvGrpSpPr/>
          <p:nvPr/>
        </p:nvGrpSpPr>
        <p:grpSpPr>
          <a:xfrm>
            <a:off x="6875698" y="5467455"/>
            <a:ext cx="1574156" cy="369332"/>
            <a:chOff x="2951544" y="365125"/>
            <a:chExt cx="1574156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E4BDD437-48C2-449E-85F8-71C4FF4D679B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𝑐𝑎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E4BDD437-48C2-449E-85F8-71C4FF4D67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29700E34-7637-413F-AEA0-8755684E7F9E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𝑐𝑏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29700E34-7637-413F-AEA0-8755684E7F9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E936C790-7DAD-4D78-93EB-AE503251D9B7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𝑐𝑐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E936C790-7DAD-4D78-93EB-AE503251D9B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67050761-61A5-4FB6-9DB2-E39EB625CC12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19809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79C8B-C467-4A39-BDD2-7BAEE923C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Negation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AA53BFC-3FE3-48E0-AB15-8E64D3743D1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1074400" cy="4351338"/>
              </a:xfrm>
            </p:spPr>
            <p:txBody>
              <a:bodyPr>
                <a:normAutofit/>
              </a:bodyPr>
              <a:lstStyle/>
              <a:p>
                <a:r>
                  <a:rPr lang="en-US" dirty="0">
                    <a:latin typeface="Cambria Math" panose="02040503050406030204" pitchFamily="18" charset="0"/>
                  </a:rPr>
                  <a:t>Lifted unary minus</a:t>
                </a:r>
                <a:endParaRPr lang="en-US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sub>
                    </m:sSub>
                  </m:oMath>
                </a14:m>
                <a:endParaRPr lang="en-US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=−(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AA53BFC-3FE3-48E0-AB15-8E64D3743D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1074400" cy="4351338"/>
              </a:xfrm>
              <a:blipFill>
                <a:blip r:embed="rId2"/>
                <a:stretch>
                  <a:fillRect l="-991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E471AE-72A2-4A49-90D0-96481DE8D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E2CABB2-FB74-45FB-9B3B-A742C5EFB348}"/>
                  </a:ext>
                </a:extLst>
              </p:cNvPr>
              <p:cNvSpPr/>
              <p:nvPr/>
            </p:nvSpPr>
            <p:spPr>
              <a:xfrm>
                <a:off x="5433208" y="3769699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E2CABB2-FB74-45FB-9B3B-A742C5EFB3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3208" y="3769699"/>
                <a:ext cx="732366" cy="51646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004F239-0A01-436E-9F3D-5696968689A8}"/>
              </a:ext>
            </a:extLst>
          </p:cNvPr>
          <p:cNvCxnSpPr>
            <a:cxnSpLocks/>
          </p:cNvCxnSpPr>
          <p:nvPr/>
        </p:nvCxnSpPr>
        <p:spPr>
          <a:xfrm>
            <a:off x="5126540" y="4027932"/>
            <a:ext cx="306668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29ED25D-65BA-4613-BC83-800260302133}"/>
              </a:ext>
            </a:extLst>
          </p:cNvPr>
          <p:cNvCxnSpPr>
            <a:cxnSpLocks/>
          </p:cNvCxnSpPr>
          <p:nvPr/>
        </p:nvCxnSpPr>
        <p:spPr>
          <a:xfrm>
            <a:off x="6165574" y="4022383"/>
            <a:ext cx="317492" cy="1109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45D3F99-E39B-4183-97A1-5EBC1CE75B76}"/>
              </a:ext>
            </a:extLst>
          </p:cNvPr>
          <p:cNvGrpSpPr/>
          <p:nvPr/>
        </p:nvGrpSpPr>
        <p:grpSpPr>
          <a:xfrm>
            <a:off x="3572550" y="3846164"/>
            <a:ext cx="1574156" cy="369332"/>
            <a:chOff x="2951544" y="365125"/>
            <a:chExt cx="1574156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2712309B-A5F8-4FEA-AA6F-72146CD9934D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2712309B-A5F8-4FEA-AA6F-72146CD993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7153F5B3-5AFE-4BDE-A3BD-CAD0C567779A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7153F5B3-5AFE-4BDE-A3BD-CAD0C567779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6F2121E4-D39F-43F9-9B1D-63E1F2C7876E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6F2121E4-D39F-43F9-9B1D-63E1F2C787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0795CD8-8D1D-4B4C-B7A4-DE1DEA33EF2B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BC7760F-9D8F-49AF-849E-B6F77F88E60C}"/>
              </a:ext>
            </a:extLst>
          </p:cNvPr>
          <p:cNvGrpSpPr/>
          <p:nvPr/>
        </p:nvGrpSpPr>
        <p:grpSpPr>
          <a:xfrm>
            <a:off x="6573819" y="3816628"/>
            <a:ext cx="1574156" cy="369332"/>
            <a:chOff x="2951544" y="365125"/>
            <a:chExt cx="1574156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11E4937E-F705-44C4-B463-1CECCFDC5F8E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𝑎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11E4937E-F705-44C4-B463-1CECCFDC5F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 r="-1194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058501E3-657A-4AD1-9181-1220942634FA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𝑏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058501E3-657A-4AD1-9181-1220942634F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 r="-1818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2EFC1945-BD08-4286-BAD8-2B952E87DCD4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2EFC1945-BD08-4286-BAD8-2B952E87DCD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 r="-597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0064397-E16D-44CA-A198-B94F33C21B4A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</a:p>
          </p:txBody>
        </p:sp>
      </p:grpSp>
      <p:pic>
        <p:nvPicPr>
          <p:cNvPr id="25" name="Picture 24" descr="Diagram&#10;&#10;Description automatically generated">
            <a:extLst>
              <a:ext uri="{FF2B5EF4-FFF2-40B4-BE49-F238E27FC236}">
                <a16:creationId xmlns:a16="http://schemas.microsoft.com/office/drawing/2014/main" id="{AFC16701-6CEF-4363-9128-EC5CC296439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33" r="54931" b="27121"/>
          <a:stretch/>
        </p:blipFill>
        <p:spPr>
          <a:xfrm>
            <a:off x="3068994" y="4504749"/>
            <a:ext cx="2187728" cy="7487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9859269-21FD-4847-ABB6-5AE34A845B8A}"/>
              </a:ext>
            </a:extLst>
          </p:cNvPr>
          <p:cNvSpPr/>
          <p:nvPr/>
        </p:nvSpPr>
        <p:spPr>
          <a:xfrm>
            <a:off x="3966089" y="5318928"/>
            <a:ext cx="468406" cy="4498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 descr="Diagram&#10;&#10;Description automatically generated">
            <a:extLst>
              <a:ext uri="{FF2B5EF4-FFF2-40B4-BE49-F238E27FC236}">
                <a16:creationId xmlns:a16="http://schemas.microsoft.com/office/drawing/2014/main" id="{75CF5074-FF18-4782-928B-AA5233DFB14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79" r="54931" b="1024"/>
          <a:stretch/>
        </p:blipFill>
        <p:spPr>
          <a:xfrm>
            <a:off x="6267033" y="4594841"/>
            <a:ext cx="2187728" cy="724087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D8E9F5D9-873D-4B01-8DF5-241B7B6271B1}"/>
              </a:ext>
            </a:extLst>
          </p:cNvPr>
          <p:cNvSpPr/>
          <p:nvPr/>
        </p:nvSpPr>
        <p:spPr>
          <a:xfrm>
            <a:off x="7189100" y="5318928"/>
            <a:ext cx="468406" cy="4498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7063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B287D92-D2E3-4A42-87EA-E8085153DCB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/>
                  <a:t>Delay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/>
                  <a:t> )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B287D92-D2E3-4A42-87EA-E8085153DCB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09702C-78C2-4FAC-A417-9403F2C84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519348"/>
          </a:xfrm>
        </p:spPr>
        <p:txBody>
          <a:bodyPr>
            <a:normAutofit/>
          </a:bodyPr>
          <a:lstStyle/>
          <a:p>
            <a:r>
              <a:rPr lang="en-US"/>
              <a:t>Output is input stream delayed by one step</a:t>
            </a:r>
          </a:p>
          <a:p>
            <a:r>
              <a:rPr lang="en-US"/>
              <a:t>First value is 0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Stores internal state (the </a:t>
            </a:r>
            <a:r>
              <a:rPr lang="en-US">
                <a:solidFill>
                  <a:srgbClr val="FF0000"/>
                </a:solidFill>
              </a:rPr>
              <a:t>only</a:t>
            </a:r>
            <a:r>
              <a:rPr lang="en-US"/>
              <a:t> operator with state)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75B894-C680-4CC9-B40B-3E50CFEA0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AC76F5-1FF2-B875-5F48-27E19E2F73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2469" y="3357823"/>
            <a:ext cx="8858705" cy="952549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E04B1E7F-0F81-BBA0-4482-4164AA8F537F}"/>
              </a:ext>
            </a:extLst>
          </p:cNvPr>
          <p:cNvSpPr/>
          <p:nvPr/>
        </p:nvSpPr>
        <p:spPr>
          <a:xfrm>
            <a:off x="9375422" y="3578653"/>
            <a:ext cx="515699" cy="4909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523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26450-7B8C-4FC9-929A-8FFD40C5C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Noise cancellation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135420-0079-4993-B740-DB600041BF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Predict future values (easy for periodic signals) </a:t>
            </a:r>
          </a:p>
          <a:p>
            <a:r>
              <a:rPr lang="en-US" dirty="0"/>
              <a:t>G</a:t>
            </a:r>
            <a:r>
              <a:rPr lang="en-US" sz="2800" dirty="0"/>
              <a:t>enerate a negated stream</a:t>
            </a:r>
          </a:p>
          <a:p>
            <a:r>
              <a:rPr lang="en-US" dirty="0"/>
              <a:t>Add it to original stream</a:t>
            </a:r>
            <a:endParaRPr lang="en-US" sz="28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6A0BE7-1AEE-47B8-B70C-49EF52453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 descr="A picture containing earphone, electronics&#10;&#10;Description automatically generated">
            <a:extLst>
              <a:ext uri="{FF2B5EF4-FFF2-40B4-BE49-F238E27FC236}">
                <a16:creationId xmlns:a16="http://schemas.microsoft.com/office/drawing/2014/main" id="{DF271762-82A5-415E-8D2F-92B29FA0BE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237" y="1527720"/>
            <a:ext cx="2406294" cy="3915833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23440F70-6998-4655-9332-3949C612BA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233"/>
          <a:stretch/>
        </p:blipFill>
        <p:spPr>
          <a:xfrm>
            <a:off x="2238947" y="3754048"/>
            <a:ext cx="4854183" cy="1968754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128CCA8B-E757-48AA-B1AE-A05BF4047468}"/>
              </a:ext>
            </a:extLst>
          </p:cNvPr>
          <p:cNvSpPr/>
          <p:nvPr/>
        </p:nvSpPr>
        <p:spPr>
          <a:xfrm>
            <a:off x="6540412" y="5757450"/>
            <a:ext cx="423334" cy="406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C278AA-8555-41E2-84A4-49A5C5A6B77C}"/>
              </a:ext>
            </a:extLst>
          </p:cNvPr>
          <p:cNvSpPr txBox="1"/>
          <p:nvPr/>
        </p:nvSpPr>
        <p:spPr>
          <a:xfrm>
            <a:off x="4666788" y="5665889"/>
            <a:ext cx="2664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/>
              <a:t>i</a:t>
            </a:r>
            <a:endParaRPr lang="en-US" sz="2800" i="1" baseline="-25000" dirty="0"/>
          </a:p>
        </p:txBody>
      </p:sp>
      <p:cxnSp>
        <p:nvCxnSpPr>
          <p:cNvPr id="13" name="Connector: Elbow 12">
            <a:extLst>
              <a:ext uri="{FF2B5EF4-FFF2-40B4-BE49-F238E27FC236}">
                <a16:creationId xmlns:a16="http://schemas.microsoft.com/office/drawing/2014/main" id="{8A7C1265-2A32-4115-8CDC-169CAFF99039}"/>
              </a:ext>
            </a:extLst>
          </p:cNvPr>
          <p:cNvCxnSpPr>
            <a:cxnSpLocks/>
            <a:stCxn id="12" idx="3"/>
            <a:endCxn id="10" idx="0"/>
          </p:cNvCxnSpPr>
          <p:nvPr/>
        </p:nvCxnSpPr>
        <p:spPr>
          <a:xfrm flipV="1">
            <a:off x="4933208" y="5757450"/>
            <a:ext cx="1818871" cy="170049"/>
          </a:xfrm>
          <a:prstGeom prst="bentConnector4">
            <a:avLst>
              <a:gd name="adj1" fmla="val 23111"/>
              <a:gd name="adj2" fmla="val 244783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or: Elbow 15">
            <a:extLst>
              <a:ext uri="{FF2B5EF4-FFF2-40B4-BE49-F238E27FC236}">
                <a16:creationId xmlns:a16="http://schemas.microsoft.com/office/drawing/2014/main" id="{51E3AC85-B97C-4919-A73A-1595A6E1D533}"/>
              </a:ext>
            </a:extLst>
          </p:cNvPr>
          <p:cNvCxnSpPr>
            <a:cxnSpLocks/>
            <a:stCxn id="12" idx="3"/>
            <a:endCxn id="19" idx="2"/>
          </p:cNvCxnSpPr>
          <p:nvPr/>
        </p:nvCxnSpPr>
        <p:spPr>
          <a:xfrm>
            <a:off x="4933208" y="5927499"/>
            <a:ext cx="836997" cy="433875"/>
          </a:xfrm>
          <a:prstGeom prst="bentConnector3">
            <a:avLst>
              <a:gd name="adj1" fmla="val 5000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9">
            <a:extLst>
              <a:ext uri="{FF2B5EF4-FFF2-40B4-BE49-F238E27FC236}">
                <a16:creationId xmlns:a16="http://schemas.microsoft.com/office/drawing/2014/main" id="{B33BD7D4-9B6F-4D25-8978-7E0CAB20E5FD}"/>
              </a:ext>
            </a:extLst>
          </p:cNvPr>
          <p:cNvCxnSpPr>
            <a:cxnSpLocks/>
            <a:stCxn id="10" idx="6"/>
          </p:cNvCxnSpPr>
          <p:nvPr/>
        </p:nvCxnSpPr>
        <p:spPr>
          <a:xfrm flipV="1">
            <a:off x="6963746" y="5956416"/>
            <a:ext cx="346873" cy="423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62E1A8B2-2E7A-4565-BD53-80D0C0408C88}"/>
              </a:ext>
            </a:extLst>
          </p:cNvPr>
          <p:cNvSpPr txBox="1"/>
          <p:nvPr/>
        </p:nvSpPr>
        <p:spPr>
          <a:xfrm>
            <a:off x="7263967" y="5646394"/>
            <a:ext cx="373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o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0BA7DF0-82AF-4BA9-A257-FD04BFA57D36}"/>
              </a:ext>
            </a:extLst>
          </p:cNvPr>
          <p:cNvSpPr/>
          <p:nvPr/>
        </p:nvSpPr>
        <p:spPr>
          <a:xfrm>
            <a:off x="5770205" y="6158174"/>
            <a:ext cx="423334" cy="406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-</a:t>
            </a:r>
          </a:p>
        </p:txBody>
      </p: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5CC4EE95-8729-4B4F-9375-B011B060AD35}"/>
              </a:ext>
            </a:extLst>
          </p:cNvPr>
          <p:cNvCxnSpPr>
            <a:cxnSpLocks/>
            <a:stCxn id="19" idx="6"/>
            <a:endCxn id="10" idx="4"/>
          </p:cNvCxnSpPr>
          <p:nvPr/>
        </p:nvCxnSpPr>
        <p:spPr>
          <a:xfrm flipV="1">
            <a:off x="6193539" y="6163850"/>
            <a:ext cx="558540" cy="197524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036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7" grpId="0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wooden fence with a black background&#10;&#10;Description automatically generated">
            <a:extLst>
              <a:ext uri="{FF2B5EF4-FFF2-40B4-BE49-F238E27FC236}">
                <a16:creationId xmlns:a16="http://schemas.microsoft.com/office/drawing/2014/main" id="{E3C9E22F-2864-9475-204A-528FDF64F7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274" y="174073"/>
            <a:ext cx="3754596" cy="6367674"/>
          </a:xfrm>
          <a:prstGeom prst="rect">
            <a:avLst/>
          </a:prstGeom>
        </p:spPr>
      </p:pic>
      <p:pic>
        <p:nvPicPr>
          <p:cNvPr id="19" name="Content Placeholder 18" descr="A picture containing box, brick, wooden, building material&#10;&#10;Description automatically generated">
            <a:extLst>
              <a:ext uri="{FF2B5EF4-FFF2-40B4-BE49-F238E27FC236}">
                <a16:creationId xmlns:a16="http://schemas.microsoft.com/office/drawing/2014/main" id="{D462D430-E832-9070-1CB4-E26272AA89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5" r="22237" b="3454"/>
          <a:stretch/>
        </p:blipFill>
        <p:spPr>
          <a:xfrm>
            <a:off x="3115222" y="174073"/>
            <a:ext cx="5615708" cy="587933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B9739E-CB7C-403C-3A50-315E18505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E09323-4A0C-CED6-AFC1-D9079E4333E4}"/>
              </a:ext>
            </a:extLst>
          </p:cNvPr>
          <p:cNvSpPr/>
          <p:nvPr/>
        </p:nvSpPr>
        <p:spPr>
          <a:xfrm>
            <a:off x="2780869" y="1760699"/>
            <a:ext cx="3142207" cy="3154710"/>
          </a:xfrm>
          <a:prstGeom prst="rect">
            <a:avLst/>
          </a:prstGeom>
          <a:noFill/>
          <a:scene3d>
            <a:camera prst="isometricLeftDown">
              <a:rot lat="1500001" lon="2700000" rev="0"/>
            </a:camera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DB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34592A7-4C23-6F36-2A17-0036AC91621C}"/>
              </a:ext>
            </a:extLst>
          </p:cNvPr>
          <p:cNvSpPr/>
          <p:nvPr/>
        </p:nvSpPr>
        <p:spPr>
          <a:xfrm>
            <a:off x="4880595" y="1885474"/>
            <a:ext cx="4456669" cy="3154710"/>
          </a:xfrm>
          <a:prstGeom prst="rect">
            <a:avLst/>
          </a:prstGeom>
          <a:noFill/>
          <a:scene3d>
            <a:camera prst="orthographicFront">
              <a:rot lat="21042452" lon="3886768" rev="52518"/>
            </a:camera>
            <a:lightRig rig="threePt" dir="t"/>
          </a:scene3d>
          <a:sp3d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IVM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CAA2E3-624E-E29B-90D9-06B986B66B5E}"/>
              </a:ext>
            </a:extLst>
          </p:cNvPr>
          <p:cNvSpPr/>
          <p:nvPr/>
        </p:nvSpPr>
        <p:spPr>
          <a:xfrm>
            <a:off x="4880595" y="1903947"/>
            <a:ext cx="4456669" cy="3154710"/>
          </a:xfrm>
          <a:prstGeom prst="rect">
            <a:avLst/>
          </a:prstGeom>
          <a:noFill/>
          <a:scene3d>
            <a:camera prst="orthographicFront">
              <a:rot lat="21042452" lon="3886768" rev="52518"/>
            </a:camera>
            <a:lightRig rig="threePt" dir="t"/>
          </a:scene3d>
          <a:sp3d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99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IVM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BF25493-BB5F-C0FE-AED6-C9F015600BB4}"/>
              </a:ext>
            </a:extLst>
          </p:cNvPr>
          <p:cNvSpPr/>
          <p:nvPr/>
        </p:nvSpPr>
        <p:spPr>
          <a:xfrm>
            <a:off x="3115222" y="537737"/>
            <a:ext cx="5316966" cy="1446550"/>
          </a:xfrm>
          <a:prstGeom prst="rect">
            <a:avLst/>
          </a:prstGeom>
          <a:noFill/>
          <a:scene3d>
            <a:camera prst="isometricOffAxis1Top">
              <a:rot lat="18075715" lon="18392745" rev="3758552"/>
            </a:camera>
            <a:lightRig rig="threePt" dir="t"/>
          </a:scene3d>
          <a:sp3d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stream</a:t>
            </a:r>
          </a:p>
        </p:txBody>
      </p:sp>
      <p:pic>
        <p:nvPicPr>
          <p:cNvPr id="2" name="Picture 1" descr="Icon, funnel chart&#10;&#10;Description automatically generated">
            <a:extLst>
              <a:ext uri="{FF2B5EF4-FFF2-40B4-BE49-F238E27FC236}">
                <a16:creationId xmlns:a16="http://schemas.microsoft.com/office/drawing/2014/main" id="{28D632FD-AC76-DFBB-76B2-00F869D6A4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690870" y="2031239"/>
            <a:ext cx="3040487" cy="3040487"/>
          </a:xfrm>
          <a:prstGeom prst="rect">
            <a:avLst/>
          </a:prstGeom>
        </p:spPr>
      </p:pic>
      <p:pic>
        <p:nvPicPr>
          <p:cNvPr id="5" name="Picture 4" descr="A diagram of a stream system&#10;&#10;Description automatically generated">
            <a:extLst>
              <a:ext uri="{FF2B5EF4-FFF2-40B4-BE49-F238E27FC236}">
                <a16:creationId xmlns:a16="http://schemas.microsoft.com/office/drawing/2014/main" id="{F5C9A6EA-A569-98A2-7120-D282E6AF69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847" y="2109062"/>
            <a:ext cx="4784750" cy="30500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640FBA1-7330-10AC-DB0C-1E5D305736C0}"/>
              </a:ext>
            </a:extLst>
          </p:cNvPr>
          <p:cNvSpPr txBox="1"/>
          <p:nvPr/>
        </p:nvSpPr>
        <p:spPr>
          <a:xfrm>
            <a:off x="9560859" y="5265671"/>
            <a:ext cx="17388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Database</a:t>
            </a:r>
          </a:p>
        </p:txBody>
      </p:sp>
    </p:spTree>
    <p:extLst>
      <p:ext uri="{BB962C8B-B14F-4D97-AF65-F5344CB8AC3E}">
        <p14:creationId xmlns:p14="http://schemas.microsoft.com/office/powerpoint/2010/main" val="292681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5" grpId="0"/>
      <p:bldP spid="20" grpId="0"/>
      <p:bldP spid="21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DA4DF-378F-478A-8803-6D4CACF5B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Computing changes (deltas)</a:t>
            </a:r>
            <a:br>
              <a:rPr lang="en-US"/>
            </a:br>
            <a:r>
              <a:rPr lang="en-US"/>
              <a:t>Differentiation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2196C-5743-4205-83BB-A57AC1566C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53693" y="3286602"/>
            <a:ext cx="6450469" cy="14738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i="1"/>
              <a:t>o</a:t>
            </a:r>
            <a:r>
              <a:rPr lang="en-US"/>
              <a:t> is the </a:t>
            </a:r>
            <a:r>
              <a:rPr lang="en-US" i="1"/>
              <a:t>stream of changes</a:t>
            </a:r>
            <a:r>
              <a:rPr lang="en-US"/>
              <a:t> of </a:t>
            </a:r>
            <a:r>
              <a:rPr lang="en-US" i="1"/>
              <a:t>s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C97635-EE2C-44DC-AA79-75025CFF53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Content Placeholder 2">
                <a:extLst>
                  <a:ext uri="{FF2B5EF4-FFF2-40B4-BE49-F238E27FC236}">
                    <a16:creationId xmlns:a16="http://schemas.microsoft.com/office/drawing/2014/main" id="{8C8C3655-FCB6-48C9-936F-BF6DB54AC45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90599" y="1978024"/>
                <a:ext cx="9005808" cy="487997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  <a:p>
                <a:endParaRPr lang="en-US"/>
              </a:p>
              <a:p>
                <a:endParaRPr lang="en-US"/>
              </a:p>
              <a:p>
                <a:endParaRPr lang="en-US"/>
              </a:p>
              <a:p>
                <a:endParaRPr lang="en-US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𝑜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𝑠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–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𝑠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en-US"/>
              </a:p>
              <a:p>
                <a:endParaRPr lang="en-US"/>
              </a:p>
              <a:p>
                <a:pPr marL="0" indent="0">
                  <a:buNone/>
                </a:pPr>
                <a:endParaRPr lang="en-US"/>
              </a:p>
            </p:txBody>
          </p:sp>
        </mc:Choice>
        <mc:Fallback xmlns="">
          <p:sp>
            <p:nvSpPr>
              <p:cNvPr id="39" name="Content Placeholder 2">
                <a:extLst>
                  <a:ext uri="{FF2B5EF4-FFF2-40B4-BE49-F238E27FC236}">
                    <a16:creationId xmlns:a16="http://schemas.microsoft.com/office/drawing/2014/main" id="{8C8C3655-FCB6-48C9-936F-BF6DB54AC4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599" y="1978024"/>
                <a:ext cx="9005808" cy="487997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AE80ED31-FCEA-47CF-86FC-21E06C78934C}"/>
              </a:ext>
            </a:extLst>
          </p:cNvPr>
          <p:cNvSpPr txBox="1"/>
          <p:nvPr/>
        </p:nvSpPr>
        <p:spPr>
          <a:xfrm>
            <a:off x="9865440" y="4366349"/>
            <a:ext cx="1699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stream of deltas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51A575-C7FD-9BF2-54CD-69F2DB9628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981"/>
          <a:stretch/>
        </p:blipFill>
        <p:spPr>
          <a:xfrm>
            <a:off x="990599" y="2859400"/>
            <a:ext cx="2433537" cy="11169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DAE2CFD-4EB6-7C38-F726-1EDD793A0E6A}"/>
                  </a:ext>
                </a:extLst>
              </p:cNvPr>
              <p:cNvSpPr/>
              <p:nvPr/>
            </p:nvSpPr>
            <p:spPr>
              <a:xfrm>
                <a:off x="7853077" y="3915636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tailEnd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9DAE2CFD-4EB6-7C38-F726-1EDD793A0E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3077" y="3915636"/>
                <a:ext cx="732366" cy="5164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tx1"/>
                </a:solidFill>
                <a:tailEnd w="lg" len="lg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FB0F656-A15E-8C22-3C90-6982ACC3E9E4}"/>
              </a:ext>
            </a:extLst>
          </p:cNvPr>
          <p:cNvCxnSpPr>
            <a:cxnSpLocks/>
            <a:endCxn id="8" idx="1"/>
          </p:cNvCxnSpPr>
          <p:nvPr/>
        </p:nvCxnSpPr>
        <p:spPr>
          <a:xfrm>
            <a:off x="7269491" y="4173869"/>
            <a:ext cx="583586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4E52C00-9CEF-4C77-E46B-A7DB1002F416}"/>
              </a:ext>
            </a:extLst>
          </p:cNvPr>
          <p:cNvCxnSpPr>
            <a:cxnSpLocks/>
            <a:stCxn id="8" idx="3"/>
            <a:endCxn id="49" idx="1"/>
          </p:cNvCxnSpPr>
          <p:nvPr/>
        </p:nvCxnSpPr>
        <p:spPr>
          <a:xfrm>
            <a:off x="8585443" y="4173870"/>
            <a:ext cx="685119" cy="7813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7F1CA88D-3C5B-EA58-51CE-8CC691C026AC}"/>
              </a:ext>
            </a:extLst>
          </p:cNvPr>
          <p:cNvCxnSpPr>
            <a:cxnSpLocks/>
          </p:cNvCxnSpPr>
          <p:nvPr/>
        </p:nvCxnSpPr>
        <p:spPr>
          <a:xfrm>
            <a:off x="8585443" y="4175704"/>
            <a:ext cx="525306" cy="597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E0914FC-4071-9E36-118D-271B66FE68D7}"/>
              </a:ext>
            </a:extLst>
          </p:cNvPr>
          <p:cNvCxnSpPr>
            <a:cxnSpLocks/>
            <a:stCxn id="47" idx="3"/>
          </p:cNvCxnSpPr>
          <p:nvPr/>
        </p:nvCxnSpPr>
        <p:spPr>
          <a:xfrm>
            <a:off x="7247874" y="4161032"/>
            <a:ext cx="439860" cy="12837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1D13BA8-FF34-CDB9-1D4D-A387DCD52E8A}"/>
              </a:ext>
            </a:extLst>
          </p:cNvPr>
          <p:cNvGrpSpPr/>
          <p:nvPr/>
        </p:nvGrpSpPr>
        <p:grpSpPr>
          <a:xfrm>
            <a:off x="4930272" y="3976366"/>
            <a:ext cx="2317602" cy="369332"/>
            <a:chOff x="2558005" y="365125"/>
            <a:chExt cx="1967695" cy="369332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0DF74B46-9B87-2B8B-970F-7E3D25701B6C}"/>
                </a:ext>
              </a:extLst>
            </p:cNvPr>
            <p:cNvSpPr txBox="1"/>
            <p:nvPr/>
          </p:nvSpPr>
          <p:spPr>
            <a:xfrm>
              <a:off x="2558005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…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B0AE6F53-3246-81DF-4D02-1932511C010E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B0AE6F53-3246-81DF-4D02-1932511C01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D3067448-43D4-FFFE-2C6B-9D126A3FA19B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D3067448-43D4-FFFE-2C6B-9D126A3FA1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0F54763C-3F2F-46D9-4700-7FA27892FC49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b="0"/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0F54763C-3F2F-46D9-4700-7FA27892FC4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6DFD2B7-FC45-0144-45C1-06438F6086DF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 1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19B35715-8437-E57C-731B-A38F904507B9}"/>
              </a:ext>
            </a:extLst>
          </p:cNvPr>
          <p:cNvGrpSpPr/>
          <p:nvPr/>
        </p:nvGrpSpPr>
        <p:grpSpPr>
          <a:xfrm>
            <a:off x="9270562" y="3997017"/>
            <a:ext cx="2317602" cy="369332"/>
            <a:chOff x="2558005" y="365125"/>
            <a:chExt cx="1967695" cy="369332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F5BE2B3-789B-C828-3568-0A49460724E9}"/>
                </a:ext>
              </a:extLst>
            </p:cNvPr>
            <p:cNvSpPr txBox="1"/>
            <p:nvPr/>
          </p:nvSpPr>
          <p:spPr>
            <a:xfrm>
              <a:off x="2558005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…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2DA988D1-8A86-ED5D-1FFF-2B48BF36E897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2DA988D1-8A86-ED5D-1FFF-2B48BF36E8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83C7405C-255D-5D98-0505-2E297E3FE63A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83C7405C-255D-5D98-0505-2E297E3FE6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85116EE8-C7C2-C5F9-D5DD-B4D49B0830F7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b="0"/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85116EE8-C7C2-C5F9-D5DD-B4D49B0830F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A574287-9BDA-D307-AD6F-1587A8379380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 1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9593A13-71F5-8453-CA35-D0162007D592}"/>
                  </a:ext>
                </a:extLst>
              </p:cNvPr>
              <p:cNvSpPr txBox="1"/>
              <p:nvPr/>
            </p:nvSpPr>
            <p:spPr>
              <a:xfrm>
                <a:off x="3390432" y="2859400"/>
                <a:ext cx="3660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𝑜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9593A13-71F5-8453-CA35-D0162007D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0432" y="2859400"/>
                <a:ext cx="366062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8C94F406-7D56-6F9B-13C5-130A52D07676}"/>
              </a:ext>
            </a:extLst>
          </p:cNvPr>
          <p:cNvSpPr/>
          <p:nvPr/>
        </p:nvSpPr>
        <p:spPr>
          <a:xfrm>
            <a:off x="1493196" y="2714017"/>
            <a:ext cx="1564878" cy="128300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F0758DA-3CF0-DD67-0663-2EC470841755}"/>
                  </a:ext>
                </a:extLst>
              </p:cNvPr>
              <p:cNvSpPr txBox="1"/>
              <p:nvPr/>
            </p:nvSpPr>
            <p:spPr>
              <a:xfrm>
                <a:off x="2633272" y="2263489"/>
                <a:ext cx="47583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𝐷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F0758DA-3CF0-DD67-0663-2EC4708417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3272" y="2263489"/>
                <a:ext cx="475836" cy="46166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1715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5" grpId="0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F4050-B9AE-4194-91CB-8241B9FF8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Integration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1E31C0B-EE48-465F-B548-703DFFCC40B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89585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US"/>
              </a:p>
              <a:p>
                <a:endParaRPr lang="en-US"/>
              </a:p>
              <a:p>
                <a:endParaRPr lang="en-US"/>
              </a:p>
              <a:p>
                <a:endParaRPr lang="en-US"/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[0] 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[0]</m:t>
                    </m:r>
                  </m:oMath>
                </a14:m>
                <a:endParaRPr lang="en-US"/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] 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] +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𝑜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−1]</m:t>
                    </m:r>
                  </m:oMath>
                </a14:m>
                <a:endParaRPr lang="en-US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𝑜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pt-BR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+ …+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1E31C0B-EE48-465F-B548-703DFFCC40B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895850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EA3A62-F76A-4D53-BA81-35C8CE449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21</a:t>
            </a:fld>
            <a:endParaRPr lang="en-US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306221EA-7B48-4566-87C4-79E350B35317}"/>
              </a:ext>
            </a:extLst>
          </p:cNvPr>
          <p:cNvSpPr txBox="1">
            <a:spLocks/>
          </p:cNvSpPr>
          <p:nvPr/>
        </p:nvSpPr>
        <p:spPr>
          <a:xfrm>
            <a:off x="6870143" y="2637531"/>
            <a:ext cx="4952180" cy="1305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If </a:t>
            </a:r>
            <a:r>
              <a:rPr lang="en-US" i="1"/>
              <a:t>s</a:t>
            </a:r>
            <a:r>
              <a:rPr lang="en-US"/>
              <a:t> is a </a:t>
            </a:r>
            <a:r>
              <a:rPr lang="en-US" i="1"/>
              <a:t>stream of changes…</a:t>
            </a:r>
          </a:p>
          <a:p>
            <a:r>
              <a:rPr lang="en-US"/>
              <a:t>… then </a:t>
            </a:r>
            <a:r>
              <a:rPr lang="en-US" i="1"/>
              <a:t>o</a:t>
            </a:r>
            <a:r>
              <a:rPr lang="en-US"/>
              <a:t> is the original stream</a:t>
            </a:r>
          </a:p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0E1243-F690-34D8-0AC2-8548B2832F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780" r="18309"/>
          <a:stretch/>
        </p:blipFill>
        <p:spPr>
          <a:xfrm>
            <a:off x="1715910" y="2144472"/>
            <a:ext cx="2088445" cy="15921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112DC61-3448-BE74-C49B-B53FFEE10184}"/>
                  </a:ext>
                </a:extLst>
              </p:cNvPr>
              <p:cNvSpPr txBox="1"/>
              <p:nvPr/>
            </p:nvSpPr>
            <p:spPr>
              <a:xfrm>
                <a:off x="3804355" y="2307357"/>
                <a:ext cx="338667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𝑜</m:t>
                      </m:r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112DC61-3448-BE74-C49B-B53FFEE101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4355" y="2307357"/>
                <a:ext cx="338667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FC7CE49-1623-9B66-24C3-22375B670485}"/>
                  </a:ext>
                </a:extLst>
              </p:cNvPr>
              <p:cNvSpPr txBox="1"/>
              <p:nvPr/>
            </p:nvSpPr>
            <p:spPr>
              <a:xfrm>
                <a:off x="1363149" y="2307357"/>
                <a:ext cx="338667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FC7CE49-1623-9B66-24C3-22375B6704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3149" y="2307357"/>
                <a:ext cx="338667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AEA72F69-D154-23B6-6D54-E1DD922E4EB9}"/>
              </a:ext>
            </a:extLst>
          </p:cNvPr>
          <p:cNvSpPr txBox="1"/>
          <p:nvPr/>
        </p:nvSpPr>
        <p:spPr>
          <a:xfrm>
            <a:off x="5992637" y="4470845"/>
            <a:ext cx="1699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stream of deltas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8595881-CD4A-A18E-A1C5-11A6468DF8E8}"/>
                  </a:ext>
                </a:extLst>
              </p:cNvPr>
              <p:cNvSpPr/>
              <p:nvPr/>
            </p:nvSpPr>
            <p:spPr>
              <a:xfrm>
                <a:off x="8524657" y="3987566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tailEnd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8595881-CD4A-A18E-A1C5-11A6468DF8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4657" y="3987566"/>
                <a:ext cx="732366" cy="51646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chemeClr val="tx1"/>
                </a:solidFill>
                <a:tailEnd w="lg" len="lg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AAC64AF8-0D30-A8D1-0B17-A50885DCCE72}"/>
              </a:ext>
            </a:extLst>
          </p:cNvPr>
          <p:cNvCxnSpPr>
            <a:cxnSpLocks/>
            <a:stCxn id="12" idx="3"/>
          </p:cNvCxnSpPr>
          <p:nvPr/>
        </p:nvCxnSpPr>
        <p:spPr>
          <a:xfrm flipV="1">
            <a:off x="9257023" y="4245799"/>
            <a:ext cx="598119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9E3EB6A0-5872-E06D-D67E-D0F610D48C6D}"/>
              </a:ext>
            </a:extLst>
          </p:cNvPr>
          <p:cNvCxnSpPr>
            <a:cxnSpLocks/>
            <a:stCxn id="66" idx="3"/>
            <a:endCxn id="12" idx="1"/>
          </p:cNvCxnSpPr>
          <p:nvPr/>
        </p:nvCxnSpPr>
        <p:spPr>
          <a:xfrm flipV="1">
            <a:off x="7920592" y="4245800"/>
            <a:ext cx="604065" cy="3073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9135A3A7-FD2B-76D4-5D1C-B1B25F59F94A}"/>
              </a:ext>
            </a:extLst>
          </p:cNvPr>
          <p:cNvCxnSpPr>
            <a:cxnSpLocks/>
            <a:stCxn id="66" idx="3"/>
          </p:cNvCxnSpPr>
          <p:nvPr/>
        </p:nvCxnSpPr>
        <p:spPr>
          <a:xfrm flipV="1">
            <a:off x="7920592" y="4244541"/>
            <a:ext cx="419422" cy="4332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BEEA403-B886-D91E-7DE2-29E64A60B534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9257023" y="4245800"/>
            <a:ext cx="44154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Group 60">
            <a:extLst>
              <a:ext uri="{FF2B5EF4-FFF2-40B4-BE49-F238E27FC236}">
                <a16:creationId xmlns:a16="http://schemas.microsoft.com/office/drawing/2014/main" id="{C77148E5-BFF8-C681-FEBD-83A68BA50227}"/>
              </a:ext>
            </a:extLst>
          </p:cNvPr>
          <p:cNvGrpSpPr/>
          <p:nvPr/>
        </p:nvGrpSpPr>
        <p:grpSpPr>
          <a:xfrm>
            <a:off x="5602990" y="4064207"/>
            <a:ext cx="2317602" cy="369332"/>
            <a:chOff x="2558005" y="365125"/>
            <a:chExt cx="1967695" cy="369332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B24A9AB-09A6-6646-1F2B-81CD356B3A8D}"/>
                </a:ext>
              </a:extLst>
            </p:cNvPr>
            <p:cNvSpPr txBox="1"/>
            <p:nvPr/>
          </p:nvSpPr>
          <p:spPr>
            <a:xfrm>
              <a:off x="2558005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…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DC74E001-69DC-3417-A326-F3E35A2C62C0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DC74E001-69DC-3417-A326-F3E35A2C62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 r="-128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C3D4FB7D-50DF-1DAC-218F-867E4EBFC6B9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C3D4FB7D-50DF-1DAC-218F-867E4EBFC6B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7ACB88A6-39DA-C60D-8E75-2D1C1C5B1447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US" b="0"/>
                </a:p>
              </p:txBody>
            </p:sp>
          </mc:Choice>
          <mc:Fallback xmlns="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7ACB88A6-39DA-C60D-8E75-2D1C1C5B144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CD6DA191-C913-656B-E921-B280EC2CC3E2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 1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5BA51BB-5BDA-F271-C0BA-ADE188F0F64B}"/>
              </a:ext>
            </a:extLst>
          </p:cNvPr>
          <p:cNvGrpSpPr/>
          <p:nvPr/>
        </p:nvGrpSpPr>
        <p:grpSpPr>
          <a:xfrm>
            <a:off x="9861088" y="4057178"/>
            <a:ext cx="2317602" cy="369332"/>
            <a:chOff x="2558005" y="365125"/>
            <a:chExt cx="1967695" cy="369332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532DC6F1-61D0-E116-598D-EC557477409B}"/>
                </a:ext>
              </a:extLst>
            </p:cNvPr>
            <p:cNvSpPr txBox="1"/>
            <p:nvPr/>
          </p:nvSpPr>
          <p:spPr>
            <a:xfrm>
              <a:off x="2558005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…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EEF540A8-2F3E-286C-8111-27D318D1143D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EEF540A8-2F3E-286C-8111-27D318D1143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7707D91C-56DB-1FE4-54AC-6D143665EFB3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7707D91C-56DB-1FE4-54AC-6D143665EFB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E119D52E-C599-161A-7F10-C7EE3B3821D9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b="0"/>
                </a:p>
              </p:txBody>
            </p:sp>
          </mc:Choice>
          <mc:Fallback xmlns="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E119D52E-C599-161A-7F10-C7EE3B3821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FEBD84C0-F758-9C5A-B95C-65D3550ADD9C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 1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D349F159-9998-0E08-CB36-AE59085BB4FC}"/>
              </a:ext>
            </a:extLst>
          </p:cNvPr>
          <p:cNvSpPr/>
          <p:nvPr/>
        </p:nvSpPr>
        <p:spPr>
          <a:xfrm>
            <a:off x="1959429" y="2307357"/>
            <a:ext cx="1483556" cy="1429264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E5BD25F-36E1-3DDF-CF95-D039D85F8AB7}"/>
                  </a:ext>
                </a:extLst>
              </p:cNvPr>
              <p:cNvSpPr txBox="1"/>
              <p:nvPr/>
            </p:nvSpPr>
            <p:spPr>
              <a:xfrm>
                <a:off x="3165399" y="1815394"/>
                <a:ext cx="27758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 sz="28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E5BD25F-36E1-3DDF-CF95-D039D85F8A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5399" y="1815394"/>
                <a:ext cx="277586" cy="52322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9889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8" grpId="0"/>
      <p:bldP spid="11" grpId="0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6680014-26E0-4CBE-AFC9-AEED0EFB0B3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/>
                  <a:t> “cancel out”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86680014-26E0-4CBE-AFC9-AEED0EFB0B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C3EB65-382F-45AE-9890-967DE477C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204F29E-0ABE-AAE0-7ADB-54F7B52CF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348" y="3273692"/>
            <a:ext cx="11797303" cy="76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6291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 descr="A profile of a person&#10;&#10;Description automatically generated">
            <a:extLst>
              <a:ext uri="{FF2B5EF4-FFF2-40B4-BE49-F238E27FC236}">
                <a16:creationId xmlns:a16="http://schemas.microsoft.com/office/drawing/2014/main" id="{C8A8BF55-2443-C995-9011-758F977307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7" r="29826"/>
          <a:stretch/>
        </p:blipFill>
        <p:spPr>
          <a:xfrm flipH="1">
            <a:off x="6629398" y="312205"/>
            <a:ext cx="4121525" cy="614691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C04266-C06D-398C-1FC1-5104A283A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23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Arrow: Right 12">
                <a:extLst>
                  <a:ext uri="{FF2B5EF4-FFF2-40B4-BE49-F238E27FC236}">
                    <a16:creationId xmlns:a16="http://schemas.microsoft.com/office/drawing/2014/main" id="{96827BCA-BF75-0F8F-8EEF-C6BACE035524}"/>
                  </a:ext>
                </a:extLst>
              </p:cNvPr>
              <p:cNvSpPr/>
              <p:nvPr/>
            </p:nvSpPr>
            <p:spPr>
              <a:xfrm>
                <a:off x="1234994" y="1685020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0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[2]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Arrow: Right 12">
                <a:extLst>
                  <a:ext uri="{FF2B5EF4-FFF2-40B4-BE49-F238E27FC236}">
                    <a16:creationId xmlns:a16="http://schemas.microsoft.com/office/drawing/2014/main" id="{96827BCA-BF75-0F8F-8EEF-C6BACE0355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4994" y="1685020"/>
                <a:ext cx="1362745" cy="594256"/>
              </a:xfrm>
              <a:prstGeom prst="rightArrow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Arrow: Right 13">
                <a:extLst>
                  <a:ext uri="{FF2B5EF4-FFF2-40B4-BE49-F238E27FC236}">
                    <a16:creationId xmlns:a16="http://schemas.microsoft.com/office/drawing/2014/main" id="{DA4DA446-40A0-9391-2F45-EDD87FDCC7A6}"/>
                  </a:ext>
                </a:extLst>
              </p:cNvPr>
              <p:cNvSpPr/>
              <p:nvPr/>
            </p:nvSpPr>
            <p:spPr>
              <a:xfrm>
                <a:off x="3260168" y="1685020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0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[1]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Arrow: Right 13">
                <a:extLst>
                  <a:ext uri="{FF2B5EF4-FFF2-40B4-BE49-F238E27FC236}">
                    <a16:creationId xmlns:a16="http://schemas.microsoft.com/office/drawing/2014/main" id="{DA4DA446-40A0-9391-2F45-EDD87FDCC7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0168" y="1685020"/>
                <a:ext cx="1362745" cy="594256"/>
              </a:xfrm>
              <a:prstGeom prst="rightArrow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Arrow: Right 14">
                <a:extLst>
                  <a:ext uri="{FF2B5EF4-FFF2-40B4-BE49-F238E27FC236}">
                    <a16:creationId xmlns:a16="http://schemas.microsoft.com/office/drawing/2014/main" id="{2F3982BB-1019-53DA-713D-CBC90A54F7FE}"/>
                  </a:ext>
                </a:extLst>
              </p:cNvPr>
              <p:cNvSpPr/>
              <p:nvPr/>
            </p:nvSpPr>
            <p:spPr>
              <a:xfrm>
                <a:off x="5333504" y="1685020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000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[0]</m:t>
                      </m:r>
                    </m:oMath>
                  </m:oMathPara>
                </a14:m>
                <a:endParaRPr 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Arrow: Right 14">
                <a:extLst>
                  <a:ext uri="{FF2B5EF4-FFF2-40B4-BE49-F238E27FC236}">
                    <a16:creationId xmlns:a16="http://schemas.microsoft.com/office/drawing/2014/main" id="{2F3982BB-1019-53DA-713D-CBC90A54F7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3504" y="1685020"/>
                <a:ext cx="1362745" cy="594256"/>
              </a:xfrm>
              <a:prstGeom prst="rightArrow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1B816135-FA9E-C1BC-1A36-91BCAA7FFAE9}"/>
              </a:ext>
            </a:extLst>
          </p:cNvPr>
          <p:cNvSpPr txBox="1"/>
          <p:nvPr/>
        </p:nvSpPr>
        <p:spPr>
          <a:xfrm flipH="1">
            <a:off x="2088532" y="2279276"/>
            <a:ext cx="44009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Stream of experiences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599C5B87-9BAA-C709-C642-42213A4BDFC4}"/>
                  </a:ext>
                </a:extLst>
              </p:cNvPr>
              <p:cNvSpPr/>
              <p:nvPr/>
            </p:nvSpPr>
            <p:spPr>
              <a:xfrm>
                <a:off x="8014447" y="1140413"/>
                <a:ext cx="1724056" cy="977500"/>
              </a:xfrm>
              <a:prstGeom prst="round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solidFill>
                      <a:schemeClr val="bg1"/>
                    </a:solidFill>
                  </a:rPr>
                  <a:t>DB+=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3600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endParaRPr lang="en-US" sz="36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599C5B87-9BAA-C709-C642-42213A4BDF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14447" y="1140413"/>
                <a:ext cx="1724056" cy="977500"/>
              </a:xfrm>
              <a:prstGeom prst="roundRect">
                <a:avLst/>
              </a:prstGeom>
              <a:blipFill>
                <a:blip r:embed="rId6"/>
                <a:stretch>
                  <a:fillRect l="-5654" b="-687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795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/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old picture frame&#10;&#10;Description automatically generated with medium confidence">
            <a:extLst>
              <a:ext uri="{FF2B5EF4-FFF2-40B4-BE49-F238E27FC236}">
                <a16:creationId xmlns:a16="http://schemas.microsoft.com/office/drawing/2014/main" id="{CBA93F4D-67DA-4C00-A826-6D69DC590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5400000">
            <a:off x="2981198" y="-577098"/>
            <a:ext cx="7079352" cy="78878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E24F5C-4340-4D3A-B065-125A5B86B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7945" y="923925"/>
            <a:ext cx="2588491" cy="1325563"/>
          </a:xfrm>
        </p:spPr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C1E40-3AA4-43F6-A029-D08F2910C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8364" y="1776796"/>
            <a:ext cx="5624945" cy="4400167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Incremental View Maintenance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Stream computations</a:t>
            </a:r>
          </a:p>
          <a:p>
            <a:r>
              <a:rPr lang="en-US" b="1" dirty="0"/>
              <a:t>Databases as streaming systems</a:t>
            </a:r>
          </a:p>
          <a:p>
            <a:r>
              <a:rPr lang="en-US" dirty="0"/>
              <a:t>Incremental computation on streams</a:t>
            </a:r>
          </a:p>
          <a:p>
            <a:r>
              <a:rPr lang="en-US" dirty="0"/>
              <a:t>SQL in DBSP</a:t>
            </a:r>
          </a:p>
          <a:p>
            <a:r>
              <a:rPr lang="en-US" dirty="0"/>
              <a:t>Implementation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6DC132-34BF-46BA-ADFB-886912ED0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0036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CF96D-37AA-4E46-B60C-38E652EFC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All databases are streaming databases!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E54021-1D30-45AF-80B7-5A764EF0687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589957"/>
                <a:ext cx="10896600" cy="4351338"/>
              </a:xfrm>
            </p:spPr>
            <p:txBody>
              <a:bodyPr/>
              <a:lstStyle/>
              <a:p>
                <a:r>
                  <a:rPr lang="en-US"/>
                  <a:t>Consider a database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𝐷𝐵</m:t>
                    </m:r>
                  </m:oMath>
                </a14:m>
                <a:r>
                  <a:rPr lang="en-US"/>
                  <a:t>, a set of tables</a:t>
                </a:r>
              </a:p>
              <a:p>
                <a:r>
                  <a:rPr lang="en-US"/>
                  <a:t>A committed transaction is a </a:t>
                </a:r>
                <a:r>
                  <a:rPr lang="en-US" b="1"/>
                  <a:t>change</a:t>
                </a:r>
                <a:r>
                  <a:rPr lang="en-US"/>
                  <a:t>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𝐷𝐵</m:t>
                    </m:r>
                  </m:oMath>
                </a14:m>
                <a:endParaRPr lang="en-US"/>
              </a:p>
              <a:p>
                <a:r>
                  <a:rPr lang="en-US"/>
                  <a:t>The set of linearized transactions define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b="1"/>
                  <a:t> </a:t>
                </a:r>
                <a:r>
                  <a:rPr lang="en-US"/>
                  <a:t>a </a:t>
                </a:r>
                <a:r>
                  <a:rPr lang="en-US" b="1"/>
                  <a:t>stream of changes</a:t>
                </a:r>
                <a:r>
                  <a:rPr lang="en-US"/>
                  <a:t>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𝐷𝐵</m:t>
                    </m:r>
                  </m:oMath>
                </a14:m>
                <a:endParaRPr lang="en-US"/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] </m:t>
                    </m:r>
                  </m:oMath>
                </a14:m>
                <a:r>
                  <a:rPr lang="en-US"/>
                  <a:t>is the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/>
                  <a:t>-</a:t>
                </a:r>
                <a:r>
                  <a:rPr lang="en-US" err="1"/>
                  <a:t>th</a:t>
                </a:r>
                <a:r>
                  <a:rPr lang="en-US"/>
                  <a:t> transaction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𝐷𝐵</m:t>
                    </m:r>
                  </m:oMath>
                </a14:m>
                <a:r>
                  <a:rPr lang="en-US"/>
                  <a:t> is a </a:t>
                </a:r>
                <a:r>
                  <a:rPr lang="en-US" b="1"/>
                  <a:t>stream</a:t>
                </a:r>
                <a:r>
                  <a:rPr lang="en-US"/>
                  <a:t> of database snapshots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𝐷𝐵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/>
                  <a:t> is the contents of the database after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/>
                  <a:t> transactions have been committed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𝐷𝐵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] =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)[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/>
                  <a:t>]</a:t>
                </a:r>
              </a:p>
              <a:p>
                <a:pPr marL="457200" lvl="1" indent="0">
                  <a:buNone/>
                </a:pPr>
                <a:r>
                  <a:rPr lang="en-US" sz="3200">
                    <a:solidFill>
                      <a:srgbClr val="FF0000"/>
                    </a:solidFill>
                  </a:rPr>
                  <a:t>  </a:t>
                </a:r>
              </a:p>
              <a:p>
                <a:pPr marL="457200" lvl="1" indent="0">
                  <a:buNone/>
                </a:pPr>
                <a:r>
                  <a:rPr lang="en-US" sz="3200">
                    <a:solidFill>
                      <a:srgbClr val="FF0000"/>
                    </a:solidFill>
                  </a:rPr>
                  <a:t>A database (stream) is the integral of a transaction stream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E54021-1D30-45AF-80B7-5A764EF068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589957"/>
                <a:ext cx="10896600" cy="4351338"/>
              </a:xfrm>
              <a:blipFill>
                <a:blip r:embed="rId2"/>
                <a:stretch>
                  <a:fillRect l="-1007" t="-2381" r="-168" b="-36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255549-2326-4F27-B39E-82343984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25</a:t>
            </a:fld>
            <a:endParaRPr lang="en-US"/>
          </a:p>
        </p:txBody>
      </p: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id="{58C1D954-A9B7-4247-BD02-EDF60C75181C}"/>
              </a:ext>
            </a:extLst>
          </p:cNvPr>
          <p:cNvCxnSpPr>
            <a:cxnSpLocks/>
            <a:stCxn id="62" idx="3"/>
            <a:endCxn id="71" idx="1"/>
          </p:cNvCxnSpPr>
          <p:nvPr/>
        </p:nvCxnSpPr>
        <p:spPr>
          <a:xfrm flipV="1">
            <a:off x="6500539" y="6125961"/>
            <a:ext cx="588739" cy="5527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77CF4374-64D1-49B1-9260-D1950ACF9594}"/>
                  </a:ext>
                </a:extLst>
              </p:cNvPr>
              <p:cNvSpPr/>
              <p:nvPr/>
            </p:nvSpPr>
            <p:spPr>
              <a:xfrm>
                <a:off x="5988306" y="5946022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tailEnd w="lg" len="lg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77CF4374-64D1-49B1-9260-D1950ACF95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8306" y="5946022"/>
                <a:ext cx="512233" cy="3709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8575">
                <a:solidFill>
                  <a:schemeClr val="tx1"/>
                </a:solidFill>
                <a:tailEnd w="lg" len="lg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85BA9B4A-8ADC-48F6-99CF-B1DC3A6B5CAE}"/>
              </a:ext>
            </a:extLst>
          </p:cNvPr>
          <p:cNvCxnSpPr>
            <a:cxnSpLocks/>
            <a:stCxn id="69" idx="3"/>
            <a:endCxn id="62" idx="1"/>
          </p:cNvCxnSpPr>
          <p:nvPr/>
        </p:nvCxnSpPr>
        <p:spPr>
          <a:xfrm flipV="1">
            <a:off x="5128781" y="6131488"/>
            <a:ext cx="859525" cy="2742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4" name="Group 63">
            <a:extLst>
              <a:ext uri="{FF2B5EF4-FFF2-40B4-BE49-F238E27FC236}">
                <a16:creationId xmlns:a16="http://schemas.microsoft.com/office/drawing/2014/main" id="{EBD7026E-7ADF-466F-A052-E4E26BBDF2DE}"/>
              </a:ext>
            </a:extLst>
          </p:cNvPr>
          <p:cNvGrpSpPr/>
          <p:nvPr/>
        </p:nvGrpSpPr>
        <p:grpSpPr>
          <a:xfrm>
            <a:off x="2811179" y="5949564"/>
            <a:ext cx="2317602" cy="369332"/>
            <a:chOff x="2558005" y="365125"/>
            <a:chExt cx="1967695" cy="369332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C01D29B2-6458-4D60-B0C9-8E72C33820B2}"/>
                </a:ext>
              </a:extLst>
            </p:cNvPr>
            <p:cNvSpPr txBox="1"/>
            <p:nvPr/>
          </p:nvSpPr>
          <p:spPr>
            <a:xfrm>
              <a:off x="2558005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…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A14010B5-A23F-447D-95A9-CF5ADEF91852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A14010B5-A23F-447D-95A9-CF5ADEF918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A8BD4E67-D84E-4FA8-8CCB-57380BED9008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A8BD4E67-D84E-4FA8-8CCB-57380BED90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0D4F1199-1657-45BE-A05A-3A736C6585EA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b="0"/>
                </a:p>
              </p:txBody>
            </p:sp>
          </mc:Choice>
          <mc:Fallback xmlns=""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0D4F1199-1657-45BE-A05A-3A736C6585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F986835F-CED4-4F88-9B60-CA3E130922A8}"/>
                    </a:ext>
                  </a:extLst>
                </p:cNvPr>
                <p:cNvSpPr txBox="1"/>
                <p:nvPr/>
              </p:nvSpPr>
              <p:spPr>
                <a:xfrm>
                  <a:off x="4132161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F986835F-CED4-4F88-9B60-CA3E130922A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2161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BFF40658-DFFB-47D9-998B-0B11B991635F}"/>
              </a:ext>
            </a:extLst>
          </p:cNvPr>
          <p:cNvGrpSpPr/>
          <p:nvPr/>
        </p:nvGrpSpPr>
        <p:grpSpPr>
          <a:xfrm>
            <a:off x="7089278" y="5941295"/>
            <a:ext cx="2976216" cy="369332"/>
            <a:chOff x="2558005" y="365125"/>
            <a:chExt cx="1967695" cy="369332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17761FC5-0139-4B4C-8A7B-0BE1FF08CEC5}"/>
                </a:ext>
              </a:extLst>
            </p:cNvPr>
            <p:cNvSpPr txBox="1"/>
            <p:nvPr/>
          </p:nvSpPr>
          <p:spPr>
            <a:xfrm>
              <a:off x="2558005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0"/>
                <a:t>…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4429D4ED-5776-4C0A-83E9-E31F5FAE2583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4429D4ED-5776-4C0A-83E9-E31F5FAE258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4B320054-E4ED-4980-8029-5C5122684534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4B320054-E4ED-4980-8029-5C51226845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A0990EE9-A38A-46C5-B2F5-8DD04AFE4C11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b="0"/>
                </a:p>
              </p:txBody>
            </p:sp>
          </mc:Choice>
          <mc:Fallback xmlns="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A0990EE9-A38A-46C5-B2F5-8DD04AFE4C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FA62869D-34CB-4CD5-9D8F-25375354F560}"/>
                    </a:ext>
                  </a:extLst>
                </p:cNvPr>
                <p:cNvSpPr txBox="1"/>
                <p:nvPr/>
              </p:nvSpPr>
              <p:spPr>
                <a:xfrm>
                  <a:off x="4132161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FA62869D-34CB-4CD5-9D8F-25375354F56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2161" y="365125"/>
                  <a:ext cx="393539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3891CDF-6737-5611-773B-3114173805C4}"/>
              </a:ext>
            </a:extLst>
          </p:cNvPr>
          <p:cNvCxnSpPr>
            <a:cxnSpLocks/>
            <a:stCxn id="69" idx="3"/>
          </p:cNvCxnSpPr>
          <p:nvPr/>
        </p:nvCxnSpPr>
        <p:spPr>
          <a:xfrm flipV="1">
            <a:off x="5128781" y="6131488"/>
            <a:ext cx="696286" cy="2742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6B33F54B-6D5A-30B0-B6E9-6A7B65CF35E6}"/>
              </a:ext>
            </a:extLst>
          </p:cNvPr>
          <p:cNvCxnSpPr>
            <a:cxnSpLocks/>
            <a:stCxn id="62" idx="3"/>
          </p:cNvCxnSpPr>
          <p:nvPr/>
        </p:nvCxnSpPr>
        <p:spPr>
          <a:xfrm flipV="1">
            <a:off x="6500539" y="6128724"/>
            <a:ext cx="408261" cy="2764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775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CF96D-37AA-4E46-B60C-38E652EFC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4155"/>
          </a:xfrm>
        </p:spPr>
        <p:txBody>
          <a:bodyPr/>
          <a:lstStyle/>
          <a:p>
            <a:r>
              <a:rPr lang="en-US"/>
              <a:t>Views are lifted queries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E54021-1D30-45AF-80B7-5A764EF0687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186774"/>
                <a:ext cx="10515600" cy="4754521"/>
              </a:xfrm>
            </p:spPr>
            <p:txBody>
              <a:bodyPr/>
              <a:lstStyle/>
              <a:p>
                <a:r>
                  <a:rPr lang="en-US"/>
                  <a:t>Let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/>
                  <a:t> be a query defining a view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US" sz="2400">
                  <a:latin typeface="Consolas" panose="020B0609020204030204" pitchFamily="49" charset="0"/>
                </a:endParaRPr>
              </a:p>
              <a:p>
                <a:pPr marL="0" indent="0" algn="ctr">
                  <a:buNone/>
                </a:pPr>
                <a:r>
                  <a:rPr lang="en-US"/>
                  <a:t>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]</m:t>
                    </m:r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𝑄</m:t>
                    </m:r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𝐷𝐵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]</m:t>
                        </m:r>
                      </m:e>
                    </m:d>
                  </m:oMath>
                </a14:m>
                <a:endParaRPr lang="en-US" b="0"/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/>
                  <a:t> is a stream of view snapshots: </a:t>
                </a:r>
                <a:endParaRPr lang="en-US" b="0" i="1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↑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𝐷𝐵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/>
              </a:p>
              <a:p>
                <a:pPr marL="0" indent="0">
                  <a:buNone/>
                </a:pPr>
                <a:endParaRPr lang="en-US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9E54021-1D30-45AF-80B7-5A764EF068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186774"/>
                <a:ext cx="10515600" cy="4754521"/>
              </a:xfrm>
              <a:blipFill>
                <a:blip r:embed="rId2"/>
                <a:stretch>
                  <a:fillRect l="-1043" t="-21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255549-2326-4F27-B39E-82343984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6E6BD39-9A58-4A1B-8B59-812AB2075E09}"/>
                  </a:ext>
                </a:extLst>
              </p:cNvPr>
              <p:cNvSpPr/>
              <p:nvPr/>
            </p:nvSpPr>
            <p:spPr>
              <a:xfrm>
                <a:off x="5867062" y="4504982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↑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6E6BD39-9A58-4A1B-8B59-812AB2075E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7062" y="4504982"/>
                <a:ext cx="512233" cy="370932"/>
              </a:xfrm>
              <a:prstGeom prst="rect">
                <a:avLst/>
              </a:prstGeom>
              <a:blipFill>
                <a:blip r:embed="rId3"/>
                <a:stretch>
                  <a:fillRect l="-1124" b="-4545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D9F5350-DFCB-479B-B08B-CD027B2AB1AC}"/>
              </a:ext>
            </a:extLst>
          </p:cNvPr>
          <p:cNvCxnSpPr>
            <a:cxnSpLocks/>
          </p:cNvCxnSpPr>
          <p:nvPr/>
        </p:nvCxnSpPr>
        <p:spPr>
          <a:xfrm>
            <a:off x="5671152" y="4759662"/>
            <a:ext cx="0" cy="1240625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065CADD-E855-4FFC-BFC6-CE84866EFE94}"/>
              </a:ext>
            </a:extLst>
          </p:cNvPr>
          <p:cNvCxnSpPr>
            <a:cxnSpLocks/>
          </p:cNvCxnSpPr>
          <p:nvPr/>
        </p:nvCxnSpPr>
        <p:spPr>
          <a:xfrm flipH="1">
            <a:off x="6518519" y="4784342"/>
            <a:ext cx="5334" cy="60826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4E1E1EB-EB4C-4613-8D1F-9C51DA4F9B26}"/>
                  </a:ext>
                </a:extLst>
              </p:cNvPr>
              <p:cNvSpPr txBox="1"/>
              <p:nvPr/>
            </p:nvSpPr>
            <p:spPr>
              <a:xfrm>
                <a:off x="3366169" y="6000287"/>
                <a:ext cx="15892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Versions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𝐷𝐵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4E1E1EB-EB4C-4613-8D1F-9C51DA4F9B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169" y="6000287"/>
                <a:ext cx="1589281" cy="369332"/>
              </a:xfrm>
              <a:prstGeom prst="rect">
                <a:avLst/>
              </a:prstGeom>
              <a:blipFill>
                <a:blip r:embed="rId4"/>
                <a:stretch>
                  <a:fillRect l="-3065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BC50056-C73D-4E4B-9979-152E7019DBA7}"/>
                  </a:ext>
                </a:extLst>
              </p:cNvPr>
              <p:cNvSpPr txBox="1"/>
              <p:nvPr/>
            </p:nvSpPr>
            <p:spPr>
              <a:xfrm>
                <a:off x="7859949" y="5374222"/>
                <a:ext cx="14220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Versions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BC50056-C73D-4E4B-9979-152E7019DB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9949" y="5374222"/>
                <a:ext cx="1422056" cy="369332"/>
              </a:xfrm>
              <a:prstGeom prst="rect">
                <a:avLst/>
              </a:prstGeom>
              <a:blipFill>
                <a:blip r:embed="rId5"/>
                <a:stretch>
                  <a:fillRect l="-3419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39CBDAAD-BDC1-4E67-930E-56C98974A6D0}"/>
              </a:ext>
            </a:extLst>
          </p:cNvPr>
          <p:cNvGrpSpPr/>
          <p:nvPr/>
        </p:nvGrpSpPr>
        <p:grpSpPr>
          <a:xfrm>
            <a:off x="4883732" y="6000287"/>
            <a:ext cx="2976217" cy="369332"/>
            <a:chOff x="2558005" y="365125"/>
            <a:chExt cx="1967696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DE4F008C-E471-4DD7-866B-2C2DFA0331CE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en-US" b="0"/>
                </a:p>
              </p:txBody>
            </p:sp>
          </mc:Choice>
          <mc:Fallback xmlns="">
            <p:sp>
              <p:nvSpPr>
                <p:cNvPr id="44" name="TextBox 43">
                  <a:extLst>
                    <a:ext uri="{FF2B5EF4-FFF2-40B4-BE49-F238E27FC236}">
                      <a16:creationId xmlns:a16="http://schemas.microsoft.com/office/drawing/2014/main" id="{DE4F008C-E471-4DD7-866B-2C2DFA0331C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F0524637-6942-4F38-B810-BB7AB48EA7FC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F0524637-6942-4F38-B810-BB7AB48EA7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C4E91D39-F7A8-42E4-B3EB-F7F7FE53FA88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C4E91D39-F7A8-42E4-B3EB-F7F7FE53FA8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3C807AC5-BB42-492A-A395-EBB6C6D3F800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b="0"/>
                </a:p>
              </p:txBody>
            </p:sp>
          </mc:Choice>
          <mc:Fallback xmlns=""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3C807AC5-BB42-492A-A395-EBB6C6D3F8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CDF4E0A5-FC3C-4C93-88EB-42CC4A8F94E5}"/>
                    </a:ext>
                  </a:extLst>
                </p:cNvPr>
                <p:cNvSpPr txBox="1"/>
                <p:nvPr/>
              </p:nvSpPr>
              <p:spPr>
                <a:xfrm>
                  <a:off x="413216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CDF4E0A5-FC3C-4C93-88EB-42CC4A8F94E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2162" y="365125"/>
                  <a:ext cx="39353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42A7457-7C19-499A-81B7-695DB900E930}"/>
              </a:ext>
            </a:extLst>
          </p:cNvPr>
          <p:cNvGrpSpPr/>
          <p:nvPr/>
        </p:nvGrpSpPr>
        <p:grpSpPr>
          <a:xfrm>
            <a:off x="5741656" y="5392602"/>
            <a:ext cx="1967695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6C506413-B893-4C5D-8314-D9566F9A2808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6C506413-B893-4C5D-8314-D9566F9A28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3D724F3F-9500-4B66-8F76-FF9C5BE5A626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3D724F3F-9500-4B66-8F76-FF9C5BE5A6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F51F3D2D-448C-4ACB-9DB2-3CE29E4AD697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F51F3D2D-448C-4ACB-9DB2-3CE29E4AD6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36E58B6E-1E9F-487F-B0C7-BA76CB37D634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b="0"/>
                </a:p>
              </p:txBody>
            </p:sp>
          </mc:Choice>
          <mc:Fallback xmlns=""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36E58B6E-1E9F-487F-B0C7-BA76CB37D63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E1790D33-86D1-41BC-AB79-E41B81519939}"/>
                    </a:ext>
                  </a:extLst>
                </p:cNvPr>
                <p:cNvSpPr txBox="1"/>
                <p:nvPr/>
              </p:nvSpPr>
              <p:spPr>
                <a:xfrm>
                  <a:off x="4132161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E1790D33-86D1-41BC-AB79-E41B8151993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2161" y="365125"/>
                  <a:ext cx="393539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0E9BC83-F91D-FC61-415E-A82B0746D70B}"/>
              </a:ext>
            </a:extLst>
          </p:cNvPr>
          <p:cNvCxnSpPr>
            <a:cxnSpLocks/>
          </p:cNvCxnSpPr>
          <p:nvPr/>
        </p:nvCxnSpPr>
        <p:spPr>
          <a:xfrm flipV="1">
            <a:off x="6379295" y="4684920"/>
            <a:ext cx="588739" cy="5527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7739BD5-1B89-91F3-8763-4AA1FCB5E02F}"/>
              </a:ext>
            </a:extLst>
          </p:cNvPr>
          <p:cNvCxnSpPr>
            <a:cxnSpLocks/>
          </p:cNvCxnSpPr>
          <p:nvPr/>
        </p:nvCxnSpPr>
        <p:spPr>
          <a:xfrm flipV="1">
            <a:off x="6379295" y="4687683"/>
            <a:ext cx="408261" cy="2764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31F7578-AD11-F4F0-6AAD-085B26AEB809}"/>
              </a:ext>
            </a:extLst>
          </p:cNvPr>
          <p:cNvCxnSpPr>
            <a:cxnSpLocks/>
          </p:cNvCxnSpPr>
          <p:nvPr/>
        </p:nvCxnSpPr>
        <p:spPr>
          <a:xfrm flipV="1">
            <a:off x="5278323" y="4688138"/>
            <a:ext cx="588739" cy="5527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307BCF1-641B-8D4D-EB6A-9EBA6C9F92F9}"/>
              </a:ext>
            </a:extLst>
          </p:cNvPr>
          <p:cNvCxnSpPr>
            <a:cxnSpLocks/>
          </p:cNvCxnSpPr>
          <p:nvPr/>
        </p:nvCxnSpPr>
        <p:spPr>
          <a:xfrm flipV="1">
            <a:off x="5278323" y="4690901"/>
            <a:ext cx="408261" cy="2764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9574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56BC3541-D195-4E16-D019-71FE3CD404E7}"/>
              </a:ext>
            </a:extLst>
          </p:cNvPr>
          <p:cNvSpPr/>
          <p:nvPr/>
        </p:nvSpPr>
        <p:spPr>
          <a:xfrm>
            <a:off x="-3339" y="4267704"/>
            <a:ext cx="12192000" cy="9795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C8D0CD6-F42D-818C-1750-EB8858609BF8}"/>
              </a:ext>
            </a:extLst>
          </p:cNvPr>
          <p:cNvSpPr/>
          <p:nvPr/>
        </p:nvSpPr>
        <p:spPr>
          <a:xfrm>
            <a:off x="0" y="1974426"/>
            <a:ext cx="12192000" cy="125782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71723679-72A6-8080-4C3C-8A1EA7CB8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Some interesting streams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C4BCC3-4FE2-D046-80F4-AFA87E11C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27</a:t>
            </a:fld>
            <a:endParaRPr lang="en-US"/>
          </a:p>
        </p:txBody>
      </p:sp>
      <p:pic>
        <p:nvPicPr>
          <p:cNvPr id="9" name="Picture 8" descr="A close up of a cylinder&#10;&#10;Description automatically generated">
            <a:extLst>
              <a:ext uri="{FF2B5EF4-FFF2-40B4-BE49-F238E27FC236}">
                <a16:creationId xmlns:a16="http://schemas.microsoft.com/office/drawing/2014/main" id="{2987EDFA-A4EC-87DC-2A4D-C1E08D279A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639674" y="2131195"/>
            <a:ext cx="417834" cy="594253"/>
          </a:xfrm>
          <a:prstGeom prst="rect">
            <a:avLst/>
          </a:prstGeom>
        </p:spPr>
      </p:pic>
      <p:pic>
        <p:nvPicPr>
          <p:cNvPr id="10" name="Picture 9" descr="A close up of a cylinder&#10;&#10;Description automatically generated">
            <a:extLst>
              <a:ext uri="{FF2B5EF4-FFF2-40B4-BE49-F238E27FC236}">
                <a16:creationId xmlns:a16="http://schemas.microsoft.com/office/drawing/2014/main" id="{74639115-B5AE-C607-4D00-A0EA9A9E2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738363" y="2131195"/>
            <a:ext cx="417834" cy="594253"/>
          </a:xfrm>
          <a:prstGeom prst="rect">
            <a:avLst/>
          </a:prstGeom>
        </p:spPr>
      </p:pic>
      <p:pic>
        <p:nvPicPr>
          <p:cNvPr id="11" name="Picture 10" descr="A close up of a cylinder&#10;&#10;Description automatically generated">
            <a:extLst>
              <a:ext uri="{FF2B5EF4-FFF2-40B4-BE49-F238E27FC236}">
                <a16:creationId xmlns:a16="http://schemas.microsoft.com/office/drawing/2014/main" id="{4BC68764-6EFD-D529-5CB1-4C01A3DA4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782553" y="2131195"/>
            <a:ext cx="417834" cy="594253"/>
          </a:xfrm>
          <a:prstGeom prst="rect">
            <a:avLst/>
          </a:prstGeom>
        </p:spPr>
      </p:pic>
      <p:pic>
        <p:nvPicPr>
          <p:cNvPr id="12" name="Picture 11" descr="A close up of a cylinder&#10;&#10;Description automatically generated">
            <a:extLst>
              <a:ext uri="{FF2B5EF4-FFF2-40B4-BE49-F238E27FC236}">
                <a16:creationId xmlns:a16="http://schemas.microsoft.com/office/drawing/2014/main" id="{2A1307EF-2305-9724-AC6B-6F549B7BA6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826743" y="2131195"/>
            <a:ext cx="417834" cy="594253"/>
          </a:xfrm>
          <a:prstGeom prst="rect">
            <a:avLst/>
          </a:prstGeom>
        </p:spPr>
      </p:pic>
      <p:pic>
        <p:nvPicPr>
          <p:cNvPr id="20" name="Graphic 19" descr="Table with solid fill">
            <a:extLst>
              <a:ext uri="{FF2B5EF4-FFF2-40B4-BE49-F238E27FC236}">
                <a16:creationId xmlns:a16="http://schemas.microsoft.com/office/drawing/2014/main" id="{13285FA4-37CF-EAD2-11FB-3F9155F15D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31985" y="4374149"/>
            <a:ext cx="914400" cy="914400"/>
          </a:xfrm>
          <a:prstGeom prst="rect">
            <a:avLst/>
          </a:prstGeom>
        </p:spPr>
      </p:pic>
      <p:pic>
        <p:nvPicPr>
          <p:cNvPr id="21" name="Graphic 20" descr="Table with solid fill">
            <a:extLst>
              <a:ext uri="{FF2B5EF4-FFF2-40B4-BE49-F238E27FC236}">
                <a16:creationId xmlns:a16="http://schemas.microsoft.com/office/drawing/2014/main" id="{1A132752-03E3-5C98-46F3-823027FC0C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370251" y="4374149"/>
            <a:ext cx="914400" cy="914400"/>
          </a:xfrm>
          <a:prstGeom prst="rect">
            <a:avLst/>
          </a:prstGeom>
        </p:spPr>
      </p:pic>
      <p:pic>
        <p:nvPicPr>
          <p:cNvPr id="22" name="Graphic 21" descr="Table with solid fill">
            <a:extLst>
              <a:ext uri="{FF2B5EF4-FFF2-40B4-BE49-F238E27FC236}">
                <a16:creationId xmlns:a16="http://schemas.microsoft.com/office/drawing/2014/main" id="{87C9B5BE-2745-C3A9-A441-CBE20AC88F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74864" y="4374149"/>
            <a:ext cx="914400" cy="914400"/>
          </a:xfrm>
          <a:prstGeom prst="rect">
            <a:avLst/>
          </a:prstGeom>
        </p:spPr>
      </p:pic>
      <p:pic>
        <p:nvPicPr>
          <p:cNvPr id="23" name="Graphic 22" descr="Table with solid fill">
            <a:extLst>
              <a:ext uri="{FF2B5EF4-FFF2-40B4-BE49-F238E27FC236}">
                <a16:creationId xmlns:a16="http://schemas.microsoft.com/office/drawing/2014/main" id="{3DBCABDB-2B98-EE15-31C8-721749562A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19054" y="4374149"/>
            <a:ext cx="914400" cy="914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049EB8-8B25-71EA-6487-E542166022C4}"/>
              </a:ext>
            </a:extLst>
          </p:cNvPr>
          <p:cNvSpPr txBox="1"/>
          <p:nvPr/>
        </p:nvSpPr>
        <p:spPr>
          <a:xfrm>
            <a:off x="1633750" y="4197499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V[0]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9A6E65-426A-5F12-4C23-80AC7746F969}"/>
              </a:ext>
            </a:extLst>
          </p:cNvPr>
          <p:cNvSpPr txBox="1"/>
          <p:nvPr/>
        </p:nvSpPr>
        <p:spPr>
          <a:xfrm>
            <a:off x="3677940" y="4197499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V[1]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159ACD-AC54-CD05-2D2F-ED2A7873D397}"/>
              </a:ext>
            </a:extLst>
          </p:cNvPr>
          <p:cNvSpPr txBox="1"/>
          <p:nvPr/>
        </p:nvSpPr>
        <p:spPr>
          <a:xfrm>
            <a:off x="5782553" y="4197499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V[2]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EE3E65-87A1-A59B-3D03-4F9005364644}"/>
              </a:ext>
            </a:extLst>
          </p:cNvPr>
          <p:cNvSpPr txBox="1"/>
          <p:nvPr/>
        </p:nvSpPr>
        <p:spPr>
          <a:xfrm>
            <a:off x="7826743" y="4197499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V[3]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Arrow: Right 55">
                <a:extLst>
                  <a:ext uri="{FF2B5EF4-FFF2-40B4-BE49-F238E27FC236}">
                    <a16:creationId xmlns:a16="http://schemas.microsoft.com/office/drawing/2014/main" id="{108236BC-03D9-ACD3-A8F3-E3C54E2EEF38}"/>
                  </a:ext>
                </a:extLst>
              </p:cNvPr>
              <p:cNvSpPr/>
              <p:nvPr/>
            </p:nvSpPr>
            <p:spPr>
              <a:xfrm>
                <a:off x="2246385" y="3392729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ΔDB</m:t>
                      </m:r>
                      <m: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[0]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6" name="Arrow: Right 55">
                <a:extLst>
                  <a:ext uri="{FF2B5EF4-FFF2-40B4-BE49-F238E27FC236}">
                    <a16:creationId xmlns:a16="http://schemas.microsoft.com/office/drawing/2014/main" id="{108236BC-03D9-ACD3-A8F3-E3C54E2EEF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6385" y="3392729"/>
                <a:ext cx="1362745" cy="594256"/>
              </a:xfrm>
              <a:prstGeom prst="rightArrow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Arrow: Right 56">
                <a:extLst>
                  <a:ext uri="{FF2B5EF4-FFF2-40B4-BE49-F238E27FC236}">
                    <a16:creationId xmlns:a16="http://schemas.microsoft.com/office/drawing/2014/main" id="{0FF07629-D829-95EC-464A-0F9F49B290AF}"/>
                  </a:ext>
                </a:extLst>
              </p:cNvPr>
              <p:cNvSpPr/>
              <p:nvPr/>
            </p:nvSpPr>
            <p:spPr>
              <a:xfrm>
                <a:off x="4271559" y="3392729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DB</m:t>
                      </m:r>
                      <m: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[1]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7" name="Arrow: Right 56">
                <a:extLst>
                  <a:ext uri="{FF2B5EF4-FFF2-40B4-BE49-F238E27FC236}">
                    <a16:creationId xmlns:a16="http://schemas.microsoft.com/office/drawing/2014/main" id="{0FF07629-D829-95EC-464A-0F9F49B290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1559" y="3392729"/>
                <a:ext cx="1362745" cy="594256"/>
              </a:xfrm>
              <a:prstGeom prst="rightArrow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Arrow: Right 57">
                <a:extLst>
                  <a:ext uri="{FF2B5EF4-FFF2-40B4-BE49-F238E27FC236}">
                    <a16:creationId xmlns:a16="http://schemas.microsoft.com/office/drawing/2014/main" id="{1B3CA671-B30F-E46C-7238-AC556FA6EFC1}"/>
                  </a:ext>
                </a:extLst>
              </p:cNvPr>
              <p:cNvSpPr/>
              <p:nvPr/>
            </p:nvSpPr>
            <p:spPr>
              <a:xfrm>
                <a:off x="6344895" y="3392729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DB</m:t>
                      </m:r>
                      <m: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[2]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8" name="Arrow: Right 57">
                <a:extLst>
                  <a:ext uri="{FF2B5EF4-FFF2-40B4-BE49-F238E27FC236}">
                    <a16:creationId xmlns:a16="http://schemas.microsoft.com/office/drawing/2014/main" id="{1B3CA671-B30F-E46C-7238-AC556FA6EF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4895" y="3392729"/>
                <a:ext cx="1362745" cy="594256"/>
              </a:xfrm>
              <a:prstGeom prst="rightArrow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Arrow: Right 58">
                <a:extLst>
                  <a:ext uri="{FF2B5EF4-FFF2-40B4-BE49-F238E27FC236}">
                    <a16:creationId xmlns:a16="http://schemas.microsoft.com/office/drawing/2014/main" id="{0D1E85FE-0072-2CBA-E32E-D0DBDF0113F0}"/>
                  </a:ext>
                </a:extLst>
              </p:cNvPr>
              <p:cNvSpPr/>
              <p:nvPr/>
            </p:nvSpPr>
            <p:spPr>
              <a:xfrm>
                <a:off x="8330794" y="3392729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DB</m:t>
                      </m:r>
                      <m: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[3]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9" name="Arrow: Right 58">
                <a:extLst>
                  <a:ext uri="{FF2B5EF4-FFF2-40B4-BE49-F238E27FC236}">
                    <a16:creationId xmlns:a16="http://schemas.microsoft.com/office/drawing/2014/main" id="{0D1E85FE-0072-2CBA-E32E-D0DBDF0113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0794" y="3392729"/>
                <a:ext cx="1362745" cy="594256"/>
              </a:xfrm>
              <a:prstGeom prst="rightArrow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Arrow: Right 61">
                <a:extLst>
                  <a:ext uri="{FF2B5EF4-FFF2-40B4-BE49-F238E27FC236}">
                    <a16:creationId xmlns:a16="http://schemas.microsoft.com/office/drawing/2014/main" id="{1F5CCB83-7CEC-A67B-50D0-28405E992123}"/>
                  </a:ext>
                </a:extLst>
              </p:cNvPr>
              <p:cNvSpPr/>
              <p:nvPr/>
            </p:nvSpPr>
            <p:spPr>
              <a:xfrm>
                <a:off x="2345859" y="5398244"/>
                <a:ext cx="1144756" cy="594256"/>
              </a:xfrm>
              <a:prstGeom prst="rightArrow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ΔV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[0]</a:t>
                </a:r>
              </a:p>
            </p:txBody>
          </p:sp>
        </mc:Choice>
        <mc:Fallback xmlns="">
          <p:sp>
            <p:nvSpPr>
              <p:cNvPr id="62" name="Arrow: Right 61">
                <a:extLst>
                  <a:ext uri="{FF2B5EF4-FFF2-40B4-BE49-F238E27FC236}">
                    <a16:creationId xmlns:a16="http://schemas.microsoft.com/office/drawing/2014/main" id="{1F5CCB83-7CEC-A67B-50D0-28405E9921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5859" y="5398244"/>
                <a:ext cx="1144756" cy="594256"/>
              </a:xfrm>
              <a:prstGeom prst="rightArrow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Arrow: Right 62">
                <a:extLst>
                  <a:ext uri="{FF2B5EF4-FFF2-40B4-BE49-F238E27FC236}">
                    <a16:creationId xmlns:a16="http://schemas.microsoft.com/office/drawing/2014/main" id="{105F9001-8EF2-0B29-476A-9474A772727F}"/>
                  </a:ext>
                </a:extLst>
              </p:cNvPr>
              <p:cNvSpPr/>
              <p:nvPr/>
            </p:nvSpPr>
            <p:spPr>
              <a:xfrm>
                <a:off x="4371033" y="5398244"/>
                <a:ext cx="1144756" cy="594256"/>
              </a:xfrm>
              <a:prstGeom prst="rightArrow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Δ</m:t>
                    </m:r>
                    <m:r>
                      <m:rPr>
                        <m:sty m:val="p"/>
                      </m:rPr>
                      <a:rPr lang="en-US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V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[1]</a:t>
                </a:r>
              </a:p>
            </p:txBody>
          </p:sp>
        </mc:Choice>
        <mc:Fallback xmlns="">
          <p:sp>
            <p:nvSpPr>
              <p:cNvPr id="63" name="Arrow: Right 62">
                <a:extLst>
                  <a:ext uri="{FF2B5EF4-FFF2-40B4-BE49-F238E27FC236}">
                    <a16:creationId xmlns:a16="http://schemas.microsoft.com/office/drawing/2014/main" id="{105F9001-8EF2-0B29-476A-9474A77272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1033" y="5398244"/>
                <a:ext cx="1144756" cy="594256"/>
              </a:xfrm>
              <a:prstGeom prst="rightArrow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Arrow: Right 63">
                <a:extLst>
                  <a:ext uri="{FF2B5EF4-FFF2-40B4-BE49-F238E27FC236}">
                    <a16:creationId xmlns:a16="http://schemas.microsoft.com/office/drawing/2014/main" id="{BCC611CF-038C-7821-51CC-C75B803B8C9C}"/>
                  </a:ext>
                </a:extLst>
              </p:cNvPr>
              <p:cNvSpPr/>
              <p:nvPr/>
            </p:nvSpPr>
            <p:spPr>
              <a:xfrm>
                <a:off x="6444369" y="5398244"/>
                <a:ext cx="1144756" cy="594256"/>
              </a:xfrm>
              <a:prstGeom prst="rightArrow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[2]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4" name="Arrow: Right 63">
                <a:extLst>
                  <a:ext uri="{FF2B5EF4-FFF2-40B4-BE49-F238E27FC236}">
                    <a16:creationId xmlns:a16="http://schemas.microsoft.com/office/drawing/2014/main" id="{BCC611CF-038C-7821-51CC-C75B803B8C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4369" y="5398244"/>
                <a:ext cx="1144756" cy="594256"/>
              </a:xfrm>
              <a:prstGeom prst="rightArrow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Arrow: Right 64">
                <a:extLst>
                  <a:ext uri="{FF2B5EF4-FFF2-40B4-BE49-F238E27FC236}">
                    <a16:creationId xmlns:a16="http://schemas.microsoft.com/office/drawing/2014/main" id="{8AD07E43-0950-557E-4592-0D624740BCFA}"/>
                  </a:ext>
                </a:extLst>
              </p:cNvPr>
              <p:cNvSpPr/>
              <p:nvPr/>
            </p:nvSpPr>
            <p:spPr>
              <a:xfrm>
                <a:off x="8430268" y="5398244"/>
                <a:ext cx="1144756" cy="594256"/>
              </a:xfrm>
              <a:prstGeom prst="rightArrow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[3]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5" name="Arrow: Right 64">
                <a:extLst>
                  <a:ext uri="{FF2B5EF4-FFF2-40B4-BE49-F238E27FC236}">
                    <a16:creationId xmlns:a16="http://schemas.microsoft.com/office/drawing/2014/main" id="{8AD07E43-0950-557E-4592-0D624740BC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0268" y="5398244"/>
                <a:ext cx="1144756" cy="594256"/>
              </a:xfrm>
              <a:prstGeom prst="rightArrow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B01A43BC-DAF9-2721-03C0-9D6DC9682344}"/>
              </a:ext>
            </a:extLst>
          </p:cNvPr>
          <p:cNvSpPr txBox="1"/>
          <p:nvPr/>
        </p:nvSpPr>
        <p:spPr>
          <a:xfrm>
            <a:off x="10494455" y="1920687"/>
            <a:ext cx="15785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Stream of database</a:t>
            </a:r>
          </a:p>
          <a:p>
            <a:r>
              <a:rPr lang="en-US" sz="2400" dirty="0"/>
              <a:t>snapshots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41F61F5-44BF-76F9-226F-DFB6C8C6E2D7}"/>
              </a:ext>
            </a:extLst>
          </p:cNvPr>
          <p:cNvSpPr txBox="1"/>
          <p:nvPr/>
        </p:nvSpPr>
        <p:spPr>
          <a:xfrm>
            <a:off x="10035173" y="3459024"/>
            <a:ext cx="2000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… transactions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A745CE2-BD33-F71A-FCB1-4C8CAB9FA38C}"/>
              </a:ext>
            </a:extLst>
          </p:cNvPr>
          <p:cNvSpPr txBox="1"/>
          <p:nvPr/>
        </p:nvSpPr>
        <p:spPr>
          <a:xfrm>
            <a:off x="10432260" y="4341974"/>
            <a:ext cx="15785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… view</a:t>
            </a:r>
          </a:p>
          <a:p>
            <a:r>
              <a:rPr lang="en-US" sz="2400" dirty="0"/>
              <a:t>snapshots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65B5CF1-70E0-88CD-1069-A14D8C7B48E1}"/>
              </a:ext>
            </a:extLst>
          </p:cNvPr>
          <p:cNvSpPr txBox="1"/>
          <p:nvPr/>
        </p:nvSpPr>
        <p:spPr>
          <a:xfrm>
            <a:off x="10370778" y="5296468"/>
            <a:ext cx="15785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… view</a:t>
            </a:r>
          </a:p>
          <a:p>
            <a:r>
              <a:rPr lang="en-US" sz="2400" dirty="0"/>
              <a:t>changes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D659A7A-89B0-9711-A2E1-DFD5851F363D}"/>
              </a:ext>
            </a:extLst>
          </p:cNvPr>
          <p:cNvSpPr txBox="1"/>
          <p:nvPr/>
        </p:nvSpPr>
        <p:spPr>
          <a:xfrm>
            <a:off x="1506932" y="2815781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DB[0]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8032A14-B074-57A7-BD1B-B46C45F84012}"/>
              </a:ext>
            </a:extLst>
          </p:cNvPr>
          <p:cNvSpPr txBox="1"/>
          <p:nvPr/>
        </p:nvSpPr>
        <p:spPr>
          <a:xfrm>
            <a:off x="3627923" y="2815781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DB[1]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99D7107-7504-BBF1-E825-2F37C9F83598}"/>
              </a:ext>
            </a:extLst>
          </p:cNvPr>
          <p:cNvSpPr txBox="1"/>
          <p:nvPr/>
        </p:nvSpPr>
        <p:spPr>
          <a:xfrm>
            <a:off x="5678813" y="2815781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DB[2]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62FF1388-A382-2043-A0AE-58E2FFC85720}"/>
              </a:ext>
            </a:extLst>
          </p:cNvPr>
          <p:cNvSpPr txBox="1"/>
          <p:nvPr/>
        </p:nvSpPr>
        <p:spPr>
          <a:xfrm>
            <a:off x="7758057" y="2815781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DB[3]</a:t>
            </a:r>
          </a:p>
        </p:txBody>
      </p:sp>
    </p:spTree>
    <p:extLst>
      <p:ext uri="{BB962C8B-B14F-4D97-AF65-F5344CB8AC3E}">
        <p14:creationId xmlns:p14="http://schemas.microsoft.com/office/powerpoint/2010/main" val="2058854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34" grpId="0" animBg="1"/>
      <p:bldP spid="3" grpId="0"/>
      <p:bldP spid="5" grpId="0"/>
      <p:bldP spid="8" grpId="0"/>
      <p:bldP spid="19" grpId="0"/>
      <p:bldP spid="56" grpId="0" animBg="1"/>
      <p:bldP spid="57" grpId="0" animBg="1"/>
      <p:bldP spid="58" grpId="0" animBg="1"/>
      <p:bldP spid="59" grpId="0" animBg="1"/>
      <p:bldP spid="62" grpId="0" animBg="1"/>
      <p:bldP spid="63" grpId="0" animBg="1"/>
      <p:bldP spid="64" grpId="0" animBg="1"/>
      <p:bldP spid="65" grpId="0" animBg="1"/>
      <p:bldP spid="16" grpId="0"/>
      <p:bldP spid="17" grpId="0"/>
      <p:bldP spid="26" grpId="0"/>
      <p:bldP spid="33" grpId="0"/>
      <p:bldP spid="49" grpId="0"/>
      <p:bldP spid="50" grpId="0"/>
      <p:bldP spid="51" grpId="0"/>
      <p:bldP spid="5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old picture frame&#10;&#10;Description automatically generated with medium confidence">
            <a:extLst>
              <a:ext uri="{FF2B5EF4-FFF2-40B4-BE49-F238E27FC236}">
                <a16:creationId xmlns:a16="http://schemas.microsoft.com/office/drawing/2014/main" id="{CBA93F4D-67DA-4C00-A826-6D69DC590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5400000">
            <a:off x="2981198" y="-577098"/>
            <a:ext cx="7079352" cy="78878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E24F5C-4340-4D3A-B065-125A5B86B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7945" y="923925"/>
            <a:ext cx="2588491" cy="1325563"/>
          </a:xfrm>
        </p:spPr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C1E40-3AA4-43F6-A029-D08F2910C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8364" y="1924140"/>
            <a:ext cx="5624945" cy="4252823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Incremental View Maintenance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Stream computations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Databases as streaming systems</a:t>
            </a:r>
          </a:p>
          <a:p>
            <a:r>
              <a:rPr lang="en-US" b="1" dirty="0"/>
              <a:t>Incremental (DB) computations</a:t>
            </a:r>
          </a:p>
          <a:p>
            <a:r>
              <a:rPr lang="en-US" dirty="0"/>
              <a:t>SQL in DBSP</a:t>
            </a:r>
          </a:p>
          <a:p>
            <a:r>
              <a:rPr lang="en-US" dirty="0"/>
              <a:t>Implementation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6DC132-34BF-46BA-ADFB-886912ED0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8073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3D863-75BB-8392-9097-252452925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029" y="638678"/>
            <a:ext cx="11317942" cy="914401"/>
          </a:xfrm>
        </p:spPr>
        <p:txBody>
          <a:bodyPr>
            <a:normAutofit/>
          </a:bodyPr>
          <a:lstStyle/>
          <a:p>
            <a:r>
              <a:rPr lang="en-US" sz="5400" dirty="0"/>
              <a:t>Views are lifted queries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6DD3B1-8E10-B7B5-1D04-E520CDE3C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29</a:t>
            </a:fld>
            <a:endParaRPr lang="en-US" dirty="0"/>
          </a:p>
        </p:txBody>
      </p:sp>
      <p:pic>
        <p:nvPicPr>
          <p:cNvPr id="6" name="Picture 5" descr="A close up of a cylinder&#10;&#10;Description automatically generated">
            <a:extLst>
              <a:ext uri="{FF2B5EF4-FFF2-40B4-BE49-F238E27FC236}">
                <a16:creationId xmlns:a16="http://schemas.microsoft.com/office/drawing/2014/main" id="{BC63D26E-115D-3CEA-FE37-A85753D447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062408" y="5804021"/>
            <a:ext cx="417834" cy="594253"/>
          </a:xfrm>
          <a:prstGeom prst="rect">
            <a:avLst/>
          </a:prstGeom>
        </p:spPr>
      </p:pic>
      <p:pic>
        <p:nvPicPr>
          <p:cNvPr id="7" name="Picture 6" descr="A close up of a cylinder&#10;&#10;Description automatically generated">
            <a:extLst>
              <a:ext uri="{FF2B5EF4-FFF2-40B4-BE49-F238E27FC236}">
                <a16:creationId xmlns:a16="http://schemas.microsoft.com/office/drawing/2014/main" id="{9298C1BD-3370-C43F-B434-DC4AF39BA8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937414" y="5804021"/>
            <a:ext cx="417834" cy="594253"/>
          </a:xfrm>
          <a:prstGeom prst="rect">
            <a:avLst/>
          </a:prstGeom>
        </p:spPr>
      </p:pic>
      <p:pic>
        <p:nvPicPr>
          <p:cNvPr id="8" name="Picture 7" descr="A close up of a cylinder&#10;&#10;Description automatically generated">
            <a:extLst>
              <a:ext uri="{FF2B5EF4-FFF2-40B4-BE49-F238E27FC236}">
                <a16:creationId xmlns:a16="http://schemas.microsoft.com/office/drawing/2014/main" id="{7E1ACE97-FC53-8DAC-B7E0-B2EC61480F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812420" y="5804021"/>
            <a:ext cx="417834" cy="594253"/>
          </a:xfrm>
          <a:prstGeom prst="rect">
            <a:avLst/>
          </a:prstGeom>
        </p:spPr>
      </p:pic>
      <p:pic>
        <p:nvPicPr>
          <p:cNvPr id="9" name="Picture 8" descr="A close up of a cylinder&#10;&#10;Description automatically generated">
            <a:extLst>
              <a:ext uri="{FF2B5EF4-FFF2-40B4-BE49-F238E27FC236}">
                <a16:creationId xmlns:a16="http://schemas.microsoft.com/office/drawing/2014/main" id="{54A44800-788F-10A3-A08E-0B91089ECE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687426" y="5804021"/>
            <a:ext cx="417834" cy="594253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11491FE9-883F-8518-2FA3-2C314BE147E6}"/>
              </a:ext>
            </a:extLst>
          </p:cNvPr>
          <p:cNvGrpSpPr/>
          <p:nvPr/>
        </p:nvGrpSpPr>
        <p:grpSpPr>
          <a:xfrm>
            <a:off x="6939409" y="5447862"/>
            <a:ext cx="914400" cy="1091050"/>
            <a:chOff x="2918738" y="3243486"/>
            <a:chExt cx="914400" cy="1091050"/>
          </a:xfrm>
        </p:grpSpPr>
        <p:pic>
          <p:nvPicPr>
            <p:cNvPr id="16" name="Graphic 15" descr="Table with solid fill">
              <a:extLst>
                <a:ext uri="{FF2B5EF4-FFF2-40B4-BE49-F238E27FC236}">
                  <a16:creationId xmlns:a16="http://schemas.microsoft.com/office/drawing/2014/main" id="{D3CC3742-5D4B-172A-B104-1BD10A5882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918738" y="3420136"/>
              <a:ext cx="914400" cy="914400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900325B-FC6D-7B0E-44F9-D13BECDED53C}"/>
                </a:ext>
              </a:extLst>
            </p:cNvPr>
            <p:cNvSpPr txBox="1"/>
            <p:nvPr/>
          </p:nvSpPr>
          <p:spPr>
            <a:xfrm>
              <a:off x="3220503" y="3243486"/>
              <a:ext cx="3161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V</a:t>
              </a:r>
            </a:p>
          </p:txBody>
        </p:sp>
      </p:grpSp>
      <p:pic>
        <p:nvPicPr>
          <p:cNvPr id="32" name="Picture 31" descr="A close up of a cylinder&#10;&#10;Description automatically generated">
            <a:extLst>
              <a:ext uri="{FF2B5EF4-FFF2-40B4-BE49-F238E27FC236}">
                <a16:creationId xmlns:a16="http://schemas.microsoft.com/office/drawing/2014/main" id="{ADB819A1-4308-96EC-82E5-C5494DE990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539228" y="4442586"/>
            <a:ext cx="417834" cy="5942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3" name="Arrow: Up 32">
                <a:extLst>
                  <a:ext uri="{FF2B5EF4-FFF2-40B4-BE49-F238E27FC236}">
                    <a16:creationId xmlns:a16="http://schemas.microsoft.com/office/drawing/2014/main" id="{99173B44-B04A-F464-486E-6FF970D91052}"/>
                  </a:ext>
                </a:extLst>
              </p:cNvPr>
              <p:cNvSpPr/>
              <p:nvPr/>
            </p:nvSpPr>
            <p:spPr>
              <a:xfrm>
                <a:off x="2539228" y="2912926"/>
                <a:ext cx="417834" cy="1397783"/>
              </a:xfrm>
              <a:prstGeom prst="upArrow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3" name="Arrow: Up 32">
                <a:extLst>
                  <a:ext uri="{FF2B5EF4-FFF2-40B4-BE49-F238E27FC236}">
                    <a16:creationId xmlns:a16="http://schemas.microsoft.com/office/drawing/2014/main" id="{99173B44-B04A-F464-486E-6FF970D910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9228" y="2912926"/>
                <a:ext cx="417834" cy="1397783"/>
              </a:xfrm>
              <a:prstGeom prst="upArrow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Graphic 33" descr="Table with solid fill">
            <a:extLst>
              <a:ext uri="{FF2B5EF4-FFF2-40B4-BE49-F238E27FC236}">
                <a16:creationId xmlns:a16="http://schemas.microsoft.com/office/drawing/2014/main" id="{842A744E-9EDC-52BF-2CE6-8A7C9FE0F0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90945" y="1964101"/>
            <a:ext cx="914400" cy="914400"/>
          </a:xfrm>
          <a:prstGeom prst="rect">
            <a:avLst/>
          </a:prstGeom>
        </p:spPr>
      </p:pic>
      <p:pic>
        <p:nvPicPr>
          <p:cNvPr id="35" name="Picture 34" descr="A close up of a cylinder&#10;&#10;Description automatically generated">
            <a:extLst>
              <a:ext uri="{FF2B5EF4-FFF2-40B4-BE49-F238E27FC236}">
                <a16:creationId xmlns:a16="http://schemas.microsoft.com/office/drawing/2014/main" id="{34DE23E0-3CBC-8322-29EB-9E318EFB31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295040" y="3679778"/>
            <a:ext cx="417834" cy="594253"/>
          </a:xfrm>
          <a:prstGeom prst="rect">
            <a:avLst/>
          </a:prstGeom>
        </p:spPr>
      </p:pic>
      <p:pic>
        <p:nvPicPr>
          <p:cNvPr id="36" name="Graphic 35" descr="Table with solid fill">
            <a:extLst>
              <a:ext uri="{FF2B5EF4-FFF2-40B4-BE49-F238E27FC236}">
                <a16:creationId xmlns:a16="http://schemas.microsoft.com/office/drawing/2014/main" id="{A6AD30E6-93EB-30DC-14D9-8DF58B4C96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95801" y="3502488"/>
            <a:ext cx="914400" cy="914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D5B820FF-5F49-C19C-81B9-9D83B1384DE3}"/>
                  </a:ext>
                </a:extLst>
              </p:cNvPr>
              <p:cNvSpPr/>
              <p:nvPr/>
            </p:nvSpPr>
            <p:spPr>
              <a:xfrm>
                <a:off x="5241967" y="3707004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D5B820FF-5F49-C19C-81B9-9D83B1384D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1967" y="3707004"/>
                <a:ext cx="732366" cy="51646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6" name="Group 65">
            <a:extLst>
              <a:ext uri="{FF2B5EF4-FFF2-40B4-BE49-F238E27FC236}">
                <a16:creationId xmlns:a16="http://schemas.microsoft.com/office/drawing/2014/main" id="{2878B2B9-5BFF-E83C-53C4-CBC809D3A980}"/>
              </a:ext>
            </a:extLst>
          </p:cNvPr>
          <p:cNvGrpSpPr/>
          <p:nvPr/>
        </p:nvGrpSpPr>
        <p:grpSpPr>
          <a:xfrm>
            <a:off x="7907312" y="5447862"/>
            <a:ext cx="914400" cy="1091050"/>
            <a:chOff x="2918738" y="3243486"/>
            <a:chExt cx="914400" cy="1091050"/>
          </a:xfrm>
        </p:grpSpPr>
        <p:pic>
          <p:nvPicPr>
            <p:cNvPr id="67" name="Graphic 66" descr="Table with solid fill">
              <a:extLst>
                <a:ext uri="{FF2B5EF4-FFF2-40B4-BE49-F238E27FC236}">
                  <a16:creationId xmlns:a16="http://schemas.microsoft.com/office/drawing/2014/main" id="{FCA7B914-B152-C293-6CB9-BF2C76562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918738" y="3420136"/>
              <a:ext cx="914400" cy="914400"/>
            </a:xfrm>
            <a:prstGeom prst="rect">
              <a:avLst/>
            </a:pr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CD66ACAA-B16D-B0A2-51A2-E537B5229824}"/>
                </a:ext>
              </a:extLst>
            </p:cNvPr>
            <p:cNvSpPr txBox="1"/>
            <p:nvPr/>
          </p:nvSpPr>
          <p:spPr>
            <a:xfrm>
              <a:off x="3220503" y="3243486"/>
              <a:ext cx="3161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V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C6061F3-1E6D-018D-6457-5E3668F817FA}"/>
              </a:ext>
            </a:extLst>
          </p:cNvPr>
          <p:cNvGrpSpPr/>
          <p:nvPr/>
        </p:nvGrpSpPr>
        <p:grpSpPr>
          <a:xfrm>
            <a:off x="8921814" y="5447862"/>
            <a:ext cx="914400" cy="1091050"/>
            <a:chOff x="2918738" y="3243486"/>
            <a:chExt cx="914400" cy="1091050"/>
          </a:xfrm>
        </p:grpSpPr>
        <p:pic>
          <p:nvPicPr>
            <p:cNvPr id="70" name="Graphic 69" descr="Table with solid fill">
              <a:extLst>
                <a:ext uri="{FF2B5EF4-FFF2-40B4-BE49-F238E27FC236}">
                  <a16:creationId xmlns:a16="http://schemas.microsoft.com/office/drawing/2014/main" id="{F275612B-F13B-F5E0-E613-71F5B0AC29E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918738" y="3420136"/>
              <a:ext cx="914400" cy="914400"/>
            </a:xfrm>
            <a:prstGeom prst="rect">
              <a:avLst/>
            </a:prstGeom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D23FA690-67C4-2B85-B2F5-28AA64196D06}"/>
                </a:ext>
              </a:extLst>
            </p:cNvPr>
            <p:cNvSpPr txBox="1"/>
            <p:nvPr/>
          </p:nvSpPr>
          <p:spPr>
            <a:xfrm>
              <a:off x="3220503" y="3243486"/>
              <a:ext cx="3161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V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5AC3A5E5-3115-708F-2FE8-390AB51E4530}"/>
              </a:ext>
            </a:extLst>
          </p:cNvPr>
          <p:cNvGrpSpPr/>
          <p:nvPr/>
        </p:nvGrpSpPr>
        <p:grpSpPr>
          <a:xfrm>
            <a:off x="9883068" y="5447862"/>
            <a:ext cx="914400" cy="1091050"/>
            <a:chOff x="2918738" y="3243486"/>
            <a:chExt cx="914400" cy="1091050"/>
          </a:xfrm>
        </p:grpSpPr>
        <p:pic>
          <p:nvPicPr>
            <p:cNvPr id="73" name="Graphic 72" descr="Table with solid fill">
              <a:extLst>
                <a:ext uri="{FF2B5EF4-FFF2-40B4-BE49-F238E27FC236}">
                  <a16:creationId xmlns:a16="http://schemas.microsoft.com/office/drawing/2014/main" id="{2CDA8C59-5E9B-7F34-554D-67A80A9A3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918738" y="3420136"/>
              <a:ext cx="914400" cy="914400"/>
            </a:xfrm>
            <a:prstGeom prst="rect">
              <a:avLst/>
            </a:prstGeom>
          </p:spPr>
        </p:pic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650A00EA-79D1-6148-5EF5-07E8B77E49B7}"/>
                </a:ext>
              </a:extLst>
            </p:cNvPr>
            <p:cNvSpPr txBox="1"/>
            <p:nvPr/>
          </p:nvSpPr>
          <p:spPr>
            <a:xfrm>
              <a:off x="3220503" y="3243486"/>
              <a:ext cx="3161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V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66CA8997-8F13-64AC-8D83-35357A4B9C31}"/>
                  </a:ext>
                </a:extLst>
              </p:cNvPr>
              <p:cNvSpPr/>
              <p:nvPr/>
            </p:nvSpPr>
            <p:spPr>
              <a:xfrm>
                <a:off x="5235314" y="5881807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↑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66CA8997-8F13-64AC-8D83-35357A4B9C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5314" y="5881807"/>
                <a:ext cx="732366" cy="51646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8" name="Straight Arrow Connector 87">
            <a:extLst>
              <a:ext uri="{FF2B5EF4-FFF2-40B4-BE49-F238E27FC236}">
                <a16:creationId xmlns:a16="http://schemas.microsoft.com/office/drawing/2014/main" id="{FD0F37AC-F67A-9D29-BFA6-34D207E02CE5}"/>
              </a:ext>
            </a:extLst>
          </p:cNvPr>
          <p:cNvCxnSpPr>
            <a:cxnSpLocks/>
            <a:stCxn id="35" idx="3"/>
          </p:cNvCxnSpPr>
          <p:nvPr/>
        </p:nvCxnSpPr>
        <p:spPr>
          <a:xfrm flipV="1">
            <a:off x="4712874" y="3976904"/>
            <a:ext cx="528425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6C1D169C-D34E-441B-2257-DDB4CF40E46E}"/>
              </a:ext>
            </a:extLst>
          </p:cNvPr>
          <p:cNvCxnSpPr>
            <a:cxnSpLocks/>
            <a:stCxn id="61" idx="3"/>
            <a:endCxn id="36" idx="1"/>
          </p:cNvCxnSpPr>
          <p:nvPr/>
        </p:nvCxnSpPr>
        <p:spPr>
          <a:xfrm flipV="1">
            <a:off x="5974333" y="3959688"/>
            <a:ext cx="421468" cy="555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D9CE14E7-FD83-7079-6770-AFD5C0521470}"/>
              </a:ext>
            </a:extLst>
          </p:cNvPr>
          <p:cNvCxnSpPr>
            <a:cxnSpLocks/>
            <a:endCxn id="76" idx="1"/>
          </p:cNvCxnSpPr>
          <p:nvPr/>
        </p:nvCxnSpPr>
        <p:spPr>
          <a:xfrm>
            <a:off x="4263585" y="6126217"/>
            <a:ext cx="971729" cy="13824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>
            <a:extLst>
              <a:ext uri="{FF2B5EF4-FFF2-40B4-BE49-F238E27FC236}">
                <a16:creationId xmlns:a16="http://schemas.microsoft.com/office/drawing/2014/main" id="{20BC076A-12DC-EE8F-3FAB-E3B6D02FD5A0}"/>
              </a:ext>
            </a:extLst>
          </p:cNvPr>
          <p:cNvCxnSpPr>
            <a:cxnSpLocks/>
          </p:cNvCxnSpPr>
          <p:nvPr/>
        </p:nvCxnSpPr>
        <p:spPr>
          <a:xfrm>
            <a:off x="4287509" y="6126637"/>
            <a:ext cx="781949" cy="13403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>
            <a:extLst>
              <a:ext uri="{FF2B5EF4-FFF2-40B4-BE49-F238E27FC236}">
                <a16:creationId xmlns:a16="http://schemas.microsoft.com/office/drawing/2014/main" id="{890BE735-C58B-474B-353C-373A3DBDE769}"/>
              </a:ext>
            </a:extLst>
          </p:cNvPr>
          <p:cNvCxnSpPr>
            <a:cxnSpLocks/>
          </p:cNvCxnSpPr>
          <p:nvPr/>
        </p:nvCxnSpPr>
        <p:spPr>
          <a:xfrm>
            <a:off x="5943756" y="6139620"/>
            <a:ext cx="971729" cy="13824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>
            <a:extLst>
              <a:ext uri="{FF2B5EF4-FFF2-40B4-BE49-F238E27FC236}">
                <a16:creationId xmlns:a16="http://schemas.microsoft.com/office/drawing/2014/main" id="{BAD8E3ED-37D0-7595-8263-BCC5D8FC6E9F}"/>
              </a:ext>
            </a:extLst>
          </p:cNvPr>
          <p:cNvCxnSpPr>
            <a:cxnSpLocks/>
            <a:stCxn id="76" idx="3"/>
          </p:cNvCxnSpPr>
          <p:nvPr/>
        </p:nvCxnSpPr>
        <p:spPr>
          <a:xfrm>
            <a:off x="5967680" y="6140041"/>
            <a:ext cx="781949" cy="13402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0915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9BF51-841C-7147-7FB9-D76B57B70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31166"/>
          </a:xfrm>
        </p:spPr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45A9F-F2A3-59EF-123C-80B72B21C7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296" y="1958541"/>
            <a:ext cx="5257710" cy="42661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hlinkClick r:id="rId2"/>
              </a:rPr>
              <a:t>DBSP: Automatic Incremental View Maintenance for Rich Query Languages</a:t>
            </a:r>
            <a:r>
              <a:rPr lang="en-US" sz="2400" dirty="0">
                <a:hlinkClick r:id="rId2"/>
              </a:rPr>
              <a:t> </a:t>
            </a:r>
            <a:br>
              <a:rPr lang="en-US" sz="2400" dirty="0"/>
            </a:br>
            <a:r>
              <a:rPr lang="en-US" sz="2400" dirty="0"/>
              <a:t>Mihai Budiu, Tej </a:t>
            </a:r>
            <a:r>
              <a:rPr lang="en-US" sz="2400" dirty="0" err="1"/>
              <a:t>Chajed</a:t>
            </a:r>
            <a:r>
              <a:rPr lang="en-US" sz="2400" dirty="0"/>
              <a:t>, Frank McSherry, Leonid </a:t>
            </a:r>
            <a:r>
              <a:rPr lang="en-US" sz="2400" dirty="0" err="1"/>
              <a:t>Ryzhyk</a:t>
            </a:r>
            <a:r>
              <a:rPr lang="en-US" sz="2400" dirty="0"/>
              <a:t>, Val Tannen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b="1" dirty="0">
                <a:hlinkClick r:id="rId3"/>
              </a:rPr>
              <a:t>DBSP: Incremental Computation on Streams and Its Applications to Databases</a:t>
            </a:r>
            <a:endParaRPr lang="en-US" sz="2400" b="1" dirty="0"/>
          </a:p>
          <a:p>
            <a:pPr marL="0" indent="0">
              <a:buNone/>
            </a:pPr>
            <a:endParaRPr lang="en-US" sz="2400" b="1" dirty="0"/>
          </a:p>
          <a:p>
            <a:pPr marL="0" indent="0">
              <a:buNone/>
            </a:pPr>
            <a:r>
              <a:rPr lang="en-US" sz="2400" dirty="0">
                <a:latin typeface="Consolas" panose="020B0609020204030204" pitchFamily="49" charset="0"/>
              </a:rPr>
              <a:t>github.com/feldera/feldera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A1093C-9FD4-A7C4-BA7F-0718F71D3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 descr="A logo for a company&#10;&#10;Description automatically generated">
            <a:extLst>
              <a:ext uri="{FF2B5EF4-FFF2-40B4-BE49-F238E27FC236}">
                <a16:creationId xmlns:a16="http://schemas.microsoft.com/office/drawing/2014/main" id="{4031C079-B23A-E018-D134-D0DBFC65EB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622" b="19946"/>
          <a:stretch/>
        </p:blipFill>
        <p:spPr>
          <a:xfrm>
            <a:off x="5471170" y="2043968"/>
            <a:ext cx="2611780" cy="1473892"/>
          </a:xfrm>
          <a:prstGeom prst="rect">
            <a:avLst/>
          </a:prstGeom>
        </p:spPr>
      </p:pic>
      <p:sp>
        <p:nvSpPr>
          <p:cNvPr id="7" name="Star: 12 Points 6">
            <a:extLst>
              <a:ext uri="{FF2B5EF4-FFF2-40B4-BE49-F238E27FC236}">
                <a16:creationId xmlns:a16="http://schemas.microsoft.com/office/drawing/2014/main" id="{A7DAD6C7-4CCA-5D88-7F58-7A7E9782EA69}"/>
              </a:ext>
            </a:extLst>
          </p:cNvPr>
          <p:cNvSpPr/>
          <p:nvPr/>
        </p:nvSpPr>
        <p:spPr>
          <a:xfrm>
            <a:off x="8458762" y="1779755"/>
            <a:ext cx="1807731" cy="1473892"/>
          </a:xfrm>
          <a:prstGeom prst="star12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Best paper 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award</a:t>
            </a:r>
          </a:p>
        </p:txBody>
      </p:sp>
      <p:sp>
        <p:nvSpPr>
          <p:cNvPr id="9" name="Star: 12 Points 8">
            <a:extLst>
              <a:ext uri="{FF2B5EF4-FFF2-40B4-BE49-F238E27FC236}">
                <a16:creationId xmlns:a16="http://schemas.microsoft.com/office/drawing/2014/main" id="{BC014720-4537-86EC-B967-10578C4EFDF7}"/>
              </a:ext>
            </a:extLst>
          </p:cNvPr>
          <p:cNvSpPr/>
          <p:nvPr/>
        </p:nvSpPr>
        <p:spPr>
          <a:xfrm>
            <a:off x="8427849" y="3129897"/>
            <a:ext cx="2240374" cy="1863914"/>
          </a:xfrm>
          <a:prstGeom prst="star12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ACM SIGMOD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2024 Research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Highlights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Award</a:t>
            </a:r>
          </a:p>
        </p:txBody>
      </p:sp>
      <p:pic>
        <p:nvPicPr>
          <p:cNvPr id="10" name="Picture 9" descr="A red and white sign with white letters&#10;&#10;Description automatically generated">
            <a:extLst>
              <a:ext uri="{FF2B5EF4-FFF2-40B4-BE49-F238E27FC236}">
                <a16:creationId xmlns:a16="http://schemas.microsoft.com/office/drawing/2014/main" id="{BA2A371F-BB0F-D2D2-FE32-E468F2B878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9977" y="4993811"/>
            <a:ext cx="1516118" cy="113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2737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45CF96D-37AA-4E46-B60C-38E652EFCADB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/>
                  <a:t>Incremental view maintenance of view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45CF96D-37AA-4E46-B60C-38E652EFCAD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255549-2326-4F27-B39E-82343984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6E6BD39-9A58-4A1B-8B59-812AB2075E09}"/>
                  </a:ext>
                </a:extLst>
              </p:cNvPr>
              <p:cNvSpPr/>
              <p:nvPr/>
            </p:nvSpPr>
            <p:spPr>
              <a:xfrm>
                <a:off x="5696128" y="4504982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↑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6E6BD39-9A58-4A1B-8B59-812AB2075E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6128" y="4504982"/>
                <a:ext cx="512233" cy="370932"/>
              </a:xfrm>
              <a:prstGeom prst="rect">
                <a:avLst/>
              </a:prstGeom>
              <a:blipFill>
                <a:blip r:embed="rId4"/>
                <a:stretch>
                  <a:fillRect l="-1124" b="-4545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4E75B18D-A975-4F19-A986-DCBD22B9D08C}"/>
              </a:ext>
            </a:extLst>
          </p:cNvPr>
          <p:cNvSpPr/>
          <p:nvPr/>
        </p:nvSpPr>
        <p:spPr>
          <a:xfrm>
            <a:off x="6669694" y="4489420"/>
            <a:ext cx="665098" cy="3725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i="1">
                <a:solidFill>
                  <a:schemeClr val="tx1"/>
                </a:solidFill>
              </a:rPr>
              <a:t>D</a:t>
            </a:r>
            <a:endParaRPr lang="en-US" i="1" baseline="30000">
              <a:solidFill>
                <a:schemeClr val="tx1"/>
              </a:solidFill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D9F5350-DFCB-479B-B08B-CD027B2AB1AC}"/>
              </a:ext>
            </a:extLst>
          </p:cNvPr>
          <p:cNvCxnSpPr>
            <a:cxnSpLocks/>
          </p:cNvCxnSpPr>
          <p:nvPr/>
        </p:nvCxnSpPr>
        <p:spPr>
          <a:xfrm>
            <a:off x="5506447" y="4759662"/>
            <a:ext cx="0" cy="1240625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065CADD-E855-4FFC-BFC6-CE84866EFE94}"/>
              </a:ext>
            </a:extLst>
          </p:cNvPr>
          <p:cNvCxnSpPr>
            <a:cxnSpLocks/>
          </p:cNvCxnSpPr>
          <p:nvPr/>
        </p:nvCxnSpPr>
        <p:spPr>
          <a:xfrm flipH="1">
            <a:off x="6518519" y="4784342"/>
            <a:ext cx="5334" cy="60826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F0A9F506-6602-4844-ADCA-66CC1F27DB54}"/>
              </a:ext>
            </a:extLst>
          </p:cNvPr>
          <p:cNvSpPr/>
          <p:nvPr/>
        </p:nvSpPr>
        <p:spPr>
          <a:xfrm>
            <a:off x="4586300" y="4264639"/>
            <a:ext cx="2906744" cy="74230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7B591FD-CA5F-48C1-A6A3-43CADF4C2796}"/>
                  </a:ext>
                </a:extLst>
              </p:cNvPr>
              <p:cNvSpPr txBox="1"/>
              <p:nvPr/>
            </p:nvSpPr>
            <p:spPr>
              <a:xfrm>
                <a:off x="5910435" y="3779308"/>
                <a:ext cx="572644" cy="47121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(↑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97B591FD-CA5F-48C1-A6A3-43CADF4C27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0435" y="3779308"/>
                <a:ext cx="572644" cy="471219"/>
              </a:xfrm>
              <a:prstGeom prst="rect">
                <a:avLst/>
              </a:prstGeom>
              <a:blipFill>
                <a:blip r:embed="rId5"/>
                <a:stretch>
                  <a:fillRect l="-9677" r="-79570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4E1E1EB-EB4C-4613-8D1F-9C51DA4F9B26}"/>
                  </a:ext>
                </a:extLst>
              </p:cNvPr>
              <p:cNvSpPr txBox="1"/>
              <p:nvPr/>
            </p:nvSpPr>
            <p:spPr>
              <a:xfrm>
                <a:off x="3366169" y="6000287"/>
                <a:ext cx="15892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Versions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𝐷𝐵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4E1E1EB-EB4C-4613-8D1F-9C51DA4F9B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169" y="6000287"/>
                <a:ext cx="1589281" cy="369332"/>
              </a:xfrm>
              <a:prstGeom prst="rect">
                <a:avLst/>
              </a:prstGeom>
              <a:blipFill>
                <a:blip r:embed="rId6"/>
                <a:stretch>
                  <a:fillRect l="-3065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BC50056-C73D-4E4B-9979-152E7019DBA7}"/>
                  </a:ext>
                </a:extLst>
              </p:cNvPr>
              <p:cNvSpPr txBox="1"/>
              <p:nvPr/>
            </p:nvSpPr>
            <p:spPr>
              <a:xfrm>
                <a:off x="7334792" y="5370555"/>
                <a:ext cx="14220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Versions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9BC50056-C73D-4E4B-9979-152E7019DB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4792" y="5370555"/>
                <a:ext cx="1422056" cy="369332"/>
              </a:xfrm>
              <a:prstGeom prst="rect">
                <a:avLst/>
              </a:prstGeom>
              <a:blipFill>
                <a:blip r:embed="rId7"/>
                <a:stretch>
                  <a:fillRect l="-3433" t="-9836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F75A7AF-B841-4B6D-9176-99A80B57A507}"/>
                  </a:ext>
                </a:extLst>
              </p:cNvPr>
              <p:cNvSpPr txBox="1"/>
              <p:nvPr/>
            </p:nvSpPr>
            <p:spPr>
              <a:xfrm>
                <a:off x="2312321" y="4903806"/>
                <a:ext cx="15957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Changes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𝐷𝐵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DF75A7AF-B841-4B6D-9176-99A80B57A5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2321" y="4903806"/>
                <a:ext cx="1595758" cy="369332"/>
              </a:xfrm>
              <a:prstGeom prst="rect">
                <a:avLst/>
              </a:prstGeom>
              <a:blipFill>
                <a:blip r:embed="rId8"/>
                <a:stretch>
                  <a:fillRect l="-3053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DC9760FD-36A4-4FAE-8EAE-D4F8EAE60B92}"/>
              </a:ext>
            </a:extLst>
          </p:cNvPr>
          <p:cNvGrpSpPr/>
          <p:nvPr/>
        </p:nvGrpSpPr>
        <p:grpSpPr>
          <a:xfrm>
            <a:off x="2333381" y="4489420"/>
            <a:ext cx="1854082" cy="369332"/>
            <a:chOff x="2558005" y="365125"/>
            <a:chExt cx="1574156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90FD1636-4700-497C-91E6-F838CEA7F9E4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90FD1636-4700-497C-91E6-F838CEA7F9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9CAD61D8-2BD0-4BD8-A821-F9759C4899F9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39" name="TextBox 38">
                  <a:extLst>
                    <a:ext uri="{FF2B5EF4-FFF2-40B4-BE49-F238E27FC236}">
                      <a16:creationId xmlns:a16="http://schemas.microsoft.com/office/drawing/2014/main" id="{9CAD61D8-2BD0-4BD8-A821-F9759C4899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68E4383F-27C2-488E-9DBB-2C2818005099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68E4383F-27C2-488E-9DBB-2C28180050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B2AF1357-043F-4FE8-99D6-7CE32A80D5CB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b="0"/>
                </a:p>
              </p:txBody>
            </p:sp>
          </mc:Choice>
          <mc:Fallback xmlns=""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B2AF1357-043F-4FE8-99D6-7CE32A80D5C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5E4289C-1377-5B2D-05B7-10C0D82861B7}"/>
              </a:ext>
            </a:extLst>
          </p:cNvPr>
          <p:cNvGrpSpPr/>
          <p:nvPr/>
        </p:nvGrpSpPr>
        <p:grpSpPr>
          <a:xfrm>
            <a:off x="5760636" y="5379974"/>
            <a:ext cx="1574156" cy="369332"/>
            <a:chOff x="2951544" y="365125"/>
            <a:chExt cx="1574156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600E8ECF-9580-6517-CD4C-49EEC08625B1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600E8ECF-9580-6517-CD4C-49EEC08625B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6D59169C-E2B3-E9F9-3C2F-1D0510093124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6D59169C-E2B3-E9F9-3C2F-1D051009312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EE0959ED-290E-C0C8-D9CF-9DEF6A17ECBE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b="0"/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EE0959ED-290E-C0C8-D9CF-9DEF6A17ECB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74B5ABC1-78B5-5102-99CD-696066C6DCA7}"/>
                    </a:ext>
                  </a:extLst>
                </p:cNvPr>
                <p:cNvSpPr txBox="1"/>
                <p:nvPr/>
              </p:nvSpPr>
              <p:spPr>
                <a:xfrm>
                  <a:off x="4132161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74B5ABC1-78B5-5102-99CD-696066C6DC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2161" y="365125"/>
                  <a:ext cx="393539" cy="369332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AF613E6-5C51-42F9-5A14-B290346A127A}"/>
              </a:ext>
            </a:extLst>
          </p:cNvPr>
          <p:cNvGrpSpPr/>
          <p:nvPr/>
        </p:nvGrpSpPr>
        <p:grpSpPr>
          <a:xfrm>
            <a:off x="4694115" y="5962927"/>
            <a:ext cx="2380974" cy="369332"/>
            <a:chOff x="2951544" y="365125"/>
            <a:chExt cx="1574157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50E898BD-9C2D-D2C5-E386-D2547C6980FB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50E898BD-9C2D-D2C5-E386-D2547C6980F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9B6180AD-65A6-CCF6-CA25-CA1E88E9DD8B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9B6180AD-65A6-CCF6-CA25-CA1E88E9DD8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3270CF73-5C58-5CCD-DF9F-0717ECC4512B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b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3270CF73-5C58-5CCD-DF9F-0717ECC451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21DD61A5-CF98-1EE0-52F4-07B106AA5B32}"/>
                    </a:ext>
                  </a:extLst>
                </p:cNvPr>
                <p:cNvSpPr txBox="1"/>
                <p:nvPr/>
              </p:nvSpPr>
              <p:spPr>
                <a:xfrm>
                  <a:off x="413216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21DD61A5-CF98-1EE0-52F4-07B106AA5B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2162" y="365125"/>
                  <a:ext cx="393539" cy="369332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900D0E6-1EB4-788A-F713-DAE0679A8ED0}"/>
              </a:ext>
            </a:extLst>
          </p:cNvPr>
          <p:cNvCxnSpPr>
            <a:cxnSpLocks/>
          </p:cNvCxnSpPr>
          <p:nvPr/>
        </p:nvCxnSpPr>
        <p:spPr>
          <a:xfrm flipV="1">
            <a:off x="4236844" y="4699786"/>
            <a:ext cx="457271" cy="5527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BA101B49-1090-E7D5-FA92-22115E62BAC2}"/>
              </a:ext>
            </a:extLst>
          </p:cNvPr>
          <p:cNvCxnSpPr>
            <a:cxnSpLocks/>
          </p:cNvCxnSpPr>
          <p:nvPr/>
        </p:nvCxnSpPr>
        <p:spPr>
          <a:xfrm>
            <a:off x="4309507" y="4702549"/>
            <a:ext cx="20413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810A5220-6ED0-BFF2-2375-0E5A405BB32C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7334792" y="4675686"/>
            <a:ext cx="566077" cy="21336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973323C-5643-34CB-310B-CD51B383A73A}"/>
              </a:ext>
            </a:extLst>
          </p:cNvPr>
          <p:cNvCxnSpPr>
            <a:cxnSpLocks/>
            <a:stCxn id="17" idx="3"/>
          </p:cNvCxnSpPr>
          <p:nvPr/>
        </p:nvCxnSpPr>
        <p:spPr>
          <a:xfrm>
            <a:off x="7334792" y="4675686"/>
            <a:ext cx="403482" cy="19314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A3E02287-8A30-4460-3403-754C2C786248}"/>
              </a:ext>
            </a:extLst>
          </p:cNvPr>
          <p:cNvCxnSpPr>
            <a:cxnSpLocks/>
          </p:cNvCxnSpPr>
          <p:nvPr/>
        </p:nvCxnSpPr>
        <p:spPr>
          <a:xfrm flipV="1">
            <a:off x="6221279" y="4694259"/>
            <a:ext cx="457271" cy="5527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9CB9127B-20DB-D205-0405-B2BC1D39B196}"/>
              </a:ext>
            </a:extLst>
          </p:cNvPr>
          <p:cNvCxnSpPr>
            <a:cxnSpLocks/>
          </p:cNvCxnSpPr>
          <p:nvPr/>
        </p:nvCxnSpPr>
        <p:spPr>
          <a:xfrm>
            <a:off x="6293942" y="4697022"/>
            <a:ext cx="20413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2D3A454E-699D-F5C1-3068-A78D5317CA8B}"/>
              </a:ext>
            </a:extLst>
          </p:cNvPr>
          <p:cNvCxnSpPr>
            <a:cxnSpLocks/>
          </p:cNvCxnSpPr>
          <p:nvPr/>
        </p:nvCxnSpPr>
        <p:spPr>
          <a:xfrm flipV="1">
            <a:off x="5238857" y="4679958"/>
            <a:ext cx="457271" cy="5527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E7EA2027-307E-4CAD-3939-6D6A24637D18}"/>
              </a:ext>
            </a:extLst>
          </p:cNvPr>
          <p:cNvCxnSpPr>
            <a:cxnSpLocks/>
            <a:stCxn id="69" idx="3"/>
          </p:cNvCxnSpPr>
          <p:nvPr/>
        </p:nvCxnSpPr>
        <p:spPr>
          <a:xfrm>
            <a:off x="5239170" y="4675952"/>
            <a:ext cx="286988" cy="6769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453687C-B33E-DC5E-96AB-0B5FE3366773}"/>
                  </a:ext>
                </a:extLst>
              </p:cNvPr>
              <p:cNvSpPr/>
              <p:nvPr/>
            </p:nvSpPr>
            <p:spPr>
              <a:xfrm>
                <a:off x="4701962" y="4490486"/>
                <a:ext cx="537208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B453687C-B33E-DC5E-96AB-0B5FE33667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1962" y="4490486"/>
                <a:ext cx="537208" cy="370932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7EC2E5C-77B1-2678-236E-521B99640F99}"/>
                  </a:ext>
                </a:extLst>
              </p:cNvPr>
              <p:cNvSpPr txBox="1"/>
              <p:nvPr/>
            </p:nvSpPr>
            <p:spPr>
              <a:xfrm>
                <a:off x="8297037" y="4873946"/>
                <a:ext cx="14285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Changes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7EC2E5C-77B1-2678-236E-521B99640F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7037" y="4873946"/>
                <a:ext cx="1428533" cy="369332"/>
              </a:xfrm>
              <a:prstGeom prst="rect">
                <a:avLst/>
              </a:prstGeom>
              <a:blipFill>
                <a:blip r:embed="rId22"/>
                <a:stretch>
                  <a:fillRect l="-3419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51CD932B-8E30-CE1E-AFA0-E0CFC87704FD}"/>
              </a:ext>
            </a:extLst>
          </p:cNvPr>
          <p:cNvGrpSpPr/>
          <p:nvPr/>
        </p:nvGrpSpPr>
        <p:grpSpPr>
          <a:xfrm>
            <a:off x="7738274" y="4514548"/>
            <a:ext cx="1850721" cy="369332"/>
            <a:chOff x="2558005" y="365125"/>
            <a:chExt cx="1574156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F1CE18FA-CA3B-8D0E-9B3B-918A8320B172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F1CE18FA-CA3B-8D0E-9B3B-918A8320B1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D5D2BD28-22D0-3614-77A9-EE0F105DE8BA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D5D2BD28-22D0-3614-77A9-EE0F105DE8B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24"/>
                  <a:stretch>
                    <a:fillRect r="-769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574AB49B-C14E-1C6F-E479-17AC9B3B42FD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b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574AB49B-C14E-1C6F-E479-17AC9B3B42F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25"/>
                  <a:stretch>
                    <a:fillRect r="-641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86F55EFA-00F9-8AFF-4134-869E18C0E787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86F55EFA-00F9-8AFF-4134-869E18C0E78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26"/>
                  <a:stretch>
                    <a:fillRect r="-769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101831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1" grpId="0" animBg="1"/>
      <p:bldP spid="34" grpId="0" animBg="1"/>
      <p:bldP spid="37" grpId="0"/>
      <p:bldP spid="69" grpId="0" animBg="1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CF96D-37AA-4E46-B60C-38E652EFC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74155"/>
          </a:xfrm>
        </p:spPr>
        <p:txBody>
          <a:bodyPr/>
          <a:lstStyle/>
          <a:p>
            <a:r>
              <a:rPr lang="en-US"/>
              <a:t>Incremental view maintenance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54021-1D30-45AF-80B7-5A764EF068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6774"/>
            <a:ext cx="10515600" cy="4754521"/>
          </a:xfrm>
        </p:spPr>
        <p:txBody>
          <a:bodyPr/>
          <a:lstStyle/>
          <a:p>
            <a:r>
              <a:rPr lang="en-US" dirty="0"/>
              <a:t>This is our </a:t>
            </a:r>
            <a:r>
              <a:rPr lang="en-US" dirty="0">
                <a:solidFill>
                  <a:srgbClr val="FF0000"/>
                </a:solidFill>
              </a:rPr>
              <a:t>definition</a:t>
            </a:r>
            <a:r>
              <a:rPr lang="en-US" dirty="0"/>
              <a:t> of IVM</a:t>
            </a:r>
          </a:p>
          <a:p>
            <a:r>
              <a:rPr lang="en-US" dirty="0"/>
              <a:t>This definition is much better:</a:t>
            </a:r>
          </a:p>
          <a:p>
            <a:pPr lvl="1"/>
            <a:r>
              <a:rPr lang="en-US" dirty="0"/>
              <a:t>It is compositional</a:t>
            </a:r>
          </a:p>
          <a:p>
            <a:pPr lvl="1"/>
            <a:r>
              <a:rPr lang="en-US" dirty="0"/>
              <a:t>Inputs and outputs are both </a:t>
            </a:r>
            <a:r>
              <a:rPr lang="en-US" b="1" dirty="0"/>
              <a:t>deltas</a:t>
            </a:r>
          </a:p>
          <a:p>
            <a:r>
              <a:rPr lang="en-US" dirty="0"/>
              <a:t>This works, but is </a:t>
            </a:r>
            <a:r>
              <a:rPr lang="en-US" b="1" dirty="0"/>
              <a:t>inefficient</a:t>
            </a:r>
          </a:p>
          <a:p>
            <a:pPr marL="0" indent="0" algn="ctr">
              <a:buNone/>
            </a:pPr>
            <a:endParaRPr lang="en-US" sz="4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255549-2326-4F27-B39E-82343984F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31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53030097-4374-90ED-F2BC-928D68115215}"/>
                  </a:ext>
                </a:extLst>
              </p:cNvPr>
              <p:cNvSpPr/>
              <p:nvPr/>
            </p:nvSpPr>
            <p:spPr>
              <a:xfrm>
                <a:off x="5696128" y="4504982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↑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53030097-4374-90ED-F2BC-928D681152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6128" y="4504982"/>
                <a:ext cx="512233" cy="370932"/>
              </a:xfrm>
              <a:prstGeom prst="rect">
                <a:avLst/>
              </a:prstGeom>
              <a:blipFill>
                <a:blip r:embed="rId2"/>
                <a:stretch>
                  <a:fillRect l="-1124" b="-4545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Rectangle 85">
            <a:extLst>
              <a:ext uri="{FF2B5EF4-FFF2-40B4-BE49-F238E27FC236}">
                <a16:creationId xmlns:a16="http://schemas.microsoft.com/office/drawing/2014/main" id="{F09A06AD-1E4A-3CCD-028A-B276CE02FBA9}"/>
              </a:ext>
            </a:extLst>
          </p:cNvPr>
          <p:cNvSpPr/>
          <p:nvPr/>
        </p:nvSpPr>
        <p:spPr>
          <a:xfrm>
            <a:off x="6669694" y="4489420"/>
            <a:ext cx="665098" cy="3725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i="1">
                <a:solidFill>
                  <a:schemeClr val="tx1"/>
                </a:solidFill>
              </a:rPr>
              <a:t>D</a:t>
            </a:r>
            <a:endParaRPr lang="en-US" i="1" baseline="30000">
              <a:solidFill>
                <a:schemeClr val="tx1"/>
              </a:solidFill>
            </a:endParaRPr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1D781871-55E1-FF3A-3067-11E10F437D9E}"/>
              </a:ext>
            </a:extLst>
          </p:cNvPr>
          <p:cNvCxnSpPr>
            <a:cxnSpLocks/>
          </p:cNvCxnSpPr>
          <p:nvPr/>
        </p:nvCxnSpPr>
        <p:spPr>
          <a:xfrm>
            <a:off x="5506447" y="4759662"/>
            <a:ext cx="0" cy="1240625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61B8AC9B-3902-6268-87CF-EBD746A33D4C}"/>
              </a:ext>
            </a:extLst>
          </p:cNvPr>
          <p:cNvCxnSpPr>
            <a:cxnSpLocks/>
          </p:cNvCxnSpPr>
          <p:nvPr/>
        </p:nvCxnSpPr>
        <p:spPr>
          <a:xfrm flipH="1">
            <a:off x="6518519" y="4784342"/>
            <a:ext cx="5334" cy="608260"/>
          </a:xfrm>
          <a:prstGeom prst="line">
            <a:avLst/>
          </a:prstGeom>
          <a:ln w="190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Rectangle 88">
            <a:extLst>
              <a:ext uri="{FF2B5EF4-FFF2-40B4-BE49-F238E27FC236}">
                <a16:creationId xmlns:a16="http://schemas.microsoft.com/office/drawing/2014/main" id="{8B4FB828-20F6-090F-E261-FF44E001E473}"/>
              </a:ext>
            </a:extLst>
          </p:cNvPr>
          <p:cNvSpPr/>
          <p:nvPr/>
        </p:nvSpPr>
        <p:spPr>
          <a:xfrm>
            <a:off x="4586300" y="4264639"/>
            <a:ext cx="2906744" cy="74230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4ABC00D6-72A4-8882-4141-1FDF7E27D7D3}"/>
                  </a:ext>
                </a:extLst>
              </p:cNvPr>
              <p:cNvSpPr txBox="1"/>
              <p:nvPr/>
            </p:nvSpPr>
            <p:spPr>
              <a:xfrm>
                <a:off x="5910435" y="3779308"/>
                <a:ext cx="572644" cy="47121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(↑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4ABC00D6-72A4-8882-4141-1FDF7E27D7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0435" y="3779308"/>
                <a:ext cx="572644" cy="471219"/>
              </a:xfrm>
              <a:prstGeom prst="rect">
                <a:avLst/>
              </a:prstGeom>
              <a:blipFill>
                <a:blip r:embed="rId3"/>
                <a:stretch>
                  <a:fillRect l="-9677" r="-79570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8DF38F9A-69C3-0B75-427E-4E7D9FECA03B}"/>
                  </a:ext>
                </a:extLst>
              </p:cNvPr>
              <p:cNvSpPr txBox="1"/>
              <p:nvPr/>
            </p:nvSpPr>
            <p:spPr>
              <a:xfrm>
                <a:off x="3366169" y="6000287"/>
                <a:ext cx="158928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Versions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𝐷𝐵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8DF38F9A-69C3-0B75-427E-4E7D9FECA0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66169" y="6000287"/>
                <a:ext cx="1589281" cy="369332"/>
              </a:xfrm>
              <a:prstGeom prst="rect">
                <a:avLst/>
              </a:prstGeom>
              <a:blipFill>
                <a:blip r:embed="rId4"/>
                <a:stretch>
                  <a:fillRect l="-3065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20F9F22D-DC8A-A80C-8481-DDDB503C3F75}"/>
                  </a:ext>
                </a:extLst>
              </p:cNvPr>
              <p:cNvSpPr txBox="1"/>
              <p:nvPr/>
            </p:nvSpPr>
            <p:spPr>
              <a:xfrm>
                <a:off x="7566024" y="5383099"/>
                <a:ext cx="142205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Versions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20F9F22D-DC8A-A80C-8481-DDDB503C3F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6024" y="5383099"/>
                <a:ext cx="1422056" cy="369332"/>
              </a:xfrm>
              <a:prstGeom prst="rect">
                <a:avLst/>
              </a:prstGeom>
              <a:blipFill>
                <a:blip r:embed="rId5"/>
                <a:stretch>
                  <a:fillRect l="-3433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B056E1B5-D77E-97E5-753B-B6BA7E70EC16}"/>
                  </a:ext>
                </a:extLst>
              </p:cNvPr>
              <p:cNvSpPr txBox="1"/>
              <p:nvPr/>
            </p:nvSpPr>
            <p:spPr>
              <a:xfrm>
                <a:off x="2312321" y="4903806"/>
                <a:ext cx="159575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Changes to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𝐷𝐵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B056E1B5-D77E-97E5-753B-B6BA7E70EC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2321" y="4903806"/>
                <a:ext cx="1595758" cy="369332"/>
              </a:xfrm>
              <a:prstGeom prst="rect">
                <a:avLst/>
              </a:prstGeom>
              <a:blipFill>
                <a:blip r:embed="rId6"/>
                <a:stretch>
                  <a:fillRect l="-3053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6BA2C4DE-BBB5-427E-8867-602F514B992F}"/>
                  </a:ext>
                </a:extLst>
              </p:cNvPr>
              <p:cNvSpPr txBox="1"/>
              <p:nvPr/>
            </p:nvSpPr>
            <p:spPr>
              <a:xfrm>
                <a:off x="8297037" y="4873946"/>
                <a:ext cx="142853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Changes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6BA2C4DE-BBB5-427E-8867-602F514B99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97037" y="4873946"/>
                <a:ext cx="1428533" cy="369332"/>
              </a:xfrm>
              <a:prstGeom prst="rect">
                <a:avLst/>
              </a:prstGeom>
              <a:blipFill>
                <a:blip r:embed="rId7"/>
                <a:stretch>
                  <a:fillRect l="-3419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5" name="Group 94">
            <a:extLst>
              <a:ext uri="{FF2B5EF4-FFF2-40B4-BE49-F238E27FC236}">
                <a16:creationId xmlns:a16="http://schemas.microsoft.com/office/drawing/2014/main" id="{369E539F-6553-ACD2-89E4-232DC93BC50D}"/>
              </a:ext>
            </a:extLst>
          </p:cNvPr>
          <p:cNvGrpSpPr/>
          <p:nvPr/>
        </p:nvGrpSpPr>
        <p:grpSpPr>
          <a:xfrm>
            <a:off x="2333381" y="4502062"/>
            <a:ext cx="1854082" cy="369332"/>
            <a:chOff x="2558005" y="365125"/>
            <a:chExt cx="1574156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8D33AA8E-661A-AE23-069E-DD86A4AA0810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96" name="TextBox 95">
                  <a:extLst>
                    <a:ext uri="{FF2B5EF4-FFF2-40B4-BE49-F238E27FC236}">
                      <a16:creationId xmlns:a16="http://schemas.microsoft.com/office/drawing/2014/main" id="{8D33AA8E-661A-AE23-069E-DD86A4AA081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7E2F5910-1389-8CE9-462C-75BDB7677C91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97" name="TextBox 96">
                  <a:extLst>
                    <a:ext uri="{FF2B5EF4-FFF2-40B4-BE49-F238E27FC236}">
                      <a16:creationId xmlns:a16="http://schemas.microsoft.com/office/drawing/2014/main" id="{7E2F5910-1389-8CE9-462C-75BDB7677C9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709F4E2A-F2EF-F537-40A1-F278B67490F6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98" name="TextBox 97">
                  <a:extLst>
                    <a:ext uri="{FF2B5EF4-FFF2-40B4-BE49-F238E27FC236}">
                      <a16:creationId xmlns:a16="http://schemas.microsoft.com/office/drawing/2014/main" id="{709F4E2A-F2EF-F537-40A1-F278B67490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FAE44CBF-27D5-444F-D48C-2FBB66F5EDC9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b="0"/>
                </a:p>
              </p:txBody>
            </p:sp>
          </mc:Choice>
          <mc:Fallback xmlns="">
            <p:sp>
              <p:nvSpPr>
                <p:cNvPr id="99" name="TextBox 98">
                  <a:extLst>
                    <a:ext uri="{FF2B5EF4-FFF2-40B4-BE49-F238E27FC236}">
                      <a16:creationId xmlns:a16="http://schemas.microsoft.com/office/drawing/2014/main" id="{FAE44CBF-27D5-444F-D48C-2FBB66F5ED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9480D979-9BB4-9EDE-C758-7CB4B113BE78}"/>
              </a:ext>
            </a:extLst>
          </p:cNvPr>
          <p:cNvGrpSpPr/>
          <p:nvPr/>
        </p:nvGrpSpPr>
        <p:grpSpPr>
          <a:xfrm>
            <a:off x="7738274" y="4514548"/>
            <a:ext cx="1850721" cy="369332"/>
            <a:chOff x="2558005" y="365125"/>
            <a:chExt cx="1574156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TextBox 100">
                  <a:extLst>
                    <a:ext uri="{FF2B5EF4-FFF2-40B4-BE49-F238E27FC236}">
                      <a16:creationId xmlns:a16="http://schemas.microsoft.com/office/drawing/2014/main" id="{E911B433-7BEB-7DF7-6E5B-ABEC8DA16D38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01" name="TextBox 100">
                  <a:extLst>
                    <a:ext uri="{FF2B5EF4-FFF2-40B4-BE49-F238E27FC236}">
                      <a16:creationId xmlns:a16="http://schemas.microsoft.com/office/drawing/2014/main" id="{E911B433-7BEB-7DF7-6E5B-ABEC8DA16D3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2" name="TextBox 101">
                  <a:extLst>
                    <a:ext uri="{FF2B5EF4-FFF2-40B4-BE49-F238E27FC236}">
                      <a16:creationId xmlns:a16="http://schemas.microsoft.com/office/drawing/2014/main" id="{971DABBB-383B-C6CA-23B1-8C40FB92B2F8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02" name="TextBox 101">
                  <a:extLst>
                    <a:ext uri="{FF2B5EF4-FFF2-40B4-BE49-F238E27FC236}">
                      <a16:creationId xmlns:a16="http://schemas.microsoft.com/office/drawing/2014/main" id="{971DABBB-383B-C6CA-23B1-8C40FB92B2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2"/>
                  <a:stretch>
                    <a:fillRect r="-769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787B8241-A51E-8860-1B53-C716A0D1E3CF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b="0"/>
                </a:p>
              </p:txBody>
            </p:sp>
          </mc:Choice>
          <mc:Fallback xmlns="">
            <p:sp>
              <p:nvSpPr>
                <p:cNvPr id="103" name="TextBox 102">
                  <a:extLst>
                    <a:ext uri="{FF2B5EF4-FFF2-40B4-BE49-F238E27FC236}">
                      <a16:creationId xmlns:a16="http://schemas.microsoft.com/office/drawing/2014/main" id="{787B8241-A51E-8860-1B53-C716A0D1E3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3"/>
                  <a:stretch>
                    <a:fillRect r="-641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DA67D15F-1E45-C597-4447-40C8D3727D04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DA67D15F-1E45-C597-4447-40C8D3727D0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4"/>
                  <a:stretch>
                    <a:fillRect r="-769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5DA4E81C-5AB1-7E7F-4AFE-AD4639B87561}"/>
              </a:ext>
            </a:extLst>
          </p:cNvPr>
          <p:cNvGrpSpPr/>
          <p:nvPr/>
        </p:nvGrpSpPr>
        <p:grpSpPr>
          <a:xfrm>
            <a:off x="5835283" y="5388393"/>
            <a:ext cx="1574156" cy="369332"/>
            <a:chOff x="2951544" y="365125"/>
            <a:chExt cx="1574156" cy="369332"/>
          </a:xfrm>
        </p:grpSpPr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39155298-6BC9-F222-652C-22E8CAFC53E4}"/>
                </a:ext>
              </a:extLst>
            </p:cNvPr>
            <p:cNvSpPr txBox="1"/>
            <p:nvPr/>
          </p:nvSpPr>
          <p:spPr>
            <a:xfrm>
              <a:off x="2951544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…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" name="TextBox 107">
                  <a:extLst>
                    <a:ext uri="{FF2B5EF4-FFF2-40B4-BE49-F238E27FC236}">
                      <a16:creationId xmlns:a16="http://schemas.microsoft.com/office/drawing/2014/main" id="{B2FF04D1-150B-422D-3438-2090C79D7D14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08" name="TextBox 107">
                  <a:extLst>
                    <a:ext uri="{FF2B5EF4-FFF2-40B4-BE49-F238E27FC236}">
                      <a16:creationId xmlns:a16="http://schemas.microsoft.com/office/drawing/2014/main" id="{B2FF04D1-150B-422D-3438-2090C79D7D1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9" name="TextBox 108">
                  <a:extLst>
                    <a:ext uri="{FF2B5EF4-FFF2-40B4-BE49-F238E27FC236}">
                      <a16:creationId xmlns:a16="http://schemas.microsoft.com/office/drawing/2014/main" id="{CB53AB9A-F90C-542E-8D41-7F41D311503C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b="0"/>
                </a:p>
              </p:txBody>
            </p:sp>
          </mc:Choice>
          <mc:Fallback xmlns="">
            <p:sp>
              <p:nvSpPr>
                <p:cNvPr id="109" name="TextBox 108">
                  <a:extLst>
                    <a:ext uri="{FF2B5EF4-FFF2-40B4-BE49-F238E27FC236}">
                      <a16:creationId xmlns:a16="http://schemas.microsoft.com/office/drawing/2014/main" id="{CB53AB9A-F90C-542E-8D41-7F41D31150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83856940-794F-3B57-374C-764FB9BBC215}"/>
                    </a:ext>
                  </a:extLst>
                </p:cNvPr>
                <p:cNvSpPr txBox="1"/>
                <p:nvPr/>
              </p:nvSpPr>
              <p:spPr>
                <a:xfrm>
                  <a:off x="4132161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10" name="TextBox 109">
                  <a:extLst>
                    <a:ext uri="{FF2B5EF4-FFF2-40B4-BE49-F238E27FC236}">
                      <a16:creationId xmlns:a16="http://schemas.microsoft.com/office/drawing/2014/main" id="{83856940-794F-3B57-374C-764FB9BBC2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2161" y="365125"/>
                  <a:ext cx="393539" cy="369332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BB3E81DE-19AF-1810-FA5D-5152E636C56A}"/>
              </a:ext>
            </a:extLst>
          </p:cNvPr>
          <p:cNvGrpSpPr/>
          <p:nvPr/>
        </p:nvGrpSpPr>
        <p:grpSpPr>
          <a:xfrm>
            <a:off x="4621269" y="5984398"/>
            <a:ext cx="2380974" cy="369332"/>
            <a:chOff x="2951544" y="365125"/>
            <a:chExt cx="1574157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55188881-02FC-EF87-B36B-5C7F7AAF0986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13" name="TextBox 112">
                  <a:extLst>
                    <a:ext uri="{FF2B5EF4-FFF2-40B4-BE49-F238E27FC236}">
                      <a16:creationId xmlns:a16="http://schemas.microsoft.com/office/drawing/2014/main" id="{55188881-02FC-EF87-B36B-5C7F7AAF098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TextBox 113">
                  <a:extLst>
                    <a:ext uri="{FF2B5EF4-FFF2-40B4-BE49-F238E27FC236}">
                      <a16:creationId xmlns:a16="http://schemas.microsoft.com/office/drawing/2014/main" id="{44E72ACE-FE07-52B5-73BF-6C6BDFB75A95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14" name="TextBox 113">
                  <a:extLst>
                    <a:ext uri="{FF2B5EF4-FFF2-40B4-BE49-F238E27FC236}">
                      <a16:creationId xmlns:a16="http://schemas.microsoft.com/office/drawing/2014/main" id="{44E72ACE-FE07-52B5-73BF-6C6BDFB75A9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1B8B4527-D78F-FDB6-E1A7-6B70A11F04CF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b="0"/>
                </a:p>
              </p:txBody>
            </p:sp>
          </mc:Choice>
          <mc:Fallback xmlns=""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1B8B4527-D78F-FDB6-E1A7-6B70A11F04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TextBox 115">
                  <a:extLst>
                    <a:ext uri="{FF2B5EF4-FFF2-40B4-BE49-F238E27FC236}">
                      <a16:creationId xmlns:a16="http://schemas.microsoft.com/office/drawing/2014/main" id="{29E5B348-00AF-EE6C-3A58-FB0A28430BD5}"/>
                    </a:ext>
                  </a:extLst>
                </p:cNvPr>
                <p:cNvSpPr txBox="1"/>
                <p:nvPr/>
              </p:nvSpPr>
              <p:spPr>
                <a:xfrm>
                  <a:off x="413216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𝐷𝐵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16" name="TextBox 115">
                  <a:extLst>
                    <a:ext uri="{FF2B5EF4-FFF2-40B4-BE49-F238E27FC236}">
                      <a16:creationId xmlns:a16="http://schemas.microsoft.com/office/drawing/2014/main" id="{29E5B348-00AF-EE6C-3A58-FB0A28430BD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32162" y="365125"/>
                  <a:ext cx="393539" cy="369332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17" name="Straight Arrow Connector 116">
            <a:extLst>
              <a:ext uri="{FF2B5EF4-FFF2-40B4-BE49-F238E27FC236}">
                <a16:creationId xmlns:a16="http://schemas.microsoft.com/office/drawing/2014/main" id="{2635DF7A-13C0-B663-6F79-335172301F2E}"/>
              </a:ext>
            </a:extLst>
          </p:cNvPr>
          <p:cNvCxnSpPr>
            <a:cxnSpLocks/>
            <a:stCxn id="99" idx="3"/>
            <a:endCxn id="125" idx="1"/>
          </p:cNvCxnSpPr>
          <p:nvPr/>
        </p:nvCxnSpPr>
        <p:spPr>
          <a:xfrm>
            <a:off x="4187464" y="4686728"/>
            <a:ext cx="514498" cy="10294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83A55B56-18FB-B5B6-0CE1-34CBCB55483B}"/>
              </a:ext>
            </a:extLst>
          </p:cNvPr>
          <p:cNvCxnSpPr>
            <a:cxnSpLocks/>
            <a:stCxn id="99" idx="3"/>
          </p:cNvCxnSpPr>
          <p:nvPr/>
        </p:nvCxnSpPr>
        <p:spPr>
          <a:xfrm>
            <a:off x="4187464" y="4686728"/>
            <a:ext cx="346612" cy="15901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>
            <a:extLst>
              <a:ext uri="{FF2B5EF4-FFF2-40B4-BE49-F238E27FC236}">
                <a16:creationId xmlns:a16="http://schemas.microsoft.com/office/drawing/2014/main" id="{84433D99-1D1E-5096-CA28-E5B1A7DB74E5}"/>
              </a:ext>
            </a:extLst>
          </p:cNvPr>
          <p:cNvCxnSpPr>
            <a:cxnSpLocks/>
            <a:stCxn id="86" idx="3"/>
          </p:cNvCxnSpPr>
          <p:nvPr/>
        </p:nvCxnSpPr>
        <p:spPr>
          <a:xfrm>
            <a:off x="7334792" y="4675686"/>
            <a:ext cx="566077" cy="21336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Arrow Connector 119">
            <a:extLst>
              <a:ext uri="{FF2B5EF4-FFF2-40B4-BE49-F238E27FC236}">
                <a16:creationId xmlns:a16="http://schemas.microsoft.com/office/drawing/2014/main" id="{1E63C1DF-2AAD-A455-6B28-7651A08A7AEB}"/>
              </a:ext>
            </a:extLst>
          </p:cNvPr>
          <p:cNvCxnSpPr>
            <a:cxnSpLocks/>
            <a:stCxn id="86" idx="3"/>
            <a:endCxn id="101" idx="1"/>
          </p:cNvCxnSpPr>
          <p:nvPr/>
        </p:nvCxnSpPr>
        <p:spPr>
          <a:xfrm>
            <a:off x="7334792" y="4675686"/>
            <a:ext cx="403482" cy="23528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Arrow Connector 120">
            <a:extLst>
              <a:ext uri="{FF2B5EF4-FFF2-40B4-BE49-F238E27FC236}">
                <a16:creationId xmlns:a16="http://schemas.microsoft.com/office/drawing/2014/main" id="{92C2A7BA-3E39-D339-6BC6-5FC060FA36D5}"/>
              </a:ext>
            </a:extLst>
          </p:cNvPr>
          <p:cNvCxnSpPr>
            <a:cxnSpLocks/>
          </p:cNvCxnSpPr>
          <p:nvPr/>
        </p:nvCxnSpPr>
        <p:spPr>
          <a:xfrm flipV="1">
            <a:off x="6221279" y="4694259"/>
            <a:ext cx="457271" cy="5527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Arrow Connector 121">
            <a:extLst>
              <a:ext uri="{FF2B5EF4-FFF2-40B4-BE49-F238E27FC236}">
                <a16:creationId xmlns:a16="http://schemas.microsoft.com/office/drawing/2014/main" id="{49446FE6-2C86-C0A7-A20B-008BACA224F5}"/>
              </a:ext>
            </a:extLst>
          </p:cNvPr>
          <p:cNvCxnSpPr>
            <a:cxnSpLocks/>
          </p:cNvCxnSpPr>
          <p:nvPr/>
        </p:nvCxnSpPr>
        <p:spPr>
          <a:xfrm>
            <a:off x="6293942" y="4697022"/>
            <a:ext cx="20413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Arrow Connector 122">
            <a:extLst>
              <a:ext uri="{FF2B5EF4-FFF2-40B4-BE49-F238E27FC236}">
                <a16:creationId xmlns:a16="http://schemas.microsoft.com/office/drawing/2014/main" id="{1DB3925B-1BD8-572D-1162-6BCDE7B4D1B6}"/>
              </a:ext>
            </a:extLst>
          </p:cNvPr>
          <p:cNvCxnSpPr>
            <a:cxnSpLocks/>
          </p:cNvCxnSpPr>
          <p:nvPr/>
        </p:nvCxnSpPr>
        <p:spPr>
          <a:xfrm flipV="1">
            <a:off x="5229654" y="4699786"/>
            <a:ext cx="457271" cy="5527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>
            <a:extLst>
              <a:ext uri="{FF2B5EF4-FFF2-40B4-BE49-F238E27FC236}">
                <a16:creationId xmlns:a16="http://schemas.microsoft.com/office/drawing/2014/main" id="{E94F02FB-E077-4B85-0E80-299D61D51C2E}"/>
              </a:ext>
            </a:extLst>
          </p:cNvPr>
          <p:cNvCxnSpPr>
            <a:cxnSpLocks/>
          </p:cNvCxnSpPr>
          <p:nvPr/>
        </p:nvCxnSpPr>
        <p:spPr>
          <a:xfrm>
            <a:off x="5302317" y="4702549"/>
            <a:ext cx="20413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4F1AFF46-CD26-DC54-4698-2114241B7C3A}"/>
                  </a:ext>
                </a:extLst>
              </p:cNvPr>
              <p:cNvSpPr/>
              <p:nvPr/>
            </p:nvSpPr>
            <p:spPr>
              <a:xfrm>
                <a:off x="4701962" y="4511556"/>
                <a:ext cx="537208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5" name="Rectangle 124">
                <a:extLst>
                  <a:ext uri="{FF2B5EF4-FFF2-40B4-BE49-F238E27FC236}">
                    <a16:creationId xmlns:a16="http://schemas.microsoft.com/office/drawing/2014/main" id="{4F1AFF46-CD26-DC54-4698-2114241B7C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1962" y="4511556"/>
                <a:ext cx="537208" cy="370932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094688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B817A3-D8C1-4849-8DB2-372E0D146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Incremental queries are streaming systems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527578-E2F4-4129-AE88-F60549CC1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32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92E4EA9-A558-41DF-A572-18A01C29D03E}"/>
              </a:ext>
            </a:extLst>
          </p:cNvPr>
          <p:cNvGrpSpPr/>
          <p:nvPr/>
        </p:nvGrpSpPr>
        <p:grpSpPr>
          <a:xfrm>
            <a:off x="2239320" y="1922566"/>
            <a:ext cx="2317602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4745707E-78F6-4F1A-963E-F4E457A927C9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4745707E-78F6-4F1A-963E-F4E457A927C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22FA199C-E550-4A5E-BF24-AD9AF639BCFC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22FA199C-E550-4A5E-BF24-AD9AF639BCF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9BEF5D35-FAEA-42B8-80FC-6AAC316F862A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9BEF5D35-FAEA-42B8-80FC-6AAC316F86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5D04387E-2A21-4681-BBCF-08F573F9C580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 b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5D04387E-2A21-4681-BBCF-08F573F9C5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8C3B95C-635C-4DF5-89EC-7B25FF5F1276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…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B8BA68B-98A0-4AAA-BE15-B2728C2006B3}"/>
              </a:ext>
            </a:extLst>
          </p:cNvPr>
          <p:cNvGrpSpPr/>
          <p:nvPr/>
        </p:nvGrpSpPr>
        <p:grpSpPr>
          <a:xfrm>
            <a:off x="6512145" y="1922566"/>
            <a:ext cx="2702193" cy="369332"/>
            <a:chOff x="2558005" y="365125"/>
            <a:chExt cx="1967695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E9733876-37C0-4FBA-8FB4-DB1558D7EF50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E9733876-37C0-4FBA-8FB4-DB1558D7EF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5B46F2E6-05EC-4F34-8CA2-9984E379F62F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0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5B46F2E6-05EC-4F34-8CA2-9984E379F62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BC2FA9F-C071-499F-BA85-673192030098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b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BC2FA9F-C071-499F-BA85-6731920300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BDC08288-2997-48B5-A1DB-1317F5FF7699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BDC08288-2997-48B5-A1DB-1317F5FF76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8DE44FE-8C88-41ED-9A9F-2B4946205D94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…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F8C3C43-4CB0-4EEF-A9DD-B951E220551F}"/>
                  </a:ext>
                </a:extLst>
              </p:cNvPr>
              <p:cNvSpPr/>
              <p:nvPr/>
            </p:nvSpPr>
            <p:spPr>
              <a:xfrm>
                <a:off x="5393247" y="1923247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6F8C3C43-4CB0-4EEF-A9DD-B951E22055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3247" y="1923247"/>
                <a:ext cx="512233" cy="370932"/>
              </a:xfrm>
              <a:prstGeom prst="rect">
                <a:avLst/>
              </a:prstGeom>
              <a:blipFill>
                <a:blip r:embed="rId10"/>
                <a:stretch>
                  <a:fillRect l="-1124" b="-7576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9C69BCD-B322-4F71-98F6-284E78393EE9}"/>
              </a:ext>
            </a:extLst>
          </p:cNvPr>
          <p:cNvCxnSpPr>
            <a:cxnSpLocks/>
            <a:stCxn id="10" idx="3"/>
            <a:endCxn id="17" idx="1"/>
          </p:cNvCxnSpPr>
          <p:nvPr/>
        </p:nvCxnSpPr>
        <p:spPr>
          <a:xfrm>
            <a:off x="4556922" y="2107232"/>
            <a:ext cx="836325" cy="148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BF5981C-34EE-4737-AEAE-06B7BB34A90F}"/>
              </a:ext>
            </a:extLst>
          </p:cNvPr>
          <p:cNvCxnSpPr>
            <a:cxnSpLocks/>
            <a:stCxn id="17" idx="3"/>
            <a:endCxn id="12" idx="1"/>
          </p:cNvCxnSpPr>
          <p:nvPr/>
        </p:nvCxnSpPr>
        <p:spPr>
          <a:xfrm flipV="1">
            <a:off x="5905480" y="2107232"/>
            <a:ext cx="606665" cy="148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8603CA54-F5BE-49E4-A229-A3ABFD8ED70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5388" y="3429000"/>
                <a:ext cx="10728411" cy="2890945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dirty="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</m:oMath>
                </a14:m>
                <a:r>
                  <a:rPr lang="en-US"/>
                  <a:t> is a </a:t>
                </a:r>
                <a:r>
                  <a:rPr lang="en-US" b="1"/>
                  <a:t>streaming system</a:t>
                </a:r>
                <a:r>
                  <a:rPr lang="en-US"/>
                  <a:t>:</a:t>
                </a:r>
              </a:p>
              <a:p>
                <a:r>
                  <a:rPr lang="en-US"/>
                  <a:t>it runs forever</a:t>
                </a:r>
              </a:p>
              <a:p>
                <a:r>
                  <a:rPr lang="en-US"/>
                  <a:t>it maintains internal state (even if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/>
                  <a:t> is stateless)</a:t>
                </a:r>
              </a:p>
              <a:p>
                <a:r>
                  <a:rPr lang="en-US"/>
                  <a:t>the state is stored in the delay operators (inside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/>
                  <a:t> and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/>
                  <a:t>)</a:t>
                </a:r>
              </a:p>
              <a:p>
                <a:pPr marL="0" indent="0">
                  <a:buNone/>
                </a:pPr>
                <a:endParaRPr lang="en-US"/>
              </a:p>
            </p:txBody>
          </p:sp>
        </mc:Choice>
        <mc:Fallback xmlns="">
          <p:sp>
            <p:nvSpPr>
              <p:cNvPr id="20" name="Content Placeholder 2">
                <a:extLst>
                  <a:ext uri="{FF2B5EF4-FFF2-40B4-BE49-F238E27FC236}">
                    <a16:creationId xmlns:a16="http://schemas.microsoft.com/office/drawing/2014/main" id="{8603CA54-F5BE-49E4-A229-A3ABFD8ED7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5388" y="3429000"/>
                <a:ext cx="10728411" cy="2890945"/>
              </a:xfrm>
              <a:blipFill>
                <a:blip r:embed="rId11"/>
                <a:stretch>
                  <a:fillRect l="-1023" t="-31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DCFEC1B-EB23-4B5A-BD2F-7F846F964AB2}"/>
              </a:ext>
            </a:extLst>
          </p:cNvPr>
          <p:cNvSpPr/>
          <p:nvPr/>
        </p:nvSpPr>
        <p:spPr>
          <a:xfrm>
            <a:off x="5195517" y="2361002"/>
            <a:ext cx="893274" cy="407854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ysClr val="windowText" lastClr="000000"/>
                </a:solidFill>
              </a:rPr>
              <a:t>state</a:t>
            </a:r>
          </a:p>
        </p:txBody>
      </p:sp>
      <p:cxnSp>
        <p:nvCxnSpPr>
          <p:cNvPr id="22" name="Connector: Curved 21">
            <a:extLst>
              <a:ext uri="{FF2B5EF4-FFF2-40B4-BE49-F238E27FC236}">
                <a16:creationId xmlns:a16="http://schemas.microsoft.com/office/drawing/2014/main" id="{5D1D259F-1351-5A8B-C44A-F2C673870E37}"/>
              </a:ext>
            </a:extLst>
          </p:cNvPr>
          <p:cNvCxnSpPr>
            <a:stCxn id="17" idx="3"/>
            <a:endCxn id="17" idx="1"/>
          </p:cNvCxnSpPr>
          <p:nvPr/>
        </p:nvCxnSpPr>
        <p:spPr>
          <a:xfrm flipH="1">
            <a:off x="5393247" y="2108713"/>
            <a:ext cx="512233" cy="12700"/>
          </a:xfrm>
          <a:prstGeom prst="curvedConnector5">
            <a:avLst>
              <a:gd name="adj1" fmla="val -76859"/>
              <a:gd name="adj2" fmla="val 5010362"/>
              <a:gd name="adj3" fmla="val 194215"/>
            </a:avLst>
          </a:prstGeom>
          <a:ln w="38100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07418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A9C8C-9DA6-4D4A-8E71-C4EBE838E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Linear operators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8D657E4-8E4C-41B4-8648-739DCC6B07D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4062" y="1595470"/>
                <a:ext cx="10515600" cy="5126005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dirty="0"/>
                  <a:t> is linear if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 =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 +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dirty="0"/>
                  <a:t> is linear: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</m:oMath>
                </a14:m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  <a:p>
                <a:r>
                  <a:rPr lang="en-US" dirty="0"/>
                  <a:t>Most relational queries use linear operators!</a:t>
                </a:r>
              </a:p>
              <a:p>
                <a:pPr marL="457200" lvl="1" indent="0">
                  <a:buNone/>
                </a:pPr>
                <a:endParaRPr lang="en-US" dirty="0"/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8D657E4-8E4C-41B4-8648-739DCC6B07D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4062" y="1595470"/>
                <a:ext cx="10515600" cy="5126005"/>
              </a:xfrm>
              <a:blipFill>
                <a:blip r:embed="rId2"/>
                <a:stretch>
                  <a:fillRect l="-1043" t="-20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235F44-9EBC-4870-AB86-9DEF650E7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33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1A5F657-19D0-B7F9-9356-BB8D3E316FA0}"/>
              </a:ext>
            </a:extLst>
          </p:cNvPr>
          <p:cNvGrpSpPr/>
          <p:nvPr/>
        </p:nvGrpSpPr>
        <p:grpSpPr>
          <a:xfrm>
            <a:off x="2661836" y="2972264"/>
            <a:ext cx="1854082" cy="369332"/>
            <a:chOff x="2558005" y="365125"/>
            <a:chExt cx="1574156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AC0A70CD-346B-A7AC-5476-F7FB737A7384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AC0A70CD-346B-A7AC-5476-F7FB737A73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23EDE297-81CD-348A-EE7A-149F4F9350E4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23EDE297-81CD-348A-EE7A-149F4F9350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AF1D68EF-30C0-4B5A-795C-9115BBB3A682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AF1D68EF-30C0-4B5A-795C-9115BBB3A68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41204100-0CA3-3040-209D-9306E259BD03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b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41204100-0CA3-3040-209D-9306E259BD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51E4B2F4-5B73-99A0-80EE-0D2DD853A08C}"/>
                  </a:ext>
                </a:extLst>
              </p:cNvPr>
              <p:cNvSpPr/>
              <p:nvPr/>
            </p:nvSpPr>
            <p:spPr>
              <a:xfrm>
                <a:off x="6015649" y="2994399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↑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51E4B2F4-5B73-99A0-80EE-0D2DD853A08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5649" y="2994399"/>
                <a:ext cx="512233" cy="370932"/>
              </a:xfrm>
              <a:prstGeom prst="rect">
                <a:avLst/>
              </a:prstGeom>
              <a:blipFill>
                <a:blip r:embed="rId7"/>
                <a:stretch>
                  <a:fillRect l="-2247" b="-4545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Rectangle 52">
            <a:extLst>
              <a:ext uri="{FF2B5EF4-FFF2-40B4-BE49-F238E27FC236}">
                <a16:creationId xmlns:a16="http://schemas.microsoft.com/office/drawing/2014/main" id="{A7AB2BF9-304F-EF9D-7BF2-E3624468DDD7}"/>
              </a:ext>
            </a:extLst>
          </p:cNvPr>
          <p:cNvSpPr/>
          <p:nvPr/>
        </p:nvSpPr>
        <p:spPr>
          <a:xfrm>
            <a:off x="6989215" y="2978837"/>
            <a:ext cx="665098" cy="3725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i="1">
                <a:solidFill>
                  <a:schemeClr val="tx1"/>
                </a:solidFill>
              </a:rPr>
              <a:t>D</a:t>
            </a:r>
            <a:endParaRPr lang="en-US" i="1" baseline="30000">
              <a:solidFill>
                <a:schemeClr val="tx1"/>
              </a:solidFill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D6ACDB1F-5719-4FC5-CCA9-9CD2EE2E0724}"/>
              </a:ext>
            </a:extLst>
          </p:cNvPr>
          <p:cNvSpPr/>
          <p:nvPr/>
        </p:nvSpPr>
        <p:spPr>
          <a:xfrm>
            <a:off x="4905821" y="2754056"/>
            <a:ext cx="2906744" cy="74230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2A4FC125-DDFC-F129-FD9F-2D54931858EB}"/>
                  </a:ext>
                </a:extLst>
              </p:cNvPr>
              <p:cNvSpPr txBox="1"/>
              <p:nvPr/>
            </p:nvSpPr>
            <p:spPr>
              <a:xfrm>
                <a:off x="6229956" y="2268725"/>
                <a:ext cx="572644" cy="47121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(↑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2A4FC125-DDFC-F129-FD9F-2D54931858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9956" y="2268725"/>
                <a:ext cx="572644" cy="471219"/>
              </a:xfrm>
              <a:prstGeom prst="rect">
                <a:avLst/>
              </a:prstGeom>
              <a:blipFill>
                <a:blip r:embed="rId8"/>
                <a:stretch>
                  <a:fillRect l="-9574" r="-77660"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28B1777A-4D85-5930-4A1D-69CA6D6F51CF}"/>
              </a:ext>
            </a:extLst>
          </p:cNvPr>
          <p:cNvCxnSpPr>
            <a:cxnSpLocks/>
            <a:endCxn id="80" idx="1"/>
          </p:cNvCxnSpPr>
          <p:nvPr/>
        </p:nvCxnSpPr>
        <p:spPr>
          <a:xfrm>
            <a:off x="4506985" y="3176145"/>
            <a:ext cx="514498" cy="10294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7A0B12FA-92FC-1B7D-B23B-EDA5A5382A04}"/>
              </a:ext>
            </a:extLst>
          </p:cNvPr>
          <p:cNvCxnSpPr>
            <a:cxnSpLocks/>
          </p:cNvCxnSpPr>
          <p:nvPr/>
        </p:nvCxnSpPr>
        <p:spPr>
          <a:xfrm>
            <a:off x="4506985" y="3176145"/>
            <a:ext cx="346612" cy="15901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F97EBB4C-5742-1AE6-DB97-D460078F86EF}"/>
              </a:ext>
            </a:extLst>
          </p:cNvPr>
          <p:cNvCxnSpPr>
            <a:cxnSpLocks/>
            <a:stCxn id="53" idx="3"/>
          </p:cNvCxnSpPr>
          <p:nvPr/>
        </p:nvCxnSpPr>
        <p:spPr>
          <a:xfrm>
            <a:off x="7654313" y="3165103"/>
            <a:ext cx="566077" cy="21336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2DD5AE1A-F4DC-46F6-6518-D70AAC224E3C}"/>
              </a:ext>
            </a:extLst>
          </p:cNvPr>
          <p:cNvCxnSpPr>
            <a:cxnSpLocks/>
            <a:stCxn id="53" idx="3"/>
          </p:cNvCxnSpPr>
          <p:nvPr/>
        </p:nvCxnSpPr>
        <p:spPr>
          <a:xfrm>
            <a:off x="7654313" y="3165103"/>
            <a:ext cx="403482" cy="23528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E818B686-272F-725C-2577-A2735E448F5B}"/>
              </a:ext>
            </a:extLst>
          </p:cNvPr>
          <p:cNvCxnSpPr>
            <a:cxnSpLocks/>
          </p:cNvCxnSpPr>
          <p:nvPr/>
        </p:nvCxnSpPr>
        <p:spPr>
          <a:xfrm flipV="1">
            <a:off x="6540800" y="3183676"/>
            <a:ext cx="457271" cy="5527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EF9727C3-53C8-1BB5-E1C7-D663809397AA}"/>
              </a:ext>
            </a:extLst>
          </p:cNvPr>
          <p:cNvCxnSpPr>
            <a:cxnSpLocks/>
          </p:cNvCxnSpPr>
          <p:nvPr/>
        </p:nvCxnSpPr>
        <p:spPr>
          <a:xfrm>
            <a:off x="6613463" y="3186439"/>
            <a:ext cx="20413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6C27F348-FF4D-C6C6-4789-FC0986E1CE95}"/>
              </a:ext>
            </a:extLst>
          </p:cNvPr>
          <p:cNvCxnSpPr>
            <a:cxnSpLocks/>
          </p:cNvCxnSpPr>
          <p:nvPr/>
        </p:nvCxnSpPr>
        <p:spPr>
          <a:xfrm flipV="1">
            <a:off x="5549175" y="3189203"/>
            <a:ext cx="457271" cy="5527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38695446-A307-3B00-3A59-5F890A581A53}"/>
              </a:ext>
            </a:extLst>
          </p:cNvPr>
          <p:cNvCxnSpPr>
            <a:cxnSpLocks/>
          </p:cNvCxnSpPr>
          <p:nvPr/>
        </p:nvCxnSpPr>
        <p:spPr>
          <a:xfrm>
            <a:off x="5621838" y="3191966"/>
            <a:ext cx="20413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7D0F1EFA-1167-1D5E-97CC-EF4C7CC9673A}"/>
                  </a:ext>
                </a:extLst>
              </p:cNvPr>
              <p:cNvSpPr/>
              <p:nvPr/>
            </p:nvSpPr>
            <p:spPr>
              <a:xfrm>
                <a:off x="5021483" y="3000973"/>
                <a:ext cx="537208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7D0F1EFA-1167-1D5E-97CC-EF4C7CC9673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1483" y="3000973"/>
                <a:ext cx="537208" cy="3709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1" name="Group 80">
            <a:extLst>
              <a:ext uri="{FF2B5EF4-FFF2-40B4-BE49-F238E27FC236}">
                <a16:creationId xmlns:a16="http://schemas.microsoft.com/office/drawing/2014/main" id="{F174DBAE-0ACD-DBED-04D5-7151A26C1A79}"/>
              </a:ext>
            </a:extLst>
          </p:cNvPr>
          <p:cNvGrpSpPr/>
          <p:nvPr/>
        </p:nvGrpSpPr>
        <p:grpSpPr>
          <a:xfrm>
            <a:off x="8144156" y="3000973"/>
            <a:ext cx="1850721" cy="369332"/>
            <a:chOff x="2558005" y="365125"/>
            <a:chExt cx="1574156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046E8FC9-4ACD-70E6-51E3-96C0107DBA22}"/>
                    </a:ext>
                  </a:extLst>
                </p:cNvPr>
                <p:cNvSpPr txBox="1"/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…</m:t>
                        </m:r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046E8FC9-4ACD-70E6-51E3-96C0107DBA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58005" y="365125"/>
                  <a:ext cx="39353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09AC897B-AC8A-6AA6-6876-DA1C9B04866E}"/>
                    </a:ext>
                  </a:extLst>
                </p:cNvPr>
                <p:cNvSpPr txBox="1"/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09AC897B-AC8A-6AA6-6876-DA1C9B0486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1544" y="365125"/>
                  <a:ext cx="393539" cy="369332"/>
                </a:xfrm>
                <a:prstGeom prst="rect">
                  <a:avLst/>
                </a:prstGeom>
                <a:blipFill>
                  <a:blip r:embed="rId11"/>
                  <a:stretch>
                    <a:fillRect r="-641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38C92145-BACB-931B-1792-189F4FE724F0}"/>
                    </a:ext>
                  </a:extLst>
                </p:cNvPr>
                <p:cNvSpPr txBox="1"/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b="0"/>
                </a:p>
              </p:txBody>
            </p:sp>
          </mc:Choice>
          <mc:Fallback xmlns=""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38C92145-BACB-931B-1792-189F4FE724F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45083" y="365125"/>
                  <a:ext cx="393539" cy="369332"/>
                </a:xfrm>
                <a:prstGeom prst="rect">
                  <a:avLst/>
                </a:prstGeom>
                <a:blipFill>
                  <a:blip r:embed="rId12"/>
                  <a:stretch>
                    <a:fillRect r="-5128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FA01AB73-0492-48DA-F32F-1C8CAAEE135A}"/>
                    </a:ext>
                  </a:extLst>
                </p:cNvPr>
                <p:cNvSpPr txBox="1"/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FA01AB73-0492-48DA-F32F-1C8CAAEE135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8622" y="365125"/>
                  <a:ext cx="393539" cy="369332"/>
                </a:xfrm>
                <a:prstGeom prst="rect">
                  <a:avLst/>
                </a:prstGeom>
                <a:blipFill>
                  <a:blip r:embed="rId13"/>
                  <a:stretch>
                    <a:fillRect r="-6410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&quot;Not Allowed&quot; Symbol 14">
            <a:extLst>
              <a:ext uri="{FF2B5EF4-FFF2-40B4-BE49-F238E27FC236}">
                <a16:creationId xmlns:a16="http://schemas.microsoft.com/office/drawing/2014/main" id="{0A15E233-654B-EABC-5975-A1CFA29BEBE4}"/>
              </a:ext>
            </a:extLst>
          </p:cNvPr>
          <p:cNvSpPr/>
          <p:nvPr/>
        </p:nvSpPr>
        <p:spPr>
          <a:xfrm>
            <a:off x="4916744" y="2839455"/>
            <a:ext cx="759950" cy="688441"/>
          </a:xfrm>
          <a:prstGeom prst="noSmoking">
            <a:avLst>
              <a:gd name="adj" fmla="val 10177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&quot;Not Allowed&quot; Symbol 15">
            <a:extLst>
              <a:ext uri="{FF2B5EF4-FFF2-40B4-BE49-F238E27FC236}">
                <a16:creationId xmlns:a16="http://schemas.microsoft.com/office/drawing/2014/main" id="{2A68F1C4-DE8B-413C-B658-8604DD489D15}"/>
              </a:ext>
            </a:extLst>
          </p:cNvPr>
          <p:cNvSpPr/>
          <p:nvPr/>
        </p:nvSpPr>
        <p:spPr>
          <a:xfrm>
            <a:off x="6944587" y="2839455"/>
            <a:ext cx="759950" cy="688441"/>
          </a:xfrm>
          <a:prstGeom prst="noSmoking">
            <a:avLst>
              <a:gd name="adj" fmla="val 10177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62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4CEEA-94B7-48DA-80EA-CAAEA514AC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chain rule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5C4032E-A286-4ADA-B5E7-9037CF81E17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0688"/>
                <a:ext cx="10515600" cy="495888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50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35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50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35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sz="35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500" i="1">
                              <a:latin typeface="Cambria Math" panose="02040503050406030204" pitchFamily="18" charset="0"/>
                            </a:rPr>
                            <m:t>∘</m:t>
                          </m:r>
                          <m:sSub>
                            <m:sSubPr>
                              <m:ctrlPr>
                                <a:rPr lang="en-US" sz="35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5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35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5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350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  <m:r>
                        <a:rPr lang="en-US" sz="3500" i="1"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35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5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35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35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bSup>
                      <m:r>
                        <a:rPr lang="en-US" sz="3500" i="1">
                          <a:latin typeface="Cambria Math" panose="02040503050406030204" pitchFamily="18" charset="0"/>
                        </a:rPr>
                        <m:t>∘</m:t>
                      </m:r>
                      <m:sSubSup>
                        <m:sSubSupPr>
                          <m:ctrlPr>
                            <a:rPr lang="en-US" sz="35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5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35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350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bSup>
                    </m:oMath>
                  </m:oMathPara>
                </a14:m>
                <a:endParaRPr lang="en-US" sz="3500"/>
              </a:p>
              <a:p>
                <a:pPr marL="0" indent="0">
                  <a:buNone/>
                </a:pPr>
                <a:r>
                  <a:rPr lang="en-US"/>
                  <a:t>Proof by pictures:</a:t>
                </a:r>
              </a:p>
              <a:p>
                <a:endParaRPr lang="en-US"/>
              </a:p>
              <a:p>
                <a:endParaRPr lang="en-US"/>
              </a:p>
              <a:p>
                <a:endParaRPr lang="en-US"/>
              </a:p>
              <a:p>
                <a:endParaRPr lang="en-US"/>
              </a:p>
              <a:p>
                <a:endParaRPr lang="en-US"/>
              </a:p>
              <a:p>
                <a:pPr marL="0" indent="0">
                  <a:buNone/>
                </a:pPr>
                <a:endParaRPr lang="en-US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5C4032E-A286-4ADA-B5E7-9037CF81E17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0688"/>
                <a:ext cx="10515600" cy="4958883"/>
              </a:xfrm>
              <a:blipFill>
                <a:blip r:embed="rId2"/>
                <a:stretch>
                  <a:fillRect l="-1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0C5911-0737-4F1C-BB93-31D7C5122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FBD0BE-069D-EBBD-AE64-3F5EAEEC37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5673" y="3479800"/>
            <a:ext cx="8406750" cy="185233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59F1626-D566-77A7-9054-18D5973CB490}"/>
              </a:ext>
            </a:extLst>
          </p:cNvPr>
          <p:cNvSpPr/>
          <p:nvPr/>
        </p:nvSpPr>
        <p:spPr>
          <a:xfrm>
            <a:off x="2562006" y="4019989"/>
            <a:ext cx="2713703" cy="6615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B80454E-BE77-1F2B-B865-9A4648EAA2E0}"/>
              </a:ext>
            </a:extLst>
          </p:cNvPr>
          <p:cNvSpPr/>
          <p:nvPr/>
        </p:nvSpPr>
        <p:spPr>
          <a:xfrm>
            <a:off x="5461117" y="4019989"/>
            <a:ext cx="2713703" cy="66157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68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9ADA990-0784-7569-0E1F-2C0FCF4BA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774" y="2775651"/>
            <a:ext cx="9182572" cy="22734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523EDE-7D52-475A-B1BF-3384169A7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Bilinear operators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5AF9EC3-8EE2-40CD-8B26-C02D0A03BEE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199" y="1511154"/>
                <a:ext cx="10840571" cy="5346845"/>
              </a:xfrm>
            </p:spPr>
            <p:txBody>
              <a:bodyPr>
                <a:normAutofit/>
              </a:bodyPr>
              <a:lstStyle/>
              <a:p>
                <a:endParaRPr lang="en-US"/>
              </a:p>
              <a:p>
                <a:r>
                  <a:rPr lang="en-US"/>
                  <a:t>(Lifted) join, intersection, Cartesian product</a:t>
                </a:r>
              </a:p>
              <a:p>
                <a:endParaRPr lang="en-US"/>
              </a:p>
              <a:p>
                <a:endParaRPr lang="en-US"/>
              </a:p>
              <a:p>
                <a:endParaRPr lang="en-US"/>
              </a:p>
              <a:p>
                <a:pPr marL="0" indent="0">
                  <a:buNone/>
                </a:pPr>
                <a:endParaRPr lang="en-US"/>
              </a:p>
              <a:p>
                <a:pPr marL="0" indent="0">
                  <a:buNone/>
                </a:pPr>
                <a:endParaRPr lang="en-US"/>
              </a:p>
              <a:p>
                <a:endParaRPr lang="en-US"/>
              </a:p>
              <a:p>
                <a:pPr marL="0" indent="0">
                  <a:buNone/>
                </a:pPr>
                <a:r>
                  <a:rPr lang="en-US" b="0"/>
                  <a:t>	                       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Δ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</m:d>
                  </m:oMath>
                </a14:m>
                <a:endParaRPr lang="en-US" b="0">
                  <a:ea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5AF9EC3-8EE2-40CD-8B26-C02D0A03BEE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199" y="1511154"/>
                <a:ext cx="10840571" cy="5346845"/>
              </a:xfrm>
              <a:blipFill>
                <a:blip r:embed="rId3"/>
                <a:stretch>
                  <a:fillRect l="-9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18B817-6315-49F6-9FAA-9BC1E5152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35</a:t>
            </a:fld>
            <a:endParaRPr lang="en-US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87FCC0C-DFF9-4D5A-9817-7F385CFAD8BC}"/>
              </a:ext>
            </a:extLst>
          </p:cNvPr>
          <p:cNvCxnSpPr>
            <a:cxnSpLocks/>
          </p:cNvCxnSpPr>
          <p:nvPr/>
        </p:nvCxnSpPr>
        <p:spPr>
          <a:xfrm flipH="1" flipV="1">
            <a:off x="6892047" y="4119664"/>
            <a:ext cx="3482699" cy="156277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006CD4A-B3CD-476B-8B72-66C8E0147BEA}"/>
              </a:ext>
            </a:extLst>
          </p:cNvPr>
          <p:cNvCxnSpPr>
            <a:cxnSpLocks/>
          </p:cNvCxnSpPr>
          <p:nvPr/>
        </p:nvCxnSpPr>
        <p:spPr>
          <a:xfrm flipH="1" flipV="1">
            <a:off x="7786991" y="5049068"/>
            <a:ext cx="1079771" cy="55269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99DF11A-484A-4BEA-ABDF-2942E8FFE6D1}"/>
              </a:ext>
            </a:extLst>
          </p:cNvPr>
          <p:cNvCxnSpPr>
            <a:cxnSpLocks/>
          </p:cNvCxnSpPr>
          <p:nvPr/>
        </p:nvCxnSpPr>
        <p:spPr>
          <a:xfrm flipV="1">
            <a:off x="8511309" y="5049068"/>
            <a:ext cx="233857" cy="55269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9662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old picture frame&#10;&#10;Description automatically generated with medium confidence">
            <a:extLst>
              <a:ext uri="{FF2B5EF4-FFF2-40B4-BE49-F238E27FC236}">
                <a16:creationId xmlns:a16="http://schemas.microsoft.com/office/drawing/2014/main" id="{CBA93F4D-67DA-4C00-A826-6D69DC590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5400000">
            <a:off x="2981198" y="-577098"/>
            <a:ext cx="7079352" cy="78878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E24F5C-4340-4D3A-B065-125A5B86B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7945" y="923925"/>
            <a:ext cx="2588491" cy="1325563"/>
          </a:xfrm>
        </p:spPr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C1E40-3AA4-43F6-A029-D08F2910C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8364" y="2023814"/>
            <a:ext cx="5814228" cy="4153149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Incremental View Maintenance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Stream computations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Databases as streaming systems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Incremental computation on streams</a:t>
            </a:r>
          </a:p>
          <a:p>
            <a:r>
              <a:rPr lang="en-US" b="1" dirty="0"/>
              <a:t>SQL in DBSP</a:t>
            </a:r>
          </a:p>
          <a:p>
            <a:r>
              <a:rPr lang="en-US" dirty="0"/>
              <a:t>Implementation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6DC132-34BF-46BA-ADFB-886912ED0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8862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04216-3B08-4616-A34F-20ADA68A8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Hold on! This is not well-defined!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33BCC0-5590-40D6-B06C-3AB26487A18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/>
                  <a:t>The definitions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/>
                  <a:t>,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/>
                  <a:t> require streams over a commutative group</a:t>
                </a:r>
              </a:p>
              <a:p>
                <a:r>
                  <a:rPr lang="en-US"/>
                  <a:t>However, tables (sets, multisets) are not groups</a:t>
                </a:r>
              </a:p>
              <a:p>
                <a:pPr lvl="1"/>
                <a:r>
                  <a:rPr lang="en-US"/>
                  <a:t>E.g., there is no table negation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233BCC0-5590-40D6-B06C-3AB26487A18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7E3245-4D04-4812-A3E0-9305BC5DE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37</a:t>
            </a:fld>
            <a:endParaRPr lang="en-US"/>
          </a:p>
        </p:txBody>
      </p:sp>
      <p:pic>
        <p:nvPicPr>
          <p:cNvPr id="7" name="Picture 6" descr="A close-up of a person holding a card&#10;&#10;Description automatically generated">
            <a:extLst>
              <a:ext uri="{FF2B5EF4-FFF2-40B4-BE49-F238E27FC236}">
                <a16:creationId xmlns:a16="http://schemas.microsoft.com/office/drawing/2014/main" id="{AF62B0D4-2688-FF28-3A14-DBA6AA8FEB6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60"/>
          <a:stretch/>
        </p:blipFill>
        <p:spPr>
          <a:xfrm>
            <a:off x="6604488" y="3090496"/>
            <a:ext cx="3810000" cy="344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7667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1898CFE-5F54-4344-84A9-762F814420B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/>
                  <a:t>-sets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F1898CFE-5F54-4344-84A9-762F814420B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CDADB0-6ABC-44FC-A29D-A28D95D93C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586753"/>
            <a:ext cx="10900893" cy="5134722"/>
          </a:xfrm>
        </p:spPr>
        <p:txBody>
          <a:bodyPr>
            <a:normAutofit/>
          </a:bodyPr>
          <a:lstStyle/>
          <a:p>
            <a:r>
              <a:rPr lang="en-US" sz="3200"/>
              <a:t>Each row has an integer weight</a:t>
            </a:r>
          </a:p>
          <a:p>
            <a:r>
              <a:rPr lang="en-US" sz="3200"/>
              <a:t>The weight can be positive, zero, or negative</a:t>
            </a:r>
          </a:p>
          <a:p>
            <a:pPr marL="0" indent="0">
              <a:buNone/>
            </a:pPr>
            <a:endParaRPr lang="en-US" sz="3200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F0B8A3-ECDA-4D46-A693-4378C319B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38</a:t>
            </a:fld>
            <a:endParaRPr lang="en-US"/>
          </a:p>
        </p:txBody>
      </p:sp>
      <p:graphicFrame>
        <p:nvGraphicFramePr>
          <p:cNvPr id="6" name="Table 8">
            <a:extLst>
              <a:ext uri="{FF2B5EF4-FFF2-40B4-BE49-F238E27FC236}">
                <a16:creationId xmlns:a16="http://schemas.microsoft.com/office/drawing/2014/main" id="{73357DDE-8AFB-4451-B36E-DB5D419E48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54531472"/>
              </p:ext>
            </p:extLst>
          </p:nvPr>
        </p:nvGraphicFramePr>
        <p:xfrm>
          <a:off x="5095573" y="3221344"/>
          <a:ext cx="2522321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547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593154">
                  <a:extLst>
                    <a:ext uri="{9D8B030D-6E8A-4147-A177-3AD203B41FA5}">
                      <a16:colId xmlns:a16="http://schemas.microsoft.com/office/drawing/2014/main" val="995250707"/>
                    </a:ext>
                  </a:extLst>
                </a:gridCol>
                <a:gridCol w="1060620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Mike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John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Amy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-1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675268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Chris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754893"/>
                  </a:ext>
                </a:extLst>
              </a:tr>
            </a:tbl>
          </a:graphicData>
        </a:graphic>
      </p:graphicFrame>
      <p:sp>
        <p:nvSpPr>
          <p:cNvPr id="5" name="Left Brace 4">
            <a:extLst>
              <a:ext uri="{FF2B5EF4-FFF2-40B4-BE49-F238E27FC236}">
                <a16:creationId xmlns:a16="http://schemas.microsoft.com/office/drawing/2014/main" id="{6677D9DF-253F-414B-83CB-92B5A2E246E8}"/>
              </a:ext>
            </a:extLst>
          </p:cNvPr>
          <p:cNvSpPr/>
          <p:nvPr/>
        </p:nvSpPr>
        <p:spPr>
          <a:xfrm rot="16200000">
            <a:off x="5708224" y="4437492"/>
            <a:ext cx="219635" cy="1444937"/>
          </a:xfrm>
          <a:prstGeom prst="leftBrace">
            <a:avLst>
              <a:gd name="adj1" fmla="val 66496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3713EB-85EE-4085-BD3B-9AC62AAF7D7B}"/>
              </a:ext>
            </a:extLst>
          </p:cNvPr>
          <p:cNvSpPr txBox="1"/>
          <p:nvPr/>
        </p:nvSpPr>
        <p:spPr>
          <a:xfrm>
            <a:off x="5388440" y="5159960"/>
            <a:ext cx="9682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>
                <a:ea typeface="Cambria Math" panose="02040503050406030204" pitchFamily="18" charset="0"/>
              </a:rPr>
              <a:t>tuples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2558606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16ED842-CA5D-495A-98CB-012D07F87C1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/>
                  <a:t>-sets are magic!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16ED842-CA5D-495A-98CB-012D07F87C1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2EF090-BCB7-4D08-AAF8-499EEDB69A7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11480" y="2000250"/>
                <a:ext cx="10942320" cy="4595532"/>
              </a:xfrm>
            </p:spPr>
            <p:txBody>
              <a:bodyPr>
                <a:normAutofit/>
              </a:bodyPr>
              <a:lstStyle/>
              <a:p>
                <a:r>
                  <a:rPr lang="en-US" sz="3200"/>
                  <a:t>Can represent </a:t>
                </a:r>
                <a:r>
                  <a:rPr lang="en-US" sz="3200" b="1"/>
                  <a:t>both</a:t>
                </a:r>
                <a:r>
                  <a:rPr lang="en-US" sz="3200"/>
                  <a:t> tables and </a:t>
                </a:r>
                <a:r>
                  <a:rPr lang="en-US" sz="3200" b="1"/>
                  <a:t>changes</a:t>
                </a:r>
                <a:r>
                  <a:rPr lang="en-US" sz="3200"/>
                  <a:t> to tables</a:t>
                </a:r>
              </a:p>
              <a:p>
                <a:pPr lvl="1"/>
                <a:r>
                  <a:rPr lang="en-US" sz="2800"/>
                  <a:t>Positive weights = elements added</a:t>
                </a:r>
              </a:p>
              <a:p>
                <a:pPr lvl="1"/>
                <a:r>
                  <a:rPr lang="en-US" sz="2800"/>
                  <a:t>Negative weights = elements removed</a:t>
                </a:r>
              </a:p>
              <a:p>
                <a:r>
                  <a:rPr lang="en-US" sz="3200"/>
                  <a:t>Generalize sets and multisets</a:t>
                </a:r>
              </a:p>
              <a:p>
                <a:pPr lvl="1"/>
                <a:r>
                  <a:rPr lang="en-US" sz="2800"/>
                  <a:t>Classic DB table =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sz="2800"/>
                  <a:t>-set where all weights are 1</a:t>
                </a:r>
              </a:p>
              <a:p>
                <a:r>
                  <a:rPr lang="en-US" sz="3200"/>
                  <a:t>Form a commutative group (because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sz="3200"/>
                  <a:t> is a group)</a:t>
                </a:r>
              </a:p>
              <a:p>
                <a:pPr marL="0" indent="0">
                  <a:buNone/>
                </a:pPr>
                <a:endParaRPr lang="en-US" sz="320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2EF090-BCB7-4D08-AAF8-499EEDB69A7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11480" y="2000250"/>
                <a:ext cx="10942320" cy="4595532"/>
              </a:xfrm>
              <a:blipFill>
                <a:blip r:embed="rId3"/>
                <a:stretch>
                  <a:fillRect l="-1281" t="-27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9BA6E4-B552-4893-876C-019BB2375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39</a:t>
            </a:fld>
            <a:endParaRPr lang="en-US"/>
          </a:p>
        </p:txBody>
      </p:sp>
      <p:pic>
        <p:nvPicPr>
          <p:cNvPr id="9" name="Picture 8" descr="A black hat and a wand&#10;&#10;Description automatically generated">
            <a:extLst>
              <a:ext uri="{FF2B5EF4-FFF2-40B4-BE49-F238E27FC236}">
                <a16:creationId xmlns:a16="http://schemas.microsoft.com/office/drawing/2014/main" id="{9B70D15D-7C89-7767-271A-A73ACA6C23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635" y="2105074"/>
            <a:ext cx="3020524" cy="3035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835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D37E264B-F67C-166D-FF03-13FAABEB0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/>
              <a:t>Setup: A database and a query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4FD5C6-6001-B72C-9A96-4991E9376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 descr="A close up of a cylinder&#10;&#10;Description automatically generated">
            <a:extLst>
              <a:ext uri="{FF2B5EF4-FFF2-40B4-BE49-F238E27FC236}">
                <a16:creationId xmlns:a16="http://schemas.microsoft.com/office/drawing/2014/main" id="{175FA488-B9B6-4F4C-5F90-224C9602B0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580268" y="5087608"/>
            <a:ext cx="417834" cy="5942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Arrow: Up 5">
                <a:extLst>
                  <a:ext uri="{FF2B5EF4-FFF2-40B4-BE49-F238E27FC236}">
                    <a16:creationId xmlns:a16="http://schemas.microsoft.com/office/drawing/2014/main" id="{1C5BA556-A387-447E-4AAF-F1F2DC863444}"/>
                  </a:ext>
                </a:extLst>
              </p:cNvPr>
              <p:cNvSpPr/>
              <p:nvPr/>
            </p:nvSpPr>
            <p:spPr>
              <a:xfrm>
                <a:off x="1580268" y="3557948"/>
                <a:ext cx="417834" cy="1397783"/>
              </a:xfrm>
              <a:prstGeom prst="upArrow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" name="Arrow: Up 5">
                <a:extLst>
                  <a:ext uri="{FF2B5EF4-FFF2-40B4-BE49-F238E27FC236}">
                    <a16:creationId xmlns:a16="http://schemas.microsoft.com/office/drawing/2014/main" id="{1C5BA556-A387-447E-4AAF-F1F2DC8634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0268" y="3557948"/>
                <a:ext cx="417834" cy="1397783"/>
              </a:xfrm>
              <a:prstGeom prst="upArrow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Graphic 6" descr="Table with solid fill">
            <a:extLst>
              <a:ext uri="{FF2B5EF4-FFF2-40B4-BE49-F238E27FC236}">
                <a16:creationId xmlns:a16="http://schemas.microsoft.com/office/drawing/2014/main" id="{EC4A0666-317E-AA89-FBAD-1C7108D5D2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31985" y="260912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7239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5DAF261-37B8-40BB-B56E-F9FE0FF1220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5456903" y="365125"/>
                <a:ext cx="6603064" cy="1325563"/>
              </a:xfrm>
            </p:spPr>
            <p:txBody>
              <a:bodyPr/>
              <a:lstStyle/>
              <a:p>
                <a:r>
                  <a:rPr lang="en-US"/>
                  <a:t>Relational algebra in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/>
                  <a:t>-sets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5DAF261-37B8-40BB-B56E-F9FE0FF1220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5456903" y="365125"/>
                <a:ext cx="6603064" cy="1325563"/>
              </a:xfrm>
              <a:blipFill>
                <a:blip r:embed="rId2"/>
                <a:stretch>
                  <a:fillRect l="-36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A46B36-3850-4986-B63C-CA5911ED91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865574" y="1825625"/>
                <a:ext cx="6053630" cy="4871388"/>
              </a:xfrm>
            </p:spPr>
            <p:txBody>
              <a:bodyPr>
                <a:normAutofit/>
              </a:bodyPr>
              <a:lstStyle/>
              <a:p>
                <a:r>
                  <a:rPr lang="en-US"/>
                  <a:t>Recursively defined on query structure</a:t>
                </a:r>
              </a:p>
              <a:p>
                <a:r>
                  <a:rPr lang="en-US"/>
                  <a:t>Many operations require a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𝑑𝑖𝑠𝑡𝑖𝑛𝑐𝑡</m:t>
                    </m:r>
                  </m:oMath>
                </a14:m>
                <a:endParaRPr lang="en-US" i="1"/>
              </a:p>
              <a:p>
                <a:pPr lvl="1"/>
                <a:r>
                  <a:rPr lang="en-US"/>
                  <a:t>(But some can be removed)</a:t>
                </a:r>
              </a:p>
              <a:p>
                <a:r>
                  <a:rPr lang="en-US"/>
                  <a:t>The other operations are all</a:t>
                </a:r>
                <a:br>
                  <a:rPr lang="en-US"/>
                </a:br>
                <a:r>
                  <a:rPr lang="en-US"/>
                  <a:t>linear or bilinear</a:t>
                </a:r>
              </a:p>
              <a:p>
                <a:endParaRPr lang="en-US"/>
              </a:p>
              <a:p>
                <a:r>
                  <a:rPr lang="en-US"/>
                  <a:t>Can also model</a:t>
                </a:r>
              </a:p>
              <a:p>
                <a:pPr lvl="1"/>
                <a:r>
                  <a:rPr lang="en-US"/>
                  <a:t>Group-by</a:t>
                </a:r>
              </a:p>
              <a:p>
                <a:pPr lvl="1"/>
                <a:r>
                  <a:rPr lang="en-US"/>
                  <a:t>Unnest</a:t>
                </a:r>
              </a:p>
              <a:p>
                <a:pPr lvl="1"/>
                <a:r>
                  <a:rPr lang="en-US"/>
                  <a:t>Aggregation</a:t>
                </a:r>
              </a:p>
              <a:p>
                <a:pPr lvl="1"/>
                <a:r>
                  <a:rPr lang="en-US"/>
                  <a:t>Recursion</a:t>
                </a:r>
              </a:p>
              <a:p>
                <a:pPr lvl="1"/>
                <a:endParaRPr lang="en-US"/>
              </a:p>
              <a:p>
                <a:endParaRPr lang="en-US" i="1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1A46B36-3850-4986-B63C-CA5911ED91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65574" y="1825625"/>
                <a:ext cx="6053630" cy="4871388"/>
              </a:xfrm>
              <a:blipFill>
                <a:blip r:embed="rId3"/>
                <a:stretch>
                  <a:fillRect l="-1813" t="-2000" r="-604" b="-26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D6BA36-3777-443E-8425-F53F76A3B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1EFA34-E567-40CA-92B7-4C1498C248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5488226" cy="6858000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7EBCFBC3-70EA-4476-BF40-F96B5D541257}"/>
              </a:ext>
            </a:extLst>
          </p:cNvPr>
          <p:cNvSpPr/>
          <p:nvPr/>
        </p:nvSpPr>
        <p:spPr>
          <a:xfrm>
            <a:off x="3378556" y="1154805"/>
            <a:ext cx="476519" cy="3434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BC3A319-8F50-4E32-B6F0-B7261CDEB82D}"/>
              </a:ext>
            </a:extLst>
          </p:cNvPr>
          <p:cNvSpPr/>
          <p:nvPr/>
        </p:nvSpPr>
        <p:spPr>
          <a:xfrm>
            <a:off x="3318454" y="1876022"/>
            <a:ext cx="476519" cy="3434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461CBD3-D2B3-427C-A261-57D0889E9E6C}"/>
              </a:ext>
            </a:extLst>
          </p:cNvPr>
          <p:cNvSpPr/>
          <p:nvPr/>
        </p:nvSpPr>
        <p:spPr>
          <a:xfrm>
            <a:off x="3337201" y="2528552"/>
            <a:ext cx="476519" cy="3434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4035D1E-00C0-432F-80C5-98A3686E0BC5}"/>
              </a:ext>
            </a:extLst>
          </p:cNvPr>
          <p:cNvSpPr/>
          <p:nvPr/>
        </p:nvSpPr>
        <p:spPr>
          <a:xfrm>
            <a:off x="3407464" y="3151031"/>
            <a:ext cx="778170" cy="39495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F4FE33C-40DE-4A7A-A93A-03737C8B3AA0}"/>
              </a:ext>
            </a:extLst>
          </p:cNvPr>
          <p:cNvSpPr/>
          <p:nvPr/>
        </p:nvSpPr>
        <p:spPr>
          <a:xfrm>
            <a:off x="3371546" y="3825024"/>
            <a:ext cx="476519" cy="3434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C57F0166-CD0D-4127-8B59-CF3E6C09E686}"/>
              </a:ext>
            </a:extLst>
          </p:cNvPr>
          <p:cNvSpPr/>
          <p:nvPr/>
        </p:nvSpPr>
        <p:spPr>
          <a:xfrm>
            <a:off x="3370404" y="4547314"/>
            <a:ext cx="476519" cy="3434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0B363A2C-A18D-4912-8A1D-5B5495D0BB02}"/>
              </a:ext>
            </a:extLst>
          </p:cNvPr>
          <p:cNvSpPr/>
          <p:nvPr/>
        </p:nvSpPr>
        <p:spPr>
          <a:xfrm>
            <a:off x="3370403" y="5370490"/>
            <a:ext cx="476519" cy="3434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592CEE3-5D92-4234-BE32-5A486FDC22C1}"/>
              </a:ext>
            </a:extLst>
          </p:cNvPr>
          <p:cNvSpPr/>
          <p:nvPr/>
        </p:nvSpPr>
        <p:spPr>
          <a:xfrm>
            <a:off x="3507778" y="6176963"/>
            <a:ext cx="476519" cy="3434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F60A346-FDEB-4051-B7FC-C6F8F018ECD2}"/>
              </a:ext>
            </a:extLst>
          </p:cNvPr>
          <p:cNvSpPr/>
          <p:nvPr/>
        </p:nvSpPr>
        <p:spPr>
          <a:xfrm>
            <a:off x="3216996" y="6353576"/>
            <a:ext cx="476519" cy="34343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2250A32-C3CD-4F63-A181-BF98900F8455}"/>
              </a:ext>
            </a:extLst>
          </p:cNvPr>
          <p:cNvSpPr/>
          <p:nvPr/>
        </p:nvSpPr>
        <p:spPr>
          <a:xfrm>
            <a:off x="6096000" y="3715003"/>
            <a:ext cx="2643053" cy="34239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348BE9E-D8D4-FA03-7606-F8BC31C823C0}"/>
              </a:ext>
            </a:extLst>
          </p:cNvPr>
          <p:cNvSpPr/>
          <p:nvPr/>
        </p:nvSpPr>
        <p:spPr>
          <a:xfrm>
            <a:off x="4004265" y="1157006"/>
            <a:ext cx="608246" cy="343437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2B631A9-4B08-99B9-2B41-4602910264A3}"/>
              </a:ext>
            </a:extLst>
          </p:cNvPr>
          <p:cNvSpPr/>
          <p:nvPr/>
        </p:nvSpPr>
        <p:spPr>
          <a:xfrm>
            <a:off x="10053965" y="2414788"/>
            <a:ext cx="1299833" cy="343437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ABE586C-98F7-E1FA-6271-EAA3E2D94A43}"/>
              </a:ext>
            </a:extLst>
          </p:cNvPr>
          <p:cNvSpPr/>
          <p:nvPr/>
        </p:nvSpPr>
        <p:spPr>
          <a:xfrm>
            <a:off x="3984297" y="1876021"/>
            <a:ext cx="608246" cy="343437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E674BCC-ECED-0399-1336-B51B45327994}"/>
              </a:ext>
            </a:extLst>
          </p:cNvPr>
          <p:cNvSpPr/>
          <p:nvPr/>
        </p:nvSpPr>
        <p:spPr>
          <a:xfrm>
            <a:off x="3738604" y="2510775"/>
            <a:ext cx="595585" cy="343437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F1B9B10-E186-95C9-26D1-D3D77D331D5A}"/>
              </a:ext>
            </a:extLst>
          </p:cNvPr>
          <p:cNvSpPr/>
          <p:nvPr/>
        </p:nvSpPr>
        <p:spPr>
          <a:xfrm>
            <a:off x="4185634" y="3176787"/>
            <a:ext cx="608246" cy="343437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FC2B0BFC-6F2A-5AA1-848C-E2252BBCA531}"/>
              </a:ext>
            </a:extLst>
          </p:cNvPr>
          <p:cNvSpPr/>
          <p:nvPr/>
        </p:nvSpPr>
        <p:spPr>
          <a:xfrm>
            <a:off x="4128015" y="6176962"/>
            <a:ext cx="608246" cy="343437"/>
          </a:xfrm>
          <a:prstGeom prst="ellipse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D88C34D-C16B-0C1C-AE58-F2B41D6987E2}"/>
              </a:ext>
            </a:extLst>
          </p:cNvPr>
          <p:cNvSpPr/>
          <p:nvPr/>
        </p:nvSpPr>
        <p:spPr>
          <a:xfrm>
            <a:off x="5865574" y="1877064"/>
            <a:ext cx="1996473" cy="342394"/>
          </a:xfrm>
          <a:prstGeom prst="ellipse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A000202-EF52-F27B-E082-0B4C5B473795}"/>
              </a:ext>
            </a:extLst>
          </p:cNvPr>
          <p:cNvSpPr/>
          <p:nvPr/>
        </p:nvSpPr>
        <p:spPr>
          <a:xfrm>
            <a:off x="2856838" y="442870"/>
            <a:ext cx="1996473" cy="342394"/>
          </a:xfrm>
          <a:prstGeom prst="ellipse">
            <a:avLst/>
          </a:prstGeom>
          <a:noFill/>
          <a:ln w="28575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1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9" grpId="0" animBg="1"/>
      <p:bldP spid="14" grpId="0" animBg="1"/>
      <p:bldP spid="15" grpId="0" animBg="1"/>
      <p:bldP spid="20" grpId="0" animBg="1"/>
      <p:bldP spid="21" grpId="0" animBg="1"/>
      <p:bldP spid="24" grpId="0" animBg="1"/>
      <p:bldP spid="25" grpId="0" animBg="1"/>
      <p:bldP spid="26" grpId="0" animBg="1"/>
      <p:bldP spid="31" grpId="0" animBg="1"/>
      <p:bldP spid="16" grpId="0" animBg="1"/>
      <p:bldP spid="17" grpId="0" animBg="1"/>
      <p:bldP spid="18" grpId="0" animBg="1"/>
      <p:bldP spid="19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072D9-04EF-4734-8756-0E977888C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1066"/>
          </a:xfrm>
        </p:spPr>
        <p:txBody>
          <a:bodyPr/>
          <a:lstStyle/>
          <a:p>
            <a:r>
              <a:rPr lang="en-US" sz="4400"/>
              <a:t>Algorithm for incremental view maintenance	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4979293-AC7A-4DE7-9035-DDEE944BE43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39147" y="1712259"/>
                <a:ext cx="10515600" cy="4644091"/>
              </a:xfrm>
            </p:spPr>
            <p:txBody>
              <a:bodyPr>
                <a:normAutofit lnSpcReduction="10000"/>
              </a:bodyPr>
              <a:lstStyle/>
              <a:p>
                <a:pPr marL="514350" indent="-514350">
                  <a:buFont typeface="+mj-lt"/>
                  <a:buAutoNum type="arabicPeriod"/>
                </a:pPr>
                <a:r>
                  <a:rPr lang="en-US" sz="3200"/>
                  <a:t>Translate recursively a DB query into a circuit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sz="3200"/>
                  <a:t> on </a:t>
                </a:r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sz="3200"/>
                  <a:t>-sets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3200"/>
                  <a:t>Lift circuit to compute on streams: </a:t>
                </a:r>
                <a14:m>
                  <m:oMath xmlns:m="http://schemas.openxmlformats.org/officeDocument/2006/math">
                    <m:r>
                      <a:rPr lang="en-US" sz="3200" b="0" i="1" dirty="0" smtClean="0">
                        <a:latin typeface="Cambria Math" panose="02040503050406030204" pitchFamily="18" charset="0"/>
                      </a:rPr>
                      <m:t>↑</m:t>
                    </m:r>
                    <m:r>
                      <a:rPr lang="en-US" sz="3200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endParaRPr lang="en-US" sz="320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3200"/>
                  <a:t>Build incremental version of lifted circuit: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US" sz="3200" b="0"/>
              </a:p>
              <a:p>
                <a:pPr marL="514350" indent="-514350">
                  <a:buFont typeface="+mj-lt"/>
                  <a:buAutoNum type="arabicPeriod"/>
                </a:pPr>
                <a:endParaRPr lang="en-US" sz="3200" b="0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 sz="3200" b="0"/>
                  <a:t>Optimize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i="1" dirty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3200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</m:oMath>
                </a14:m>
                <a:r>
                  <a:rPr lang="en-US" sz="3200" b="0"/>
                  <a:t> using chain rule:</a:t>
                </a: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800" i="1">
                          <a:latin typeface="Cambria Math" panose="02040503050406030204" pitchFamily="18" charset="0"/>
                        </a:rPr>
                        <m:t>𝑄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∘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𝑅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  <m:r>
                        <a:rPr lang="en-US" sz="2800" i="1">
                          <a:latin typeface="Cambria Math" panose="02040503050406030204" pitchFamily="18" charset="0"/>
                        </a:rPr>
                        <m:t>∘</m:t>
                      </m:r>
                      <m:sSup>
                        <m:sSup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80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 sz="2800"/>
              </a:p>
              <a:p>
                <a:pPr marL="457200" lvl="1" indent="0">
                  <a:buNone/>
                </a:pPr>
                <a:endParaRPr lang="en-US" sz="2800"/>
              </a:p>
              <a:p>
                <a:pPr marL="457200" lvl="1" indent="0">
                  <a:buNone/>
                </a:pPr>
                <a:r>
                  <a:rPr lang="en-US" sz="2800"/>
                  <a:t>This algorithm is deterministic. There are no heuristics.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4979293-AC7A-4DE7-9035-DDEE944BE43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39147" y="1712259"/>
                <a:ext cx="10515600" cy="4644091"/>
              </a:xfrm>
              <a:blipFill>
                <a:blip r:embed="rId2"/>
                <a:stretch>
                  <a:fillRect l="-1507" t="-3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7FAC5D-8D90-4457-86C1-C8EE0ED6B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E78676-FD53-B524-A484-B2B7BDDAE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5854" y="3204469"/>
            <a:ext cx="4867952" cy="91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156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EF7D8-3DC2-414D-A395-037477FE7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</a:t>
            </a:r>
            <a:r>
              <a:rPr lang="en-US">
                <a:sym typeface="Wingdings" panose="05000000000000000000" pitchFamily="2" charset="2"/>
              </a:rPr>
              <a:t>: (1) create circuit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B1CD9E-C297-4817-972C-A7AEE739A6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193" y="169068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solidFill>
                  <a:schemeClr val="accent1"/>
                </a:solidFill>
                <a:effectLst/>
                <a:latin typeface="Courier New" panose="02070309020205020404" pitchFamily="49" charset="0"/>
              </a:rPr>
              <a:t>CREATE VIEW</a:t>
            </a:r>
            <a:r>
              <a:rPr lang="en-US">
                <a:effectLst/>
                <a:latin typeface="Courier New" panose="02070309020205020404" pitchFamily="49" charset="0"/>
              </a:rPr>
              <a:t> V AS</a:t>
            </a:r>
            <a:br>
              <a:rPr lang="en-US"/>
            </a:br>
            <a:r>
              <a:rPr lang="en-US">
                <a:solidFill>
                  <a:schemeClr val="accent1"/>
                </a:solidFill>
                <a:effectLst/>
                <a:latin typeface="Courier New" panose="02070309020205020404" pitchFamily="49" charset="0"/>
              </a:rPr>
              <a:t>SELECT DISTINCT</a:t>
            </a:r>
            <a:r>
              <a:rPr lang="en-US">
                <a:effectLst/>
                <a:latin typeface="Courier New" panose="02070309020205020404" pitchFamily="49" charset="0"/>
              </a:rPr>
              <a:t> </a:t>
            </a:r>
            <a:r>
              <a:rPr lang="en-US" err="1">
                <a:effectLst/>
                <a:latin typeface="Courier New" panose="02070309020205020404" pitchFamily="49" charset="0"/>
              </a:rPr>
              <a:t>a.x</a:t>
            </a:r>
            <a:r>
              <a:rPr lang="en-US">
                <a:effectLst/>
                <a:latin typeface="Courier New" panose="02070309020205020404" pitchFamily="49" charset="0"/>
              </a:rPr>
              <a:t>, </a:t>
            </a:r>
            <a:r>
              <a:rPr lang="en-US" err="1">
                <a:latin typeface="Courier New" panose="02070309020205020404" pitchFamily="49" charset="0"/>
              </a:rPr>
              <a:t>b</a:t>
            </a:r>
            <a:r>
              <a:rPr lang="en-US" err="1">
                <a:effectLst/>
                <a:latin typeface="Courier New" panose="02070309020205020404" pitchFamily="49" charset="0"/>
              </a:rPr>
              <a:t>.y</a:t>
            </a:r>
            <a:r>
              <a:rPr lang="en-US">
                <a:effectLst/>
                <a:latin typeface="Courier New" panose="02070309020205020404" pitchFamily="49" charset="0"/>
              </a:rPr>
              <a:t> </a:t>
            </a:r>
            <a:r>
              <a:rPr lang="en-US">
                <a:solidFill>
                  <a:schemeClr val="accent1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>
                <a:effectLst/>
                <a:latin typeface="Courier New" panose="02070309020205020404" pitchFamily="49" charset="0"/>
              </a:rPr>
              <a:t> (</a:t>
            </a:r>
            <a:br>
              <a:rPr lang="en-US"/>
            </a:br>
            <a:r>
              <a:rPr lang="en-US"/>
              <a:t>    </a:t>
            </a:r>
            <a:r>
              <a:rPr lang="en-US">
                <a:solidFill>
                  <a:schemeClr val="accent1"/>
                </a:solidFill>
                <a:effectLst/>
                <a:latin typeface="Courier New" panose="02070309020205020404" pitchFamily="49" charset="0"/>
              </a:rPr>
              <a:t>SELECT</a:t>
            </a:r>
            <a:r>
              <a:rPr lang="en-US">
                <a:effectLst/>
                <a:latin typeface="Courier New" panose="02070309020205020404" pitchFamily="49" charset="0"/>
              </a:rPr>
              <a:t> t1.x , t1.id</a:t>
            </a:r>
            <a:br>
              <a:rPr lang="en-US"/>
            </a:br>
            <a:r>
              <a:rPr lang="en-US"/>
              <a:t>    </a:t>
            </a:r>
            <a:r>
              <a:rPr lang="en-US">
                <a:solidFill>
                  <a:schemeClr val="accent1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>
                <a:effectLst/>
                <a:latin typeface="Courier New" panose="02070309020205020404" pitchFamily="49" charset="0"/>
              </a:rPr>
              <a:t> t1</a:t>
            </a:r>
            <a:br>
              <a:rPr lang="en-US"/>
            </a:br>
            <a:r>
              <a:rPr lang="en-US"/>
              <a:t>    </a:t>
            </a:r>
            <a:r>
              <a:rPr lang="en-US">
                <a:solidFill>
                  <a:schemeClr val="accent1"/>
                </a:solidFill>
                <a:effectLst/>
                <a:latin typeface="Courier New" panose="02070309020205020404" pitchFamily="49" charset="0"/>
              </a:rPr>
              <a:t>WHERE</a:t>
            </a:r>
            <a:r>
              <a:rPr lang="en-US">
                <a:effectLst/>
                <a:latin typeface="Courier New" panose="02070309020205020404" pitchFamily="49" charset="0"/>
              </a:rPr>
              <a:t> t1.a &gt; 2</a:t>
            </a:r>
            <a:br>
              <a:rPr lang="en-US"/>
            </a:br>
            <a:r>
              <a:rPr lang="en-US">
                <a:effectLst/>
                <a:latin typeface="Courier New" panose="02070309020205020404" pitchFamily="49" charset="0"/>
              </a:rPr>
              <a:t>) a</a:t>
            </a:r>
            <a:br>
              <a:rPr lang="en-US"/>
            </a:br>
            <a:r>
              <a:rPr lang="en-US">
                <a:solidFill>
                  <a:schemeClr val="accent1"/>
                </a:solidFill>
                <a:effectLst/>
                <a:latin typeface="Courier New" panose="02070309020205020404" pitchFamily="49" charset="0"/>
              </a:rPr>
              <a:t>JOIN</a:t>
            </a:r>
            <a:r>
              <a:rPr lang="en-US">
                <a:effectLst/>
                <a:latin typeface="Courier New" panose="02070309020205020404" pitchFamily="49" charset="0"/>
              </a:rPr>
              <a:t> (</a:t>
            </a:r>
            <a:br>
              <a:rPr lang="en-US"/>
            </a:br>
            <a:r>
              <a:rPr lang="en-US"/>
              <a:t>   </a:t>
            </a:r>
            <a:r>
              <a:rPr lang="en-US">
                <a:solidFill>
                  <a:schemeClr val="accent1"/>
                </a:solidFill>
                <a:effectLst/>
                <a:latin typeface="Courier New" panose="02070309020205020404" pitchFamily="49" charset="0"/>
              </a:rPr>
              <a:t>SELECT</a:t>
            </a:r>
            <a:r>
              <a:rPr lang="en-US">
                <a:effectLst/>
                <a:latin typeface="Courier New" panose="02070309020205020404" pitchFamily="49" charset="0"/>
              </a:rPr>
              <a:t> t2.id , t2.y</a:t>
            </a:r>
            <a:br>
              <a:rPr lang="en-US"/>
            </a:br>
            <a:r>
              <a:rPr lang="en-US"/>
              <a:t>   </a:t>
            </a:r>
            <a:r>
              <a:rPr lang="en-US">
                <a:solidFill>
                  <a:schemeClr val="accent1"/>
                </a:solidFill>
                <a:effectLst/>
                <a:latin typeface="Courier New" panose="02070309020205020404" pitchFamily="49" charset="0"/>
              </a:rPr>
              <a:t>FROM</a:t>
            </a:r>
            <a:r>
              <a:rPr lang="en-US">
                <a:effectLst/>
                <a:latin typeface="Courier New" panose="02070309020205020404" pitchFamily="49" charset="0"/>
              </a:rPr>
              <a:t> t2</a:t>
            </a:r>
            <a:br>
              <a:rPr lang="en-US"/>
            </a:br>
            <a:r>
              <a:rPr lang="en-US"/>
              <a:t>   </a:t>
            </a:r>
            <a:r>
              <a:rPr lang="en-US">
                <a:solidFill>
                  <a:schemeClr val="accent1"/>
                </a:solidFill>
                <a:effectLst/>
                <a:latin typeface="Courier New" panose="02070309020205020404" pitchFamily="49" charset="0"/>
              </a:rPr>
              <a:t>WHERE</a:t>
            </a:r>
            <a:r>
              <a:rPr lang="en-US">
                <a:effectLst/>
                <a:latin typeface="Courier New" panose="02070309020205020404" pitchFamily="49" charset="0"/>
              </a:rPr>
              <a:t> t2.s &gt; 5</a:t>
            </a:r>
            <a:br>
              <a:rPr lang="en-US"/>
            </a:br>
            <a:r>
              <a:rPr lang="en-US">
                <a:effectLst/>
                <a:latin typeface="Courier New" panose="02070309020205020404" pitchFamily="49" charset="0"/>
              </a:rPr>
              <a:t>) b </a:t>
            </a:r>
            <a:r>
              <a:rPr lang="en-US">
                <a:solidFill>
                  <a:schemeClr val="accent1"/>
                </a:solidFill>
                <a:effectLst/>
                <a:latin typeface="Courier New" panose="02070309020205020404" pitchFamily="49" charset="0"/>
              </a:rPr>
              <a:t>ON</a:t>
            </a:r>
            <a:r>
              <a:rPr lang="en-US">
                <a:effectLst/>
                <a:latin typeface="Courier New" panose="02070309020205020404" pitchFamily="49" charset="0"/>
              </a:rPr>
              <a:t> a.id = b.id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A2F527-34B3-41ED-96F8-60363F401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42D86C-6C0B-4FC1-8BFC-BB1B3096A4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0897" y="2935224"/>
            <a:ext cx="7512660" cy="15093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381E1C-53EC-4EF9-8F61-262236A47B87}"/>
              </a:ext>
            </a:extLst>
          </p:cNvPr>
          <p:cNvSpPr txBox="1"/>
          <p:nvPr/>
        </p:nvSpPr>
        <p:spPr>
          <a:xfrm>
            <a:off x="5790481" y="4474975"/>
            <a:ext cx="6242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Inputs and outputs are collections, not streams</a:t>
            </a:r>
          </a:p>
        </p:txBody>
      </p:sp>
    </p:spTree>
    <p:extLst>
      <p:ext uri="{BB962C8B-B14F-4D97-AF65-F5344CB8AC3E}">
        <p14:creationId xmlns:p14="http://schemas.microsoft.com/office/powerpoint/2010/main" val="2562909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70E08-487D-4E27-A10C-E8FE0133A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696766"/>
            <a:ext cx="10515600" cy="707537"/>
          </a:xfrm>
        </p:spPr>
        <p:txBody>
          <a:bodyPr/>
          <a:lstStyle/>
          <a:p>
            <a:r>
              <a:rPr lang="en-US"/>
              <a:t>Remove </a:t>
            </a:r>
            <a:r>
              <a:rPr lang="en-US">
                <a:latin typeface="Consolas" panose="020B0609020204030204" pitchFamily="49" charset="0"/>
              </a:rPr>
              <a:t>distinct</a:t>
            </a:r>
            <a:r>
              <a:rPr lang="en-US"/>
              <a:t> calls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234312-40BD-4995-A5CC-E7A1264DD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63C08B-5659-4714-ACB4-1D678BD1C0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947" y="1937700"/>
            <a:ext cx="7512660" cy="1509393"/>
          </a:xfrm>
          <a:prstGeom prst="rect">
            <a:avLst/>
          </a:prstGeom>
        </p:spPr>
      </p:pic>
      <p:sp>
        <p:nvSpPr>
          <p:cNvPr id="16" name="Arrow: Down 15">
            <a:extLst>
              <a:ext uri="{FF2B5EF4-FFF2-40B4-BE49-F238E27FC236}">
                <a16:creationId xmlns:a16="http://schemas.microsoft.com/office/drawing/2014/main" id="{63C73705-6291-4CBA-83A3-93EBC98A5AFA}"/>
              </a:ext>
            </a:extLst>
          </p:cNvPr>
          <p:cNvSpPr/>
          <p:nvPr/>
        </p:nvSpPr>
        <p:spPr>
          <a:xfrm>
            <a:off x="5444309" y="3411925"/>
            <a:ext cx="1327638" cy="3957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ym typeface="Wingdings" panose="05000000000000000000" pitchFamily="2" charset="2"/>
              </a:rPr>
              <a:t></a:t>
            </a:r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7B1F4F0-0D7B-45FD-B696-AE315AB48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3674" y="3980490"/>
            <a:ext cx="4937246" cy="107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167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C99770-798B-4F6A-830A-40B1485100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(2) Lift and (3) </a:t>
            </a:r>
            <a:r>
              <a:rPr lang="en-US" err="1"/>
              <a:t>Incrementalize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AB7D6C-8AD7-4334-A163-4ED1FF9B3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BA90C4-4A50-4A61-8DAE-1D994EF722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4724" y="1577572"/>
            <a:ext cx="4937246" cy="1077217"/>
          </a:xfrm>
          <a:prstGeom prst="rect">
            <a:avLst/>
          </a:prstGeom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87DFF79A-357C-4331-8842-7ED09E22FE60}"/>
              </a:ext>
            </a:extLst>
          </p:cNvPr>
          <p:cNvSpPr/>
          <p:nvPr/>
        </p:nvSpPr>
        <p:spPr>
          <a:xfrm>
            <a:off x="6179528" y="2705253"/>
            <a:ext cx="1327638" cy="3957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(2)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71EBBA1B-3BF2-48A7-AE5C-0A41780638B5}"/>
              </a:ext>
            </a:extLst>
          </p:cNvPr>
          <p:cNvSpPr/>
          <p:nvPr/>
        </p:nvSpPr>
        <p:spPr>
          <a:xfrm>
            <a:off x="6179528" y="4449597"/>
            <a:ext cx="1327638" cy="3957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(3)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A47AA9-D5CE-440E-80A2-F8CE2E30392D}"/>
              </a:ext>
            </a:extLst>
          </p:cNvPr>
          <p:cNvSpPr txBox="1"/>
          <p:nvPr/>
        </p:nvSpPr>
        <p:spPr>
          <a:xfrm>
            <a:off x="46567" y="3364094"/>
            <a:ext cx="26212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Inputs and outputs </a:t>
            </a:r>
            <a:br>
              <a:rPr lang="en-US" sz="2400"/>
            </a:br>
            <a:r>
              <a:rPr lang="en-US" sz="2400"/>
              <a:t>are </a:t>
            </a:r>
            <a:r>
              <a:rPr lang="en-US" sz="2400">
                <a:solidFill>
                  <a:srgbClr val="FF0000"/>
                </a:solidFill>
              </a:rPr>
              <a:t>streams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AC36B0-B59E-4E11-A7D0-CE5D22C614B3}"/>
              </a:ext>
            </a:extLst>
          </p:cNvPr>
          <p:cNvSpPr txBox="1"/>
          <p:nvPr/>
        </p:nvSpPr>
        <p:spPr>
          <a:xfrm>
            <a:off x="-38911" y="4782820"/>
            <a:ext cx="30591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err="1"/>
              <a:t>Incrementalize</a:t>
            </a:r>
            <a:r>
              <a:rPr lang="en-US" sz="2400"/>
              <a:t>:</a:t>
            </a:r>
          </a:p>
          <a:p>
            <a:r>
              <a:rPr lang="en-US" sz="2400"/>
              <a:t>Inputs and outputs </a:t>
            </a:r>
            <a:br>
              <a:rPr lang="en-US" sz="2400"/>
            </a:br>
            <a:r>
              <a:rPr lang="en-US" sz="2400"/>
              <a:t>are streams of </a:t>
            </a:r>
            <a:r>
              <a:rPr lang="en-US" sz="2400">
                <a:solidFill>
                  <a:srgbClr val="FF0000"/>
                </a:solidFill>
              </a:rPr>
              <a:t>changes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22F5A2-3A0C-578F-8CD7-1EA8F53C3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1" y="3197954"/>
            <a:ext cx="4542692" cy="116327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5BE58B5-69FC-6BB6-22A6-5C2043F674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4433" y="5097266"/>
            <a:ext cx="6047262" cy="1283776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C32D7D5A-B7E4-5086-2C92-A955D5C410C6}"/>
              </a:ext>
            </a:extLst>
          </p:cNvPr>
          <p:cNvSpPr/>
          <p:nvPr/>
        </p:nvSpPr>
        <p:spPr>
          <a:xfrm>
            <a:off x="5122333" y="3180837"/>
            <a:ext cx="203200" cy="36651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41B3614C-6F59-78F6-77D6-0F02F21CD92C}"/>
              </a:ext>
            </a:extLst>
          </p:cNvPr>
          <p:cNvSpPr/>
          <p:nvPr/>
        </p:nvSpPr>
        <p:spPr>
          <a:xfrm>
            <a:off x="4694892" y="5040821"/>
            <a:ext cx="469773" cy="47921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E657582E-C74F-37FC-B11B-1BB54D884C10}"/>
              </a:ext>
            </a:extLst>
          </p:cNvPr>
          <p:cNvSpPr/>
          <p:nvPr/>
        </p:nvSpPr>
        <p:spPr>
          <a:xfrm>
            <a:off x="6411160" y="3285776"/>
            <a:ext cx="203200" cy="36651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2D9A4512-BAFF-8D9B-C1AB-F09424C541CA}"/>
              </a:ext>
            </a:extLst>
          </p:cNvPr>
          <p:cNvSpPr/>
          <p:nvPr/>
        </p:nvSpPr>
        <p:spPr>
          <a:xfrm>
            <a:off x="4694892" y="5889293"/>
            <a:ext cx="469773" cy="47921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E7E2DEC9-8B13-D66C-7770-4AB9B653EB80}"/>
              </a:ext>
            </a:extLst>
          </p:cNvPr>
          <p:cNvSpPr/>
          <p:nvPr/>
        </p:nvSpPr>
        <p:spPr>
          <a:xfrm>
            <a:off x="9211859" y="5499547"/>
            <a:ext cx="469773" cy="47921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020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/>
      <p:bldP spid="13" grpId="0"/>
      <p:bldP spid="17" grpId="0" animBg="1"/>
      <p:bldP spid="29" grpId="0" animBg="1"/>
      <p:bldP spid="33" grpId="0" animBg="1"/>
      <p:bldP spid="38" grpId="0" animBg="1"/>
      <p:bldP spid="3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8CA64C80-7974-7422-929E-2A64E5CE44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92"/>
          <a:stretch/>
        </p:blipFill>
        <p:spPr>
          <a:xfrm>
            <a:off x="3394950" y="4058077"/>
            <a:ext cx="5531134" cy="12382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5415F2-1E31-FBCB-17DA-0AA6BEC3D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9102" y="2482491"/>
            <a:ext cx="5460460" cy="12735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6814CE-7CCD-6C48-1C63-FBF4095489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2813" y="994142"/>
            <a:ext cx="5864388" cy="124495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3ED7EE-D278-403E-BF69-E5963D802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5121"/>
          </a:xfrm>
        </p:spPr>
        <p:txBody>
          <a:bodyPr/>
          <a:lstStyle/>
          <a:p>
            <a:r>
              <a:rPr lang="en-US"/>
              <a:t>(4) optimize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88C91A-08D6-4E45-AC1D-BF6FB982B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45</a:t>
            </a:fld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36C6E774-8833-4D97-AA59-7BCCB1E99C28}"/>
              </a:ext>
            </a:extLst>
          </p:cNvPr>
          <p:cNvSpPr/>
          <p:nvPr/>
        </p:nvSpPr>
        <p:spPr>
          <a:xfrm>
            <a:off x="5432181" y="2144815"/>
            <a:ext cx="1327638" cy="3957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45B0B76-F59A-45DB-81F0-E33FB2493350}"/>
              </a:ext>
            </a:extLst>
          </p:cNvPr>
          <p:cNvSpPr txBox="1"/>
          <p:nvPr/>
        </p:nvSpPr>
        <p:spPr>
          <a:xfrm>
            <a:off x="6884377" y="2113159"/>
            <a:ext cx="1138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Chain rule</a:t>
            </a: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40B3FDBB-6E7C-4E75-B358-A30FC1BC6F8D}"/>
              </a:ext>
            </a:extLst>
          </p:cNvPr>
          <p:cNvSpPr/>
          <p:nvPr/>
        </p:nvSpPr>
        <p:spPr>
          <a:xfrm>
            <a:off x="5408086" y="5337820"/>
            <a:ext cx="1327638" cy="3957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B80DCC-C5C9-4CFA-B198-42A11315B862}"/>
              </a:ext>
            </a:extLst>
          </p:cNvPr>
          <p:cNvSpPr txBox="1"/>
          <p:nvPr/>
        </p:nvSpPr>
        <p:spPr>
          <a:xfrm>
            <a:off x="6860282" y="5270602"/>
            <a:ext cx="2424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Expand join and distinct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E70D17A-8E6F-41C2-D7D5-A68BEAED45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41" b="-1"/>
          <a:stretch/>
        </p:blipFill>
        <p:spPr>
          <a:xfrm>
            <a:off x="3394950" y="5816601"/>
            <a:ext cx="5988358" cy="950173"/>
          </a:xfrm>
          <a:prstGeom prst="rect">
            <a:avLst/>
          </a:prstGeom>
        </p:spPr>
      </p:pic>
      <p:sp>
        <p:nvSpPr>
          <p:cNvPr id="20" name="Arrow: Down 19">
            <a:extLst>
              <a:ext uri="{FF2B5EF4-FFF2-40B4-BE49-F238E27FC236}">
                <a16:creationId xmlns:a16="http://schemas.microsoft.com/office/drawing/2014/main" id="{0700B9F4-A734-03D3-6399-6B2C2F62A412}"/>
              </a:ext>
            </a:extLst>
          </p:cNvPr>
          <p:cNvSpPr/>
          <p:nvPr/>
        </p:nvSpPr>
        <p:spPr>
          <a:xfrm>
            <a:off x="5432181" y="3662315"/>
            <a:ext cx="1327638" cy="3957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F7EA945-FCD0-1267-D5EF-984D645718B4}"/>
              </a:ext>
            </a:extLst>
          </p:cNvPr>
          <p:cNvSpPr txBox="1"/>
          <p:nvPr/>
        </p:nvSpPr>
        <p:spPr>
          <a:xfrm>
            <a:off x="6884377" y="3630659"/>
            <a:ext cx="9973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Linearity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6504441-C433-E5B5-A384-A08375C14991}"/>
              </a:ext>
            </a:extLst>
          </p:cNvPr>
          <p:cNvSpPr/>
          <p:nvPr/>
        </p:nvSpPr>
        <p:spPr>
          <a:xfrm>
            <a:off x="4373033" y="2542716"/>
            <a:ext cx="203200" cy="36651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AF53E03-C765-04D2-1026-1FACA90D27F7}"/>
              </a:ext>
            </a:extLst>
          </p:cNvPr>
          <p:cNvSpPr/>
          <p:nvPr/>
        </p:nvSpPr>
        <p:spPr>
          <a:xfrm>
            <a:off x="5228981" y="2542716"/>
            <a:ext cx="203200" cy="36651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8E8051E-2100-5DA7-2571-1ED3DFE48262}"/>
              </a:ext>
            </a:extLst>
          </p:cNvPr>
          <p:cNvSpPr/>
          <p:nvPr/>
        </p:nvSpPr>
        <p:spPr>
          <a:xfrm>
            <a:off x="5652315" y="2950370"/>
            <a:ext cx="203200" cy="36651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36DDD27-CC99-543D-C913-E16387810631}"/>
              </a:ext>
            </a:extLst>
          </p:cNvPr>
          <p:cNvSpPr/>
          <p:nvPr/>
        </p:nvSpPr>
        <p:spPr>
          <a:xfrm>
            <a:off x="6532524" y="2950370"/>
            <a:ext cx="203200" cy="36651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09F7AAB-5ECC-0BCD-1A73-0AFB9EA3B17B}"/>
              </a:ext>
            </a:extLst>
          </p:cNvPr>
          <p:cNvSpPr/>
          <p:nvPr/>
        </p:nvSpPr>
        <p:spPr>
          <a:xfrm>
            <a:off x="7869433" y="2950370"/>
            <a:ext cx="203200" cy="36651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347E310-D218-34A3-42DB-DA276B31BAA0}"/>
              </a:ext>
            </a:extLst>
          </p:cNvPr>
          <p:cNvSpPr/>
          <p:nvPr/>
        </p:nvSpPr>
        <p:spPr>
          <a:xfrm>
            <a:off x="4102100" y="4058076"/>
            <a:ext cx="474133" cy="36651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404E5233-B1CE-9647-CBDE-4A63D7DA1C37}"/>
              </a:ext>
            </a:extLst>
          </p:cNvPr>
          <p:cNvSpPr/>
          <p:nvPr/>
        </p:nvSpPr>
        <p:spPr>
          <a:xfrm>
            <a:off x="4833490" y="4058076"/>
            <a:ext cx="474133" cy="36651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139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2" grpId="0" animBg="1"/>
      <p:bldP spid="13" grpId="0"/>
      <p:bldP spid="20" grpId="0" animBg="1"/>
      <p:bldP spid="21" grpId="0"/>
      <p:bldP spid="24" grpId="0" animBg="1"/>
      <p:bldP spid="25" grpId="0" animBg="1"/>
      <p:bldP spid="26" grpId="0" animBg="1"/>
      <p:bldP spid="27" grpId="0" animBg="1"/>
      <p:bldP spid="28" grpId="0" animBg="1"/>
      <p:bldP spid="31" grpId="0" animBg="1"/>
      <p:bldP spid="3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7CDDD-A5C2-0530-3DCB-AEFBF3540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5030" y="1"/>
            <a:ext cx="8198770" cy="1066800"/>
          </a:xfrm>
        </p:spPr>
        <p:txBody>
          <a:bodyPr>
            <a:normAutofit/>
          </a:bodyPr>
          <a:lstStyle/>
          <a:p>
            <a:r>
              <a:rPr lang="en-US" sz="6600" dirty="0"/>
              <a:t>No compromises!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3F3C08-69AF-3088-9AA2-9335818AC7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578" y="1066800"/>
            <a:ext cx="11425434" cy="5654675"/>
          </a:xfrm>
          <a:noFill/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Any</a:t>
            </a:r>
            <a:r>
              <a:rPr lang="en-US" dirty="0"/>
              <a:t> SQL </a:t>
            </a:r>
            <a:r>
              <a:rPr lang="en-US" dirty="0">
                <a:solidFill>
                  <a:srgbClr val="FF0000"/>
                </a:solidFill>
              </a:rPr>
              <a:t>queries</a:t>
            </a:r>
          </a:p>
          <a:p>
            <a:pPr lvl="1"/>
            <a:r>
              <a:rPr lang="en-US" dirty="0"/>
              <a:t>Any number of queries, including recursive queries</a:t>
            </a:r>
          </a:p>
          <a:p>
            <a:r>
              <a:rPr lang="en-US" dirty="0">
                <a:solidFill>
                  <a:srgbClr val="FF0000"/>
                </a:solidFill>
              </a:rPr>
              <a:t>Any</a:t>
            </a:r>
            <a:r>
              <a:rPr lang="en-US" dirty="0"/>
              <a:t> mix of </a:t>
            </a:r>
            <a:r>
              <a:rPr lang="en-US" dirty="0">
                <a:solidFill>
                  <a:srgbClr val="FF0000"/>
                </a:solidFill>
              </a:rPr>
              <a:t>data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sources</a:t>
            </a:r>
          </a:p>
          <a:p>
            <a:pPr lvl="1"/>
            <a:r>
              <a:rPr lang="en-US" dirty="0"/>
              <a:t>tables and “streams,” any number of them </a:t>
            </a:r>
          </a:p>
          <a:p>
            <a:r>
              <a:rPr lang="en-US" dirty="0">
                <a:solidFill>
                  <a:srgbClr val="FF0000"/>
                </a:solidFill>
              </a:rPr>
              <a:t>Any</a:t>
            </a:r>
            <a:r>
              <a:rPr lang="en-US" dirty="0"/>
              <a:t> data </a:t>
            </a:r>
            <a:r>
              <a:rPr lang="en-US" dirty="0">
                <a:solidFill>
                  <a:srgbClr val="FF0000"/>
                </a:solidFill>
              </a:rPr>
              <a:t>changes</a:t>
            </a:r>
            <a:r>
              <a:rPr lang="en-US" dirty="0"/>
              <a:t> to the tables and streams, inputs and outputs </a:t>
            </a:r>
          </a:p>
          <a:p>
            <a:pPr lvl="1"/>
            <a:r>
              <a:rPr lang="en-US" dirty="0"/>
              <a:t>insertions, deletions, updates</a:t>
            </a:r>
          </a:p>
          <a:p>
            <a:r>
              <a:rPr lang="en-US" dirty="0">
                <a:solidFill>
                  <a:srgbClr val="FF0000"/>
                </a:solidFill>
              </a:rPr>
              <a:t>Incremental</a:t>
            </a:r>
            <a:r>
              <a:rPr lang="en-US" dirty="0"/>
              <a:t>ly evaluated (work proportional to the size of the changes)</a:t>
            </a:r>
          </a:p>
          <a:p>
            <a:pPr lvl="1"/>
            <a:r>
              <a:rPr lang="en-US" dirty="0"/>
              <a:t>Incremental view maintenance</a:t>
            </a:r>
          </a:p>
          <a:p>
            <a:r>
              <a:rPr lang="en-US" dirty="0">
                <a:solidFill>
                  <a:srgbClr val="FF0000"/>
                </a:solidFill>
              </a:rPr>
              <a:t>Exact</a:t>
            </a:r>
            <a:r>
              <a:rPr lang="en-US" dirty="0"/>
              <a:t> SQL </a:t>
            </a:r>
            <a:r>
              <a:rPr lang="en-US" dirty="0">
                <a:solidFill>
                  <a:srgbClr val="FF0000"/>
                </a:solidFill>
              </a:rPr>
              <a:t>semantics</a:t>
            </a:r>
          </a:p>
          <a:p>
            <a:pPr lvl="1"/>
            <a:r>
              <a:rPr lang="en-US" dirty="0"/>
              <a:t>Fully deterministic execution, transactional semantics, “strong consistency”</a:t>
            </a:r>
          </a:p>
          <a:p>
            <a:r>
              <a:rPr lang="en-US" dirty="0">
                <a:solidFill>
                  <a:srgbClr val="FF0000"/>
                </a:solidFill>
              </a:rPr>
              <a:t>Simple</a:t>
            </a:r>
            <a:r>
              <a:rPr lang="en-US" dirty="0"/>
              <a:t> data representation and algorithms</a:t>
            </a:r>
          </a:p>
          <a:p>
            <a:pPr lvl="1"/>
            <a:r>
              <a:rPr lang="en-US" dirty="0"/>
              <a:t>Uniform data and change representation and computation</a:t>
            </a:r>
          </a:p>
          <a:p>
            <a:r>
              <a:rPr lang="en-US" dirty="0"/>
              <a:t>Computations on </a:t>
            </a:r>
            <a:r>
              <a:rPr lang="en-US" dirty="0">
                <a:solidFill>
                  <a:srgbClr val="FF0000"/>
                </a:solidFill>
              </a:rPr>
              <a:t>unbounded</a:t>
            </a:r>
            <a:r>
              <a:rPr lang="en-US" dirty="0"/>
              <a:t> streams </a:t>
            </a:r>
          </a:p>
          <a:p>
            <a:pPr lvl="1"/>
            <a:r>
              <a:rPr lang="en-US" dirty="0"/>
              <a:t>using finite memory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0C390B-8D6A-BA79-083B-5E76EA531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46</a:t>
            </a:fld>
            <a:endParaRPr lang="en-US"/>
          </a:p>
        </p:txBody>
      </p:sp>
      <p:pic>
        <p:nvPicPr>
          <p:cNvPr id="7" name="Picture 6" descr="A close up of a diamond&#10;&#10;Description automatically generated">
            <a:extLst>
              <a:ext uri="{FF2B5EF4-FFF2-40B4-BE49-F238E27FC236}">
                <a16:creationId xmlns:a16="http://schemas.microsoft.com/office/drawing/2014/main" id="{66E83EED-C4B4-B3EB-EEEB-BA66CEC77D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069" y="800100"/>
            <a:ext cx="4883652" cy="2754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127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4C61C-3E57-2413-B99D-8F0EB9FB4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The main tricks</a:t>
            </a:r>
          </a:p>
        </p:txBody>
      </p:sp>
      <p:pic>
        <p:nvPicPr>
          <p:cNvPr id="6" name="Content Placeholder 5" descr="A close up of playing cards&#10;&#10;Description automatically generated">
            <a:extLst>
              <a:ext uri="{FF2B5EF4-FFF2-40B4-BE49-F238E27FC236}">
                <a16:creationId xmlns:a16="http://schemas.microsoft.com/office/drawing/2014/main" id="{FA4816F0-4474-870E-B62B-41B56CCEE2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401" y="365125"/>
            <a:ext cx="2886441" cy="192429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1BCF96-1DDC-D371-B8A3-CA49DB9F6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47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77C0D73-4820-EB1F-1CA4-6D1EE9291315}"/>
                  </a:ext>
                </a:extLst>
              </p:cNvPr>
              <p:cNvSpPr txBox="1"/>
              <p:nvPr/>
            </p:nvSpPr>
            <p:spPr>
              <a:xfrm>
                <a:off x="699144" y="2473798"/>
                <a:ext cx="9271321" cy="26005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4000"/>
                  <a:t>Streams of </a:t>
                </a:r>
                <a:r>
                  <a:rPr lang="en-US" sz="4000" b="1"/>
                  <a:t>snapshots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4000"/>
                  <a:t>IVM: from </a:t>
                </a:r>
                <a:r>
                  <a:rPr lang="en-US" sz="4000" b="1"/>
                  <a:t>changes</a:t>
                </a:r>
                <a:r>
                  <a:rPr lang="en-US" sz="4000"/>
                  <a:t> to changes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4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 sz="4000"/>
                  <a:t>-sets: model negative &amp; positive changes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400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77C0D73-4820-EB1F-1CA4-6D1EE92913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144" y="2473798"/>
                <a:ext cx="9271321" cy="2600520"/>
              </a:xfrm>
              <a:prstGeom prst="rect">
                <a:avLst/>
              </a:prstGeom>
              <a:blipFill>
                <a:blip r:embed="rId3"/>
                <a:stretch>
                  <a:fillRect l="-2104" t="-4225" r="-12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76155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old picture frame&#10;&#10;Description automatically generated with medium confidence">
            <a:extLst>
              <a:ext uri="{FF2B5EF4-FFF2-40B4-BE49-F238E27FC236}">
                <a16:creationId xmlns:a16="http://schemas.microsoft.com/office/drawing/2014/main" id="{CBA93F4D-67DA-4C00-A826-6D69DC590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5400000">
            <a:off x="2981198" y="-577098"/>
            <a:ext cx="7079352" cy="78878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E24F5C-4340-4D3A-B065-125A5B86B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7945" y="923925"/>
            <a:ext cx="2588491" cy="1325563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C1E40-3AA4-43F6-A029-D08F2910C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8364" y="1976144"/>
            <a:ext cx="6088167" cy="4200819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Incremental View Maintenance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Stream computations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Databases as streaming systems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Incremental computation on streams</a:t>
            </a:r>
          </a:p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SQL in DBSP</a:t>
            </a:r>
          </a:p>
          <a:p>
            <a:r>
              <a:rPr lang="en-US" b="1" dirty="0"/>
              <a:t>Implementation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6DC132-34BF-46BA-ADFB-886912ED0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304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44AA3-5277-48CC-390B-BC34F58E3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Formal verification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AEEA20-CE7B-98D9-92AA-4CFDEF0869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Theory was verified using the Lean theorem prover</a:t>
            </a:r>
          </a:p>
          <a:p>
            <a:r>
              <a:rPr lang="en-US" sz="2800" dirty="0">
                <a:hlinkClick r:id="rId2"/>
              </a:rPr>
              <a:t>https://github.com/tchajed/database-stream-processing-theory</a:t>
            </a:r>
            <a:r>
              <a:rPr lang="en-US" sz="2800" dirty="0"/>
              <a:t> </a:t>
            </a:r>
          </a:p>
          <a:p>
            <a:r>
              <a:rPr lang="en-US" dirty="0"/>
              <a:t>First formally-specified and formally-verified theory </a:t>
            </a:r>
            <a:br>
              <a:rPr lang="en-US" dirty="0"/>
            </a:br>
            <a:r>
              <a:rPr lang="en-US" dirty="0"/>
              <a:t>of incremental view maintenance</a:t>
            </a:r>
          </a:p>
          <a:p>
            <a:r>
              <a:rPr lang="en-US" b="1" dirty="0"/>
              <a:t>We know exactly what we need to build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193F8C-CC05-1BFE-11AB-EDC70DE2B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49</a:t>
            </a:fld>
            <a:endParaRPr lang="en-US"/>
          </a:p>
        </p:txBody>
      </p:sp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26AD3A7-DD71-5AAF-A5FF-714BD7BF54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473" y="4495627"/>
            <a:ext cx="4345229" cy="1353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818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5D9ED-585C-1B5C-A7F8-310483188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/>
              <a:t>Periodic query evaluation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C4BCC3-4FE2-D046-80F4-AFA87E11C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5</a:t>
            </a:fld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5D6E3C61-3E23-EB3E-12AF-1943AE9E0757}"/>
              </a:ext>
            </a:extLst>
          </p:cNvPr>
          <p:cNvSpPr/>
          <p:nvPr/>
        </p:nvSpPr>
        <p:spPr>
          <a:xfrm>
            <a:off x="1494460" y="5945614"/>
            <a:ext cx="9293043" cy="20543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9A02DC-7BCA-9AA4-2A79-9AE462BE9F1F}"/>
              </a:ext>
            </a:extLst>
          </p:cNvPr>
          <p:cNvSpPr txBox="1"/>
          <p:nvPr/>
        </p:nvSpPr>
        <p:spPr>
          <a:xfrm>
            <a:off x="6096000" y="6119457"/>
            <a:ext cx="906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Time</a:t>
            </a:r>
          </a:p>
        </p:txBody>
      </p:sp>
      <p:pic>
        <p:nvPicPr>
          <p:cNvPr id="9" name="Picture 8" descr="A close up of a cylinder&#10;&#10;Description automatically generated">
            <a:extLst>
              <a:ext uri="{FF2B5EF4-FFF2-40B4-BE49-F238E27FC236}">
                <a16:creationId xmlns:a16="http://schemas.microsoft.com/office/drawing/2014/main" id="{2987EDFA-A4EC-87DC-2A4D-C1E08D279A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580268" y="5087608"/>
            <a:ext cx="417834" cy="594253"/>
          </a:xfrm>
          <a:prstGeom prst="rect">
            <a:avLst/>
          </a:prstGeom>
        </p:spPr>
      </p:pic>
      <p:pic>
        <p:nvPicPr>
          <p:cNvPr id="10" name="Picture 9" descr="A close up of a cylinder&#10;&#10;Description automatically generated">
            <a:extLst>
              <a:ext uri="{FF2B5EF4-FFF2-40B4-BE49-F238E27FC236}">
                <a16:creationId xmlns:a16="http://schemas.microsoft.com/office/drawing/2014/main" id="{74639115-B5AE-C607-4D00-A0EA9A9E2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678957" y="5087608"/>
            <a:ext cx="417834" cy="594253"/>
          </a:xfrm>
          <a:prstGeom prst="rect">
            <a:avLst/>
          </a:prstGeom>
        </p:spPr>
      </p:pic>
      <p:pic>
        <p:nvPicPr>
          <p:cNvPr id="11" name="Picture 10" descr="A close up of a cylinder&#10;&#10;Description automatically generated">
            <a:extLst>
              <a:ext uri="{FF2B5EF4-FFF2-40B4-BE49-F238E27FC236}">
                <a16:creationId xmlns:a16="http://schemas.microsoft.com/office/drawing/2014/main" id="{4BC68764-6EFD-D529-5CB1-4C01A3DA4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723147" y="5087608"/>
            <a:ext cx="417834" cy="594253"/>
          </a:xfrm>
          <a:prstGeom prst="rect">
            <a:avLst/>
          </a:prstGeom>
        </p:spPr>
      </p:pic>
      <p:pic>
        <p:nvPicPr>
          <p:cNvPr id="12" name="Picture 11" descr="A close up of a cylinder&#10;&#10;Description automatically generated">
            <a:extLst>
              <a:ext uri="{FF2B5EF4-FFF2-40B4-BE49-F238E27FC236}">
                <a16:creationId xmlns:a16="http://schemas.microsoft.com/office/drawing/2014/main" id="{2A1307EF-2305-9724-AC6B-6F549B7BA6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767337" y="5087608"/>
            <a:ext cx="417834" cy="594253"/>
          </a:xfrm>
          <a:prstGeom prst="rect">
            <a:avLst/>
          </a:prstGeom>
        </p:spPr>
      </p:pic>
      <p:pic>
        <p:nvPicPr>
          <p:cNvPr id="13" name="Picture 12" descr="A close up of a cylinder&#10;&#10;Description automatically generated">
            <a:extLst>
              <a:ext uri="{FF2B5EF4-FFF2-40B4-BE49-F238E27FC236}">
                <a16:creationId xmlns:a16="http://schemas.microsoft.com/office/drawing/2014/main" id="{004F068D-FF4C-C0CF-8DEE-A127E68B51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753236" y="5087608"/>
            <a:ext cx="417834" cy="5942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Arrow: Right 13">
                <a:extLst>
                  <a:ext uri="{FF2B5EF4-FFF2-40B4-BE49-F238E27FC236}">
                    <a16:creationId xmlns:a16="http://schemas.microsoft.com/office/drawing/2014/main" id="{5CE217A5-BBC8-900C-5D52-B292B3982A11}"/>
                  </a:ext>
                </a:extLst>
              </p:cNvPr>
              <p:cNvSpPr/>
              <p:nvPr/>
            </p:nvSpPr>
            <p:spPr>
              <a:xfrm>
                <a:off x="2203422" y="5087606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>
                    <a:solidFill>
                      <a:schemeClr val="tx1"/>
                    </a:solidFill>
                  </a:rPr>
                  <a:t>DB</a:t>
                </a:r>
              </a:p>
            </p:txBody>
          </p:sp>
        </mc:Choice>
        <mc:Fallback xmlns="">
          <p:sp>
            <p:nvSpPr>
              <p:cNvPr id="14" name="Arrow: Right 13">
                <a:extLst>
                  <a:ext uri="{FF2B5EF4-FFF2-40B4-BE49-F238E27FC236}">
                    <a16:creationId xmlns:a16="http://schemas.microsoft.com/office/drawing/2014/main" id="{5CE217A5-BBC8-900C-5D52-B292B3982A1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3422" y="5087606"/>
                <a:ext cx="1362745" cy="594256"/>
              </a:xfrm>
              <a:prstGeom prst="rightArrow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Arrow: Right 14">
                <a:extLst>
                  <a:ext uri="{FF2B5EF4-FFF2-40B4-BE49-F238E27FC236}">
                    <a16:creationId xmlns:a16="http://schemas.microsoft.com/office/drawing/2014/main" id="{8BBC1363-1E12-72BE-238B-85E12F9D273C}"/>
                  </a:ext>
                </a:extLst>
              </p:cNvPr>
              <p:cNvSpPr/>
              <p:nvPr/>
            </p:nvSpPr>
            <p:spPr>
              <a:xfrm>
                <a:off x="4228596" y="5087606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DB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Arrow: Right 14">
                <a:extLst>
                  <a:ext uri="{FF2B5EF4-FFF2-40B4-BE49-F238E27FC236}">
                    <a16:creationId xmlns:a16="http://schemas.microsoft.com/office/drawing/2014/main" id="{8BBC1363-1E12-72BE-238B-85E12F9D273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8596" y="5087606"/>
                <a:ext cx="1362745" cy="594256"/>
              </a:xfrm>
              <a:prstGeom prst="rightArrow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Arrow: Right 15">
                <a:extLst>
                  <a:ext uri="{FF2B5EF4-FFF2-40B4-BE49-F238E27FC236}">
                    <a16:creationId xmlns:a16="http://schemas.microsoft.com/office/drawing/2014/main" id="{FE896BAE-3384-BED0-757C-61F600742562}"/>
                  </a:ext>
                </a:extLst>
              </p:cNvPr>
              <p:cNvSpPr/>
              <p:nvPr/>
            </p:nvSpPr>
            <p:spPr>
              <a:xfrm>
                <a:off x="6301932" y="5087606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DB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Arrow: Right 15">
                <a:extLst>
                  <a:ext uri="{FF2B5EF4-FFF2-40B4-BE49-F238E27FC236}">
                    <a16:creationId xmlns:a16="http://schemas.microsoft.com/office/drawing/2014/main" id="{FE896BAE-3384-BED0-757C-61F6007425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1932" y="5087606"/>
                <a:ext cx="1362745" cy="594256"/>
              </a:xfrm>
              <a:prstGeom prst="rightArrow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Arrow: Right 16">
                <a:extLst>
                  <a:ext uri="{FF2B5EF4-FFF2-40B4-BE49-F238E27FC236}">
                    <a16:creationId xmlns:a16="http://schemas.microsoft.com/office/drawing/2014/main" id="{C64A5FBE-7D69-1C1A-3D8D-B7A4AC152DB8}"/>
                  </a:ext>
                </a:extLst>
              </p:cNvPr>
              <p:cNvSpPr/>
              <p:nvPr/>
            </p:nvSpPr>
            <p:spPr>
              <a:xfrm>
                <a:off x="8287831" y="5087606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DB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Arrow: Right 16">
                <a:extLst>
                  <a:ext uri="{FF2B5EF4-FFF2-40B4-BE49-F238E27FC236}">
                    <a16:creationId xmlns:a16="http://schemas.microsoft.com/office/drawing/2014/main" id="{C64A5FBE-7D69-1C1A-3D8D-B7A4AC152D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7831" y="5087606"/>
                <a:ext cx="1362745" cy="594256"/>
              </a:xfrm>
              <a:prstGeom prst="rightArrow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Arrow: Up 17">
                <a:extLst>
                  <a:ext uri="{FF2B5EF4-FFF2-40B4-BE49-F238E27FC236}">
                    <a16:creationId xmlns:a16="http://schemas.microsoft.com/office/drawing/2014/main" id="{BF7F3C93-A2FE-60EB-50AC-20FD86076159}"/>
                  </a:ext>
                </a:extLst>
              </p:cNvPr>
              <p:cNvSpPr/>
              <p:nvPr/>
            </p:nvSpPr>
            <p:spPr>
              <a:xfrm>
                <a:off x="1580268" y="3557948"/>
                <a:ext cx="417834" cy="1397783"/>
              </a:xfrm>
              <a:prstGeom prst="upArrow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Arrow: Up 17">
                <a:extLst>
                  <a:ext uri="{FF2B5EF4-FFF2-40B4-BE49-F238E27FC236}">
                    <a16:creationId xmlns:a16="http://schemas.microsoft.com/office/drawing/2014/main" id="{BF7F3C93-A2FE-60EB-50AC-20FD860761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0268" y="3557948"/>
                <a:ext cx="417834" cy="1397783"/>
              </a:xfrm>
              <a:prstGeom prst="upArrow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Graphic 19" descr="Table with solid fill">
            <a:extLst>
              <a:ext uri="{FF2B5EF4-FFF2-40B4-BE49-F238E27FC236}">
                <a16:creationId xmlns:a16="http://schemas.microsoft.com/office/drawing/2014/main" id="{13285FA4-37CF-EAD2-11FB-3F9155F15D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331985" y="2609123"/>
            <a:ext cx="914400" cy="914400"/>
          </a:xfrm>
          <a:prstGeom prst="rect">
            <a:avLst/>
          </a:prstGeom>
        </p:spPr>
      </p:pic>
      <p:pic>
        <p:nvPicPr>
          <p:cNvPr id="21" name="Graphic 20" descr="Table with solid fill">
            <a:extLst>
              <a:ext uri="{FF2B5EF4-FFF2-40B4-BE49-F238E27FC236}">
                <a16:creationId xmlns:a16="http://schemas.microsoft.com/office/drawing/2014/main" id="{1A132752-03E3-5C98-46F3-823027FC0C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370251" y="2609123"/>
            <a:ext cx="914400" cy="914400"/>
          </a:xfrm>
          <a:prstGeom prst="rect">
            <a:avLst/>
          </a:prstGeom>
        </p:spPr>
      </p:pic>
      <p:pic>
        <p:nvPicPr>
          <p:cNvPr id="22" name="Graphic 21" descr="Table with solid fill">
            <a:extLst>
              <a:ext uri="{FF2B5EF4-FFF2-40B4-BE49-F238E27FC236}">
                <a16:creationId xmlns:a16="http://schemas.microsoft.com/office/drawing/2014/main" id="{87C9B5BE-2745-C3A9-A441-CBE20AC88F3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74864" y="2609123"/>
            <a:ext cx="914400" cy="914400"/>
          </a:xfrm>
          <a:prstGeom prst="rect">
            <a:avLst/>
          </a:prstGeom>
        </p:spPr>
      </p:pic>
      <p:pic>
        <p:nvPicPr>
          <p:cNvPr id="23" name="Graphic 22" descr="Table with solid fill">
            <a:extLst>
              <a:ext uri="{FF2B5EF4-FFF2-40B4-BE49-F238E27FC236}">
                <a16:creationId xmlns:a16="http://schemas.microsoft.com/office/drawing/2014/main" id="{3DBCABDB-2B98-EE15-31C8-721749562A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19054" y="2609123"/>
            <a:ext cx="914400" cy="914400"/>
          </a:xfrm>
          <a:prstGeom prst="rect">
            <a:avLst/>
          </a:prstGeom>
        </p:spPr>
      </p:pic>
      <p:pic>
        <p:nvPicPr>
          <p:cNvPr id="24" name="Graphic 23" descr="Table with solid fill">
            <a:extLst>
              <a:ext uri="{FF2B5EF4-FFF2-40B4-BE49-F238E27FC236}">
                <a16:creationId xmlns:a16="http://schemas.microsoft.com/office/drawing/2014/main" id="{772A05FA-17F1-71E3-B7D7-F36F79C11C6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476756" y="2609123"/>
            <a:ext cx="914400" cy="914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Arrow: Up 24">
                <a:extLst>
                  <a:ext uri="{FF2B5EF4-FFF2-40B4-BE49-F238E27FC236}">
                    <a16:creationId xmlns:a16="http://schemas.microsoft.com/office/drawing/2014/main" id="{9B8CD638-F793-13A5-DA74-7137A14E47A2}"/>
                  </a:ext>
                </a:extLst>
              </p:cNvPr>
              <p:cNvSpPr/>
              <p:nvPr/>
            </p:nvSpPr>
            <p:spPr>
              <a:xfrm>
                <a:off x="3678957" y="3557948"/>
                <a:ext cx="417834" cy="1397783"/>
              </a:xfrm>
              <a:prstGeom prst="upArrow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Arrow: Up 24">
                <a:extLst>
                  <a:ext uri="{FF2B5EF4-FFF2-40B4-BE49-F238E27FC236}">
                    <a16:creationId xmlns:a16="http://schemas.microsoft.com/office/drawing/2014/main" id="{9B8CD638-F793-13A5-DA74-7137A14E47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8957" y="3557948"/>
                <a:ext cx="417834" cy="1397783"/>
              </a:xfrm>
              <a:prstGeom prst="upArrow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Arrow: Up 25">
                <a:extLst>
                  <a:ext uri="{FF2B5EF4-FFF2-40B4-BE49-F238E27FC236}">
                    <a16:creationId xmlns:a16="http://schemas.microsoft.com/office/drawing/2014/main" id="{BA97E5FA-3855-6EC7-C464-8970A29CC105}"/>
                  </a:ext>
                </a:extLst>
              </p:cNvPr>
              <p:cNvSpPr/>
              <p:nvPr/>
            </p:nvSpPr>
            <p:spPr>
              <a:xfrm>
                <a:off x="5723147" y="3557948"/>
                <a:ext cx="417834" cy="1397783"/>
              </a:xfrm>
              <a:prstGeom prst="upArrow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Arrow: Up 25">
                <a:extLst>
                  <a:ext uri="{FF2B5EF4-FFF2-40B4-BE49-F238E27FC236}">
                    <a16:creationId xmlns:a16="http://schemas.microsoft.com/office/drawing/2014/main" id="{BA97E5FA-3855-6EC7-C464-8970A29CC10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3147" y="3557948"/>
                <a:ext cx="417834" cy="1397783"/>
              </a:xfrm>
              <a:prstGeom prst="upArrow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Arrow: Up 26">
                <a:extLst>
                  <a:ext uri="{FF2B5EF4-FFF2-40B4-BE49-F238E27FC236}">
                    <a16:creationId xmlns:a16="http://schemas.microsoft.com/office/drawing/2014/main" id="{58DAEC6E-09F4-D533-2765-CF670FC759C8}"/>
                  </a:ext>
                </a:extLst>
              </p:cNvPr>
              <p:cNvSpPr/>
              <p:nvPr/>
            </p:nvSpPr>
            <p:spPr>
              <a:xfrm>
                <a:off x="7767337" y="3557948"/>
                <a:ext cx="417834" cy="1397783"/>
              </a:xfrm>
              <a:prstGeom prst="upArrow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Arrow: Up 26">
                <a:extLst>
                  <a:ext uri="{FF2B5EF4-FFF2-40B4-BE49-F238E27FC236}">
                    <a16:creationId xmlns:a16="http://schemas.microsoft.com/office/drawing/2014/main" id="{58DAEC6E-09F4-D533-2765-CF670FC759C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7337" y="3557948"/>
                <a:ext cx="417834" cy="1397783"/>
              </a:xfrm>
              <a:prstGeom prst="upArrow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Arrow: Up 27">
                <a:extLst>
                  <a:ext uri="{FF2B5EF4-FFF2-40B4-BE49-F238E27FC236}">
                    <a16:creationId xmlns:a16="http://schemas.microsoft.com/office/drawing/2014/main" id="{ED151B22-5343-1291-639D-4698EC51A021}"/>
                  </a:ext>
                </a:extLst>
              </p:cNvPr>
              <p:cNvSpPr/>
              <p:nvPr/>
            </p:nvSpPr>
            <p:spPr>
              <a:xfrm>
                <a:off x="9753236" y="3557948"/>
                <a:ext cx="417834" cy="1397783"/>
              </a:xfrm>
              <a:prstGeom prst="upArrow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8" name="Arrow: Up 27">
                <a:extLst>
                  <a:ext uri="{FF2B5EF4-FFF2-40B4-BE49-F238E27FC236}">
                    <a16:creationId xmlns:a16="http://schemas.microsoft.com/office/drawing/2014/main" id="{ED151B22-5343-1291-639D-4698EC51A0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3236" y="3557948"/>
                <a:ext cx="417834" cy="1397783"/>
              </a:xfrm>
              <a:prstGeom prst="upArrow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Arrow: Right 28">
                <a:extLst>
                  <a:ext uri="{FF2B5EF4-FFF2-40B4-BE49-F238E27FC236}">
                    <a16:creationId xmlns:a16="http://schemas.microsoft.com/office/drawing/2014/main" id="{5DEE2680-C6E7-F3AB-39FB-2A2C21EE902F}"/>
                  </a:ext>
                </a:extLst>
              </p:cNvPr>
              <p:cNvSpPr/>
              <p:nvPr/>
            </p:nvSpPr>
            <p:spPr>
              <a:xfrm>
                <a:off x="10334153" y="5087606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DB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9" name="Arrow: Right 28">
                <a:extLst>
                  <a:ext uri="{FF2B5EF4-FFF2-40B4-BE49-F238E27FC236}">
                    <a16:creationId xmlns:a16="http://schemas.microsoft.com/office/drawing/2014/main" id="{5DEE2680-C6E7-F3AB-39FB-2A2C21EE90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4153" y="5087606"/>
                <a:ext cx="1362745" cy="594256"/>
              </a:xfrm>
              <a:prstGeom prst="rightArrow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6282FEAC-3B8F-08D1-2196-D3E4E76D7BC9}"/>
              </a:ext>
            </a:extLst>
          </p:cNvPr>
          <p:cNvSpPr txBox="1"/>
          <p:nvPr/>
        </p:nvSpPr>
        <p:spPr>
          <a:xfrm>
            <a:off x="1257503" y="6169580"/>
            <a:ext cx="1045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~1B rows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7067D9F-5920-3CA3-F203-2C128E311435}"/>
              </a:ext>
            </a:extLst>
          </p:cNvPr>
          <p:cNvSpPr txBox="1"/>
          <p:nvPr/>
        </p:nvSpPr>
        <p:spPr>
          <a:xfrm>
            <a:off x="2276591" y="5504242"/>
            <a:ext cx="1154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~100 rows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4E0E2F-81DD-7807-EB0C-AA8BF08C8E81}"/>
              </a:ext>
            </a:extLst>
          </p:cNvPr>
          <p:cNvSpPr txBox="1"/>
          <p:nvPr/>
        </p:nvSpPr>
        <p:spPr>
          <a:xfrm>
            <a:off x="1633750" y="2432473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07E167-2771-45AD-761F-D5382DFE2CAF}"/>
              </a:ext>
            </a:extLst>
          </p:cNvPr>
          <p:cNvSpPr txBox="1"/>
          <p:nvPr/>
        </p:nvSpPr>
        <p:spPr>
          <a:xfrm>
            <a:off x="3677940" y="2432473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675F9C-193A-04F9-289B-FCE35D5044B1}"/>
              </a:ext>
            </a:extLst>
          </p:cNvPr>
          <p:cNvSpPr txBox="1"/>
          <p:nvPr/>
        </p:nvSpPr>
        <p:spPr>
          <a:xfrm>
            <a:off x="5782553" y="2432473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C71F417-C811-5E53-49A5-6D42F276EB46}"/>
              </a:ext>
            </a:extLst>
          </p:cNvPr>
          <p:cNvSpPr txBox="1"/>
          <p:nvPr/>
        </p:nvSpPr>
        <p:spPr>
          <a:xfrm>
            <a:off x="7826743" y="2432473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CC93859-6081-0DCB-616A-E24A90B861E7}"/>
              </a:ext>
            </a:extLst>
          </p:cNvPr>
          <p:cNvSpPr txBox="1"/>
          <p:nvPr/>
        </p:nvSpPr>
        <p:spPr>
          <a:xfrm>
            <a:off x="9784445" y="2432473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BC49124-EB2A-E303-3CF7-B7EF56D37AA3}"/>
              </a:ext>
            </a:extLst>
          </p:cNvPr>
          <p:cNvSpPr txBox="1"/>
          <p:nvPr/>
        </p:nvSpPr>
        <p:spPr>
          <a:xfrm>
            <a:off x="1366628" y="1524934"/>
            <a:ext cx="64940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/>
                </a:solidFill>
                <a:latin typeface="Consolas" panose="020B0609020204030204" pitchFamily="49" charset="0"/>
              </a:rPr>
              <a:t>CREATE VIEW </a:t>
            </a:r>
            <a:r>
              <a:rPr lang="en-US" sz="2800" dirty="0">
                <a:latin typeface="Consolas" panose="020B0609020204030204" pitchFamily="49" charset="0"/>
              </a:rPr>
              <a:t>V </a:t>
            </a:r>
            <a:r>
              <a:rPr lang="en-US" sz="2800" dirty="0">
                <a:solidFill>
                  <a:schemeClr val="accent1"/>
                </a:solidFill>
                <a:latin typeface="Consolas" panose="020B0609020204030204" pitchFamily="49" charset="0"/>
              </a:rPr>
              <a:t>AS SELECT</a:t>
            </a:r>
            <a:r>
              <a:rPr lang="en-US" sz="2800" dirty="0">
                <a:latin typeface="Consolas" panose="020B0609020204030204" pitchFamily="49" charset="0"/>
              </a:rPr>
              <a:t> … </a:t>
            </a:r>
            <a:r>
              <a:rPr lang="en-US" sz="2800" dirty="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sz="2800" dirty="0">
                <a:latin typeface="Consolas" panose="020B0609020204030204" pitchFamily="49" charset="0"/>
              </a:rPr>
              <a:t> …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4ED19B2-50A1-14DD-CCF8-4BDA6866FCF7}"/>
              </a:ext>
            </a:extLst>
          </p:cNvPr>
          <p:cNvSpPr txBox="1"/>
          <p:nvPr/>
        </p:nvSpPr>
        <p:spPr>
          <a:xfrm>
            <a:off x="3443921" y="6334780"/>
            <a:ext cx="19800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transactions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F80C3ED-5AC2-DDD3-786A-89C248D14424}"/>
              </a:ext>
            </a:extLst>
          </p:cNvPr>
          <p:cNvCxnSpPr>
            <a:cxnSpLocks/>
            <a:stCxn id="30" idx="0"/>
            <a:endCxn id="32" idx="3"/>
          </p:cNvCxnSpPr>
          <p:nvPr/>
        </p:nvCxnSpPr>
        <p:spPr>
          <a:xfrm flipH="1" flipV="1">
            <a:off x="3430818" y="5688908"/>
            <a:ext cx="1003118" cy="6458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4E9BBAB8-AB0C-74CD-34BF-2462CAC6765D}"/>
              </a:ext>
            </a:extLst>
          </p:cNvPr>
          <p:cNvCxnSpPr>
            <a:cxnSpLocks/>
            <a:stCxn id="30" idx="0"/>
          </p:cNvCxnSpPr>
          <p:nvPr/>
        </p:nvCxnSpPr>
        <p:spPr>
          <a:xfrm flipV="1">
            <a:off x="4433936" y="5606713"/>
            <a:ext cx="515693" cy="72806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2721989-FD54-32A4-8CBF-DC7796387192}"/>
              </a:ext>
            </a:extLst>
          </p:cNvPr>
          <p:cNvCxnSpPr>
            <a:cxnSpLocks/>
            <a:stCxn id="30" idx="0"/>
          </p:cNvCxnSpPr>
          <p:nvPr/>
        </p:nvCxnSpPr>
        <p:spPr>
          <a:xfrm flipV="1">
            <a:off x="4433936" y="5588185"/>
            <a:ext cx="1942271" cy="7465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DCEDDA7-A3C9-7795-A9AE-C8CC4EF39966}"/>
              </a:ext>
            </a:extLst>
          </p:cNvPr>
          <p:cNvCxnSpPr>
            <a:cxnSpLocks/>
            <a:stCxn id="30" idx="0"/>
          </p:cNvCxnSpPr>
          <p:nvPr/>
        </p:nvCxnSpPr>
        <p:spPr>
          <a:xfrm flipV="1">
            <a:off x="4433936" y="5606713"/>
            <a:ext cx="4346993" cy="72806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529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/>
      <p:bldP spid="14" grpId="0" animBg="1"/>
      <p:bldP spid="15" grpId="0" animBg="1"/>
      <p:bldP spid="16" grpId="0" animBg="1"/>
      <p:bldP spid="17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1" grpId="0"/>
      <p:bldP spid="32" grpId="0"/>
      <p:bldP spid="3" grpId="0"/>
      <p:bldP spid="5" grpId="0"/>
      <p:bldP spid="8" grpId="0"/>
      <p:bldP spid="19" grpId="0"/>
      <p:bldP spid="37" grpId="0"/>
      <p:bldP spid="38" grpId="0"/>
      <p:bldP spid="3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heetah running quickly with motion blur">
            <a:extLst>
              <a:ext uri="{FF2B5EF4-FFF2-40B4-BE49-F238E27FC236}">
                <a16:creationId xmlns:a16="http://schemas.microsoft.com/office/drawing/2014/main" id="{16C347B1-D83F-8EAE-A2E8-10CCAB684A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06" r="43563" b="26797"/>
          <a:stretch/>
        </p:blipFill>
        <p:spPr>
          <a:xfrm>
            <a:off x="6105743" y="4398153"/>
            <a:ext cx="5719434" cy="23233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DBD767-4627-EF26-7428-B46BD5D8E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DBSP Library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1639EA-3D3F-90DC-3781-1E28C689D2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4251"/>
            <a:ext cx="10515600" cy="4997302"/>
          </a:xfrm>
        </p:spPr>
        <p:txBody>
          <a:bodyPr>
            <a:normAutofit/>
          </a:bodyPr>
          <a:lstStyle/>
          <a:p>
            <a:r>
              <a:rPr lang="en-US" dirty="0">
                <a:hlinkClick r:id="rId3"/>
              </a:rPr>
              <a:t>https://crates.io/crates/dbsp</a:t>
            </a:r>
            <a:r>
              <a:rPr lang="en-US" dirty="0"/>
              <a:t> </a:t>
            </a:r>
          </a:p>
          <a:p>
            <a:r>
              <a:rPr lang="en-US" dirty="0"/>
              <a:t>MIT license</a:t>
            </a:r>
          </a:p>
          <a:p>
            <a:r>
              <a:rPr lang="en-US" dirty="0"/>
              <a:t>Rust framework to describe DBSP circuits</a:t>
            </a:r>
          </a:p>
          <a:p>
            <a:r>
              <a:rPr lang="en-US" dirty="0"/>
              <a:t>Support for relational algebra, nested relations, aggregates, etc.</a:t>
            </a:r>
          </a:p>
          <a:p>
            <a:r>
              <a:rPr lang="en-US" dirty="0"/>
              <a:t>Basic incremental and non-incremental operators (~70)</a:t>
            </a:r>
          </a:p>
          <a:p>
            <a:r>
              <a:rPr lang="en-US" dirty="0"/>
              <a:t>Multi-core execution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E7D0A8-20DB-1751-E94C-8082FEFC8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29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DE7063DD-64CC-72DA-DC84-28A2A72E1786}"/>
              </a:ext>
            </a:extLst>
          </p:cNvPr>
          <p:cNvSpPr/>
          <p:nvPr/>
        </p:nvSpPr>
        <p:spPr>
          <a:xfrm>
            <a:off x="7511087" y="3964633"/>
            <a:ext cx="677138" cy="8649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A3C72A3-9C2C-E042-3272-36EADA977B7E}"/>
              </a:ext>
            </a:extLst>
          </p:cNvPr>
          <p:cNvSpPr/>
          <p:nvPr/>
        </p:nvSpPr>
        <p:spPr>
          <a:xfrm>
            <a:off x="8201460" y="3964633"/>
            <a:ext cx="688894" cy="8649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133E2F6-F5DE-82C1-E8F5-3E2F0758EB0B}"/>
              </a:ext>
            </a:extLst>
          </p:cNvPr>
          <p:cNvSpPr/>
          <p:nvPr/>
        </p:nvSpPr>
        <p:spPr>
          <a:xfrm>
            <a:off x="3185720" y="3966547"/>
            <a:ext cx="677138" cy="86491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D8E9B11-3F6D-3DB8-A529-DF2F951C1837}"/>
              </a:ext>
            </a:extLst>
          </p:cNvPr>
          <p:cNvSpPr/>
          <p:nvPr/>
        </p:nvSpPr>
        <p:spPr>
          <a:xfrm>
            <a:off x="3876093" y="3966547"/>
            <a:ext cx="688894" cy="8649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D1AF21-92A2-7FD9-F984-666D13BCEE13}"/>
              </a:ext>
            </a:extLst>
          </p:cNvPr>
          <p:cNvSpPr/>
          <p:nvPr/>
        </p:nvSpPr>
        <p:spPr>
          <a:xfrm>
            <a:off x="4998015" y="3958255"/>
            <a:ext cx="2057701" cy="8735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DBSP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query engine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904765-F7F6-BDF8-8856-5CA174407186}"/>
              </a:ext>
            </a:extLst>
          </p:cNvPr>
          <p:cNvSpPr txBox="1"/>
          <p:nvPr/>
        </p:nvSpPr>
        <p:spPr>
          <a:xfrm rot="17195010">
            <a:off x="4435838" y="3579959"/>
            <a:ext cx="728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Z-sets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C6F799DB-AA05-1661-5F81-880A5430BF13}"/>
              </a:ext>
            </a:extLst>
          </p:cNvPr>
          <p:cNvSpPr/>
          <p:nvPr/>
        </p:nvSpPr>
        <p:spPr>
          <a:xfrm>
            <a:off x="5229799" y="2619400"/>
            <a:ext cx="1594131" cy="71209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SQL compiler</a:t>
            </a:r>
          </a:p>
        </p:txBody>
      </p:sp>
      <p:sp>
        <p:nvSpPr>
          <p:cNvPr id="22" name="Arrow: Down 21">
            <a:extLst>
              <a:ext uri="{FF2B5EF4-FFF2-40B4-BE49-F238E27FC236}">
                <a16:creationId xmlns:a16="http://schemas.microsoft.com/office/drawing/2014/main" id="{5C9167FD-B620-3A3F-ACDA-0C11A815DC86}"/>
              </a:ext>
            </a:extLst>
          </p:cNvPr>
          <p:cNvSpPr/>
          <p:nvPr/>
        </p:nvSpPr>
        <p:spPr>
          <a:xfrm>
            <a:off x="5838135" y="3331499"/>
            <a:ext cx="453154" cy="62675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F377F8C-6B98-023E-B77E-D9E024F6F7B4}"/>
              </a:ext>
            </a:extLst>
          </p:cNvPr>
          <p:cNvSpPr txBox="1"/>
          <p:nvPr/>
        </p:nvSpPr>
        <p:spPr>
          <a:xfrm>
            <a:off x="5261943" y="1853925"/>
            <a:ext cx="15298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SQL program</a:t>
            </a:r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773D1FB9-E0CD-17F7-6D48-6F60B6B18B16}"/>
              </a:ext>
            </a:extLst>
          </p:cNvPr>
          <p:cNvSpPr/>
          <p:nvPr/>
        </p:nvSpPr>
        <p:spPr>
          <a:xfrm>
            <a:off x="5838135" y="2219290"/>
            <a:ext cx="453154" cy="400110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AC1AE74-1E0F-D986-1534-6F56E1243463}"/>
              </a:ext>
            </a:extLst>
          </p:cNvPr>
          <p:cNvSpPr txBox="1"/>
          <p:nvPr/>
        </p:nvSpPr>
        <p:spPr>
          <a:xfrm rot="17195010">
            <a:off x="6929557" y="3579959"/>
            <a:ext cx="728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Z-sets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E35E030-21D5-1AC9-77A0-32D2F801EE9B}"/>
              </a:ext>
            </a:extLst>
          </p:cNvPr>
          <p:cNvSpPr/>
          <p:nvPr/>
        </p:nvSpPr>
        <p:spPr>
          <a:xfrm>
            <a:off x="7497533" y="3966547"/>
            <a:ext cx="1392821" cy="8735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91031FF-1E6D-97B2-4121-3C8254CE1888}"/>
              </a:ext>
            </a:extLst>
          </p:cNvPr>
          <p:cNvSpPr/>
          <p:nvPr/>
        </p:nvSpPr>
        <p:spPr>
          <a:xfrm>
            <a:off x="3185720" y="3966547"/>
            <a:ext cx="1392821" cy="8735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997BA66-8BB7-C457-072C-99DCF10411B0}"/>
              </a:ext>
            </a:extLst>
          </p:cNvPr>
          <p:cNvSpPr txBox="1"/>
          <p:nvPr/>
        </p:nvSpPr>
        <p:spPr>
          <a:xfrm>
            <a:off x="3355586" y="4872324"/>
            <a:ext cx="11800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input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adapter</a:t>
            </a:r>
          </a:p>
        </p:txBody>
      </p:sp>
      <p:sp>
        <p:nvSpPr>
          <p:cNvPr id="45" name="Arrow: Right 44">
            <a:extLst>
              <a:ext uri="{FF2B5EF4-FFF2-40B4-BE49-F238E27FC236}">
                <a16:creationId xmlns:a16="http://schemas.microsoft.com/office/drawing/2014/main" id="{D0AD9DCC-7E2B-D4CE-D335-7E7B3B42A954}"/>
              </a:ext>
            </a:extLst>
          </p:cNvPr>
          <p:cNvSpPr/>
          <p:nvPr/>
        </p:nvSpPr>
        <p:spPr>
          <a:xfrm>
            <a:off x="4578222" y="4152871"/>
            <a:ext cx="405920" cy="50087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Arrow: Right 45">
            <a:extLst>
              <a:ext uri="{FF2B5EF4-FFF2-40B4-BE49-F238E27FC236}">
                <a16:creationId xmlns:a16="http://schemas.microsoft.com/office/drawing/2014/main" id="{6478E2C4-AF48-9988-B78D-7A96C96F7F83}"/>
              </a:ext>
            </a:extLst>
          </p:cNvPr>
          <p:cNvSpPr/>
          <p:nvPr/>
        </p:nvSpPr>
        <p:spPr>
          <a:xfrm>
            <a:off x="7067371" y="4152871"/>
            <a:ext cx="405920" cy="50087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38844C30-CFAC-5A5D-0B93-CA615444F458}"/>
              </a:ext>
            </a:extLst>
          </p:cNvPr>
          <p:cNvSpPr txBox="1"/>
          <p:nvPr/>
        </p:nvSpPr>
        <p:spPr>
          <a:xfrm rot="18094845" flipH="1">
            <a:off x="3700908" y="4096040"/>
            <a:ext cx="1165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decode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B279721-B674-FBF6-A223-00A771052BF3}"/>
              </a:ext>
            </a:extLst>
          </p:cNvPr>
          <p:cNvSpPr txBox="1"/>
          <p:nvPr/>
        </p:nvSpPr>
        <p:spPr>
          <a:xfrm rot="18272940" flipH="1">
            <a:off x="7359771" y="4161144"/>
            <a:ext cx="1091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encode</a:t>
            </a:r>
          </a:p>
        </p:txBody>
      </p:sp>
      <p:sp>
        <p:nvSpPr>
          <p:cNvPr id="52" name="Arrow: Right 51">
            <a:extLst>
              <a:ext uri="{FF2B5EF4-FFF2-40B4-BE49-F238E27FC236}">
                <a16:creationId xmlns:a16="http://schemas.microsoft.com/office/drawing/2014/main" id="{56B73B55-38FC-CA96-5F95-25F4EE390E14}"/>
              </a:ext>
            </a:extLst>
          </p:cNvPr>
          <p:cNvSpPr/>
          <p:nvPr/>
        </p:nvSpPr>
        <p:spPr>
          <a:xfrm>
            <a:off x="2592148" y="4160940"/>
            <a:ext cx="574181" cy="50087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Arrow: Right 52">
            <a:extLst>
              <a:ext uri="{FF2B5EF4-FFF2-40B4-BE49-F238E27FC236}">
                <a16:creationId xmlns:a16="http://schemas.microsoft.com/office/drawing/2014/main" id="{37720057-387C-A1EA-B520-DB4C1A390291}"/>
              </a:ext>
            </a:extLst>
          </p:cNvPr>
          <p:cNvSpPr/>
          <p:nvPr/>
        </p:nvSpPr>
        <p:spPr>
          <a:xfrm>
            <a:off x="8903590" y="4140510"/>
            <a:ext cx="550612" cy="50087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501D91B0-FE8B-F36C-5FB3-B734FF3C6A0F}"/>
              </a:ext>
            </a:extLst>
          </p:cNvPr>
          <p:cNvSpPr txBox="1"/>
          <p:nvPr/>
        </p:nvSpPr>
        <p:spPr>
          <a:xfrm>
            <a:off x="8514276" y="3384554"/>
            <a:ext cx="6434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Rust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1D24321C-7E2B-1567-9144-1F561D06068D}"/>
              </a:ext>
            </a:extLst>
          </p:cNvPr>
          <p:cNvSpPr/>
          <p:nvPr/>
        </p:nvSpPr>
        <p:spPr>
          <a:xfrm>
            <a:off x="1732518" y="4067780"/>
            <a:ext cx="870924" cy="650116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Data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source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DF1B5A42-0E2F-600C-0926-C43FDAAA245D}"/>
              </a:ext>
            </a:extLst>
          </p:cNvPr>
          <p:cNvSpPr/>
          <p:nvPr/>
        </p:nvSpPr>
        <p:spPr>
          <a:xfrm>
            <a:off x="9473116" y="4067780"/>
            <a:ext cx="799534" cy="646332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Data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sink</a:t>
            </a:r>
          </a:p>
        </p:txBody>
      </p: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ECB28502-B2DD-93C5-7915-781CC593AD0B}"/>
              </a:ext>
            </a:extLst>
          </p:cNvPr>
          <p:cNvCxnSpPr>
            <a:cxnSpLocks/>
            <a:stCxn id="38" idx="2"/>
            <a:endCxn id="55" idx="2"/>
          </p:cNvCxnSpPr>
          <p:nvPr/>
        </p:nvCxnSpPr>
        <p:spPr>
          <a:xfrm rot="5400000" flipH="1">
            <a:off x="2789353" y="4096524"/>
            <a:ext cx="113563" cy="1356309"/>
          </a:xfrm>
          <a:prstGeom prst="bentConnector3">
            <a:avLst>
              <a:gd name="adj1" fmla="val -201298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99474072-8CF1-5562-B863-174B07FFC03E}"/>
              </a:ext>
            </a:extLst>
          </p:cNvPr>
          <p:cNvCxnSpPr>
            <a:cxnSpLocks/>
            <a:stCxn id="43" idx="2"/>
            <a:endCxn id="56" idx="2"/>
          </p:cNvCxnSpPr>
          <p:nvPr/>
        </p:nvCxnSpPr>
        <p:spPr>
          <a:xfrm rot="5400000" flipH="1" flipV="1">
            <a:off x="9151678" y="4108341"/>
            <a:ext cx="115433" cy="1326976"/>
          </a:xfrm>
          <a:prstGeom prst="bentConnector3">
            <a:avLst>
              <a:gd name="adj1" fmla="val -198037"/>
            </a:avLst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3D8B385E-8BE3-67FF-AD67-69E8A80D7410}"/>
              </a:ext>
            </a:extLst>
          </p:cNvPr>
          <p:cNvSpPr/>
          <p:nvPr/>
        </p:nvSpPr>
        <p:spPr>
          <a:xfrm>
            <a:off x="2766193" y="3429000"/>
            <a:ext cx="6353421" cy="2089656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ED12ADE-4D1F-BB8E-BAE1-1D7034D60E25}"/>
              </a:ext>
            </a:extLst>
          </p:cNvPr>
          <p:cNvSpPr txBox="1"/>
          <p:nvPr/>
        </p:nvSpPr>
        <p:spPr>
          <a:xfrm>
            <a:off x="7503037" y="4858576"/>
            <a:ext cx="118007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output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adapter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7FC85C6-47F5-C36A-5AF0-272FE8EE30DD}"/>
              </a:ext>
            </a:extLst>
          </p:cNvPr>
          <p:cNvSpPr txBox="1"/>
          <p:nvPr/>
        </p:nvSpPr>
        <p:spPr>
          <a:xfrm rot="18094845" flipH="1">
            <a:off x="2941138" y="4148614"/>
            <a:ext cx="1165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transport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EF96B94-362D-F798-D33E-129DFD7D58A2}"/>
              </a:ext>
            </a:extLst>
          </p:cNvPr>
          <p:cNvSpPr txBox="1"/>
          <p:nvPr/>
        </p:nvSpPr>
        <p:spPr>
          <a:xfrm rot="18094845" flipH="1">
            <a:off x="7939372" y="4148614"/>
            <a:ext cx="11652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transport</a:t>
            </a:r>
          </a:p>
        </p:txBody>
      </p:sp>
      <p:sp>
        <p:nvSpPr>
          <p:cNvPr id="69" name="Arrow: Bent 68">
            <a:extLst>
              <a:ext uri="{FF2B5EF4-FFF2-40B4-BE49-F238E27FC236}">
                <a16:creationId xmlns:a16="http://schemas.microsoft.com/office/drawing/2014/main" id="{0719334B-8930-DCBB-D060-D0C4134DCFB5}"/>
              </a:ext>
            </a:extLst>
          </p:cNvPr>
          <p:cNvSpPr/>
          <p:nvPr/>
        </p:nvSpPr>
        <p:spPr>
          <a:xfrm>
            <a:off x="2064949" y="2770519"/>
            <a:ext cx="3151614" cy="1304147"/>
          </a:xfrm>
          <a:prstGeom prst="bentArrow">
            <a:avLst>
              <a:gd name="adj1" fmla="val 14128"/>
              <a:gd name="adj2" fmla="val 12606"/>
              <a:gd name="adj3" fmla="val 15827"/>
              <a:gd name="adj4" fmla="val 24236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F5A4CEE-0DC4-3BE1-9347-894EDCB8E866}"/>
              </a:ext>
            </a:extLst>
          </p:cNvPr>
          <p:cNvSpPr txBox="1"/>
          <p:nvPr/>
        </p:nvSpPr>
        <p:spPr>
          <a:xfrm>
            <a:off x="4021216" y="2534025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schema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A28B316E-089A-F684-6752-0CFE3FBF036B}"/>
              </a:ext>
            </a:extLst>
          </p:cNvPr>
          <p:cNvSpPr/>
          <p:nvPr/>
        </p:nvSpPr>
        <p:spPr>
          <a:xfrm>
            <a:off x="2766193" y="2285316"/>
            <a:ext cx="6353421" cy="1109984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75BD6BCD-F85D-EBDB-12B6-F0D21428B521}"/>
              </a:ext>
            </a:extLst>
          </p:cNvPr>
          <p:cNvSpPr txBox="1"/>
          <p:nvPr/>
        </p:nvSpPr>
        <p:spPr>
          <a:xfrm>
            <a:off x="8489725" y="2260615"/>
            <a:ext cx="6431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Java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A39ED00-F250-A42C-47D7-45B58BEEBCC0}"/>
              </a:ext>
            </a:extLst>
          </p:cNvPr>
          <p:cNvSpPr txBox="1"/>
          <p:nvPr/>
        </p:nvSpPr>
        <p:spPr>
          <a:xfrm rot="17195010">
            <a:off x="2658376" y="3669207"/>
            <a:ext cx="614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data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A44026B7-4FFF-17E1-8A10-243FC9F0E2A9}"/>
              </a:ext>
            </a:extLst>
          </p:cNvPr>
          <p:cNvSpPr txBox="1"/>
          <p:nvPr/>
        </p:nvSpPr>
        <p:spPr>
          <a:xfrm rot="17195010">
            <a:off x="9016262" y="3669207"/>
            <a:ext cx="614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data</a:t>
            </a:r>
          </a:p>
        </p:txBody>
      </p:sp>
      <p:pic>
        <p:nvPicPr>
          <p:cNvPr id="78" name="Picture 77" descr="A close up of a cylinder&#10;&#10;Description automatically generated">
            <a:extLst>
              <a:ext uri="{FF2B5EF4-FFF2-40B4-BE49-F238E27FC236}">
                <a16:creationId xmlns:a16="http://schemas.microsoft.com/office/drawing/2014/main" id="{0329CA5E-CD79-23F4-1A53-5C11676E22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733986" y="5856440"/>
            <a:ext cx="557303" cy="609432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F12C1D39-5DDE-6013-3F5D-33C39282A4C3}"/>
              </a:ext>
            </a:extLst>
          </p:cNvPr>
          <p:cNvSpPr txBox="1"/>
          <p:nvPr/>
        </p:nvSpPr>
        <p:spPr>
          <a:xfrm>
            <a:off x="6097011" y="5931401"/>
            <a:ext cx="9158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state</a:t>
            </a:r>
          </a:p>
        </p:txBody>
      </p:sp>
      <p:sp>
        <p:nvSpPr>
          <p:cNvPr id="80" name="Arrow: Up-Down 79">
            <a:extLst>
              <a:ext uri="{FF2B5EF4-FFF2-40B4-BE49-F238E27FC236}">
                <a16:creationId xmlns:a16="http://schemas.microsoft.com/office/drawing/2014/main" id="{60C11649-68A9-93F6-B62B-0A9921EEC680}"/>
              </a:ext>
            </a:extLst>
          </p:cNvPr>
          <p:cNvSpPr/>
          <p:nvPr/>
        </p:nvSpPr>
        <p:spPr>
          <a:xfrm>
            <a:off x="5842558" y="4840067"/>
            <a:ext cx="372719" cy="1016373"/>
          </a:xfrm>
          <a:prstGeom prst="upDownArrow">
            <a:avLst>
              <a:gd name="adj1" fmla="val 54454"/>
              <a:gd name="adj2" fmla="val 5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3DDF38-BE00-17A2-D978-8D7760A91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Interacting with the </a:t>
            </a:r>
            <a:r>
              <a:rPr lang="en-US"/>
              <a:t>outside world</a:t>
            </a:r>
          </a:p>
        </p:txBody>
      </p:sp>
    </p:spTree>
    <p:extLst>
      <p:ext uri="{BB962C8B-B14F-4D97-AF65-F5344CB8AC3E}">
        <p14:creationId xmlns:p14="http://schemas.microsoft.com/office/powerpoint/2010/main" val="310496774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4AFEF94A-403C-CE3E-F39C-FC7A19B0C322}"/>
              </a:ext>
            </a:extLst>
          </p:cNvPr>
          <p:cNvSpPr/>
          <p:nvPr/>
        </p:nvSpPr>
        <p:spPr>
          <a:xfrm>
            <a:off x="2942819" y="1498584"/>
            <a:ext cx="2558457" cy="346621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E583646-8B78-F627-4AFD-EB14AC573D5C}"/>
              </a:ext>
            </a:extLst>
          </p:cNvPr>
          <p:cNvSpPr/>
          <p:nvPr/>
        </p:nvSpPr>
        <p:spPr>
          <a:xfrm>
            <a:off x="6172693" y="5898224"/>
            <a:ext cx="796359" cy="86301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DBSP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library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19287BD4-B3ED-45D9-0099-C3154B91C4DD}"/>
              </a:ext>
            </a:extLst>
          </p:cNvPr>
          <p:cNvSpPr/>
          <p:nvPr/>
        </p:nvSpPr>
        <p:spPr>
          <a:xfrm>
            <a:off x="3765107" y="4819957"/>
            <a:ext cx="453154" cy="3549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A85A54-91C4-B7D8-ABA9-845C191E8B0C}"/>
              </a:ext>
            </a:extLst>
          </p:cNvPr>
          <p:cNvSpPr txBox="1"/>
          <p:nvPr/>
        </p:nvSpPr>
        <p:spPr>
          <a:xfrm>
            <a:off x="3276478" y="949382"/>
            <a:ext cx="15298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SQL program</a:t>
            </a: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E82E44BF-15A1-AE1F-17E1-21EA53F381E4}"/>
              </a:ext>
            </a:extLst>
          </p:cNvPr>
          <p:cNvSpPr/>
          <p:nvPr/>
        </p:nvSpPr>
        <p:spPr>
          <a:xfrm>
            <a:off x="3802955" y="1364823"/>
            <a:ext cx="453154" cy="3549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A06C19B-188E-DE9B-EA7F-CE6F8B804AA1}"/>
              </a:ext>
            </a:extLst>
          </p:cNvPr>
          <p:cNvSpPr/>
          <p:nvPr/>
        </p:nvSpPr>
        <p:spPr>
          <a:xfrm>
            <a:off x="7165798" y="3828516"/>
            <a:ext cx="956930" cy="8735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SQL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runtime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library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3D830A1-49FD-474D-3C75-D8CC596AC540}"/>
              </a:ext>
            </a:extLst>
          </p:cNvPr>
          <p:cNvSpPr/>
          <p:nvPr/>
        </p:nvSpPr>
        <p:spPr>
          <a:xfrm>
            <a:off x="3025641" y="1719650"/>
            <a:ext cx="1978853" cy="40011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Calcite parser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2D0EC79-CD64-FF5C-8D1B-E295324DA617}"/>
              </a:ext>
            </a:extLst>
          </p:cNvPr>
          <p:cNvSpPr/>
          <p:nvPr/>
        </p:nvSpPr>
        <p:spPr>
          <a:xfrm>
            <a:off x="3025641" y="2129217"/>
            <a:ext cx="1978853" cy="40011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Calcite planner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C1C82D3-294D-F977-AD18-89DDA09B5232}"/>
              </a:ext>
            </a:extLst>
          </p:cNvPr>
          <p:cNvSpPr/>
          <p:nvPr/>
        </p:nvSpPr>
        <p:spPr>
          <a:xfrm>
            <a:off x="3025641" y="3611668"/>
            <a:ext cx="1978853" cy="40011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DBSP IR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ECE1DF8-6B07-24B2-F7F3-7D0F980DA7B9}"/>
              </a:ext>
            </a:extLst>
          </p:cNvPr>
          <p:cNvSpPr/>
          <p:nvPr/>
        </p:nvSpPr>
        <p:spPr>
          <a:xfrm>
            <a:off x="3025641" y="4014421"/>
            <a:ext cx="1978853" cy="40011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DBSP optimizer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C7A8427-BF08-800A-C840-8127886EEC7A}"/>
              </a:ext>
            </a:extLst>
          </p:cNvPr>
          <p:cNvSpPr/>
          <p:nvPr/>
        </p:nvSpPr>
        <p:spPr>
          <a:xfrm>
            <a:off x="3025641" y="4419847"/>
            <a:ext cx="1978853" cy="40011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Rust </a:t>
            </a:r>
            <a:r>
              <a:rPr lang="en-US" dirty="0" err="1">
                <a:solidFill>
                  <a:schemeClr val="tx1"/>
                </a:solidFill>
              </a:rPr>
              <a:t>codegen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Arrow: Down 14">
            <a:extLst>
              <a:ext uri="{FF2B5EF4-FFF2-40B4-BE49-F238E27FC236}">
                <a16:creationId xmlns:a16="http://schemas.microsoft.com/office/drawing/2014/main" id="{9E798A6F-03ED-2AE1-6A97-AC4631980337}"/>
              </a:ext>
            </a:extLst>
          </p:cNvPr>
          <p:cNvSpPr/>
          <p:nvPr/>
        </p:nvSpPr>
        <p:spPr>
          <a:xfrm>
            <a:off x="3788490" y="2537286"/>
            <a:ext cx="453154" cy="3549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3F79EB-7DBA-3393-0705-A47B7D51016D}"/>
              </a:ext>
            </a:extLst>
          </p:cNvPr>
          <p:cNvSpPr txBox="1"/>
          <p:nvPr/>
        </p:nvSpPr>
        <p:spPr>
          <a:xfrm>
            <a:off x="3386180" y="2857475"/>
            <a:ext cx="1246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Calcite IR</a:t>
            </a: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018F032D-841C-EA3A-65CA-A7331628C9C3}"/>
              </a:ext>
            </a:extLst>
          </p:cNvPr>
          <p:cNvSpPr/>
          <p:nvPr/>
        </p:nvSpPr>
        <p:spPr>
          <a:xfrm>
            <a:off x="3788490" y="3238017"/>
            <a:ext cx="453154" cy="3549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7D8931-B14A-65F7-3D7A-2BF0A939C515}"/>
              </a:ext>
            </a:extLst>
          </p:cNvPr>
          <p:cNvSpPr txBox="1"/>
          <p:nvPr/>
        </p:nvSpPr>
        <p:spPr>
          <a:xfrm>
            <a:off x="3386180" y="5155779"/>
            <a:ext cx="1246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Rust code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985244C-686E-D108-4B2B-0DE2DDCC2707}"/>
              </a:ext>
            </a:extLst>
          </p:cNvPr>
          <p:cNvSpPr/>
          <p:nvPr/>
        </p:nvSpPr>
        <p:spPr>
          <a:xfrm>
            <a:off x="6255516" y="5115844"/>
            <a:ext cx="1867212" cy="383254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Rust compiler</a:t>
            </a:r>
          </a:p>
        </p:txBody>
      </p:sp>
      <p:sp>
        <p:nvSpPr>
          <p:cNvPr id="21" name="Arrow: Down 20">
            <a:extLst>
              <a:ext uri="{FF2B5EF4-FFF2-40B4-BE49-F238E27FC236}">
                <a16:creationId xmlns:a16="http://schemas.microsoft.com/office/drawing/2014/main" id="{97E5718B-9E9E-7555-CC1B-B0924522AEE3}"/>
              </a:ext>
            </a:extLst>
          </p:cNvPr>
          <p:cNvSpPr/>
          <p:nvPr/>
        </p:nvSpPr>
        <p:spPr>
          <a:xfrm rot="10800000">
            <a:off x="6335013" y="5532810"/>
            <a:ext cx="453154" cy="3549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860D0835-B0D4-633F-76A8-8D29D99C04F1}"/>
              </a:ext>
            </a:extLst>
          </p:cNvPr>
          <p:cNvSpPr/>
          <p:nvPr/>
        </p:nvSpPr>
        <p:spPr>
          <a:xfrm rot="16200000">
            <a:off x="5222896" y="4541818"/>
            <a:ext cx="462006" cy="155871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Arrow: Down 28">
            <a:extLst>
              <a:ext uri="{FF2B5EF4-FFF2-40B4-BE49-F238E27FC236}">
                <a16:creationId xmlns:a16="http://schemas.microsoft.com/office/drawing/2014/main" id="{0AFCE8F0-2EC5-8459-D7CF-879EFF086811}"/>
              </a:ext>
            </a:extLst>
          </p:cNvPr>
          <p:cNvSpPr/>
          <p:nvPr/>
        </p:nvSpPr>
        <p:spPr>
          <a:xfrm>
            <a:off x="6467750" y="4702036"/>
            <a:ext cx="453154" cy="3549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id="{E665479D-A1F5-FD77-4963-52E8D4F86F71}"/>
              </a:ext>
            </a:extLst>
          </p:cNvPr>
          <p:cNvSpPr/>
          <p:nvPr/>
        </p:nvSpPr>
        <p:spPr>
          <a:xfrm rot="16200000">
            <a:off x="8073605" y="5134981"/>
            <a:ext cx="453154" cy="3549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091C6AD-8836-577C-0C83-8D085FBACAD4}"/>
              </a:ext>
            </a:extLst>
          </p:cNvPr>
          <p:cNvSpPr/>
          <p:nvPr/>
        </p:nvSpPr>
        <p:spPr>
          <a:xfrm>
            <a:off x="6969053" y="5898223"/>
            <a:ext cx="947284" cy="86301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I/O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Adapters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library</a:t>
            </a:r>
          </a:p>
        </p:txBody>
      </p:sp>
      <p:sp>
        <p:nvSpPr>
          <p:cNvPr id="33" name="Arrow: Down 32">
            <a:extLst>
              <a:ext uri="{FF2B5EF4-FFF2-40B4-BE49-F238E27FC236}">
                <a16:creationId xmlns:a16="http://schemas.microsoft.com/office/drawing/2014/main" id="{B6DD88EB-4F73-351B-B89E-671FA0C7BB00}"/>
              </a:ext>
            </a:extLst>
          </p:cNvPr>
          <p:cNvSpPr/>
          <p:nvPr/>
        </p:nvSpPr>
        <p:spPr>
          <a:xfrm rot="10800000">
            <a:off x="7186200" y="5532811"/>
            <a:ext cx="453154" cy="3549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DBB1706-BBC8-5BB2-733B-62E56BA1D994}"/>
              </a:ext>
            </a:extLst>
          </p:cNvPr>
          <p:cNvSpPr txBox="1"/>
          <p:nvPr/>
        </p:nvSpPr>
        <p:spPr>
          <a:xfrm rot="16200000">
            <a:off x="4257647" y="3888367"/>
            <a:ext cx="2025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SQL compiler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31A6015-F266-FA8B-BACB-B2AE25A16FF0}"/>
              </a:ext>
            </a:extLst>
          </p:cNvPr>
          <p:cNvSpPr/>
          <p:nvPr/>
        </p:nvSpPr>
        <p:spPr>
          <a:xfrm>
            <a:off x="6190551" y="3832576"/>
            <a:ext cx="956930" cy="8735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user-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defined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functions</a:t>
            </a: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420C22E0-DCD6-140B-1662-A2A2432AFD24}"/>
              </a:ext>
            </a:extLst>
          </p:cNvPr>
          <p:cNvSpPr/>
          <p:nvPr/>
        </p:nvSpPr>
        <p:spPr>
          <a:xfrm>
            <a:off x="7371548" y="4708116"/>
            <a:ext cx="453154" cy="3549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arallelogram 4">
            <a:extLst>
              <a:ext uri="{FF2B5EF4-FFF2-40B4-BE49-F238E27FC236}">
                <a16:creationId xmlns:a16="http://schemas.microsoft.com/office/drawing/2014/main" id="{3D5438DB-8140-5034-06C6-A59DF6B7EF12}"/>
              </a:ext>
            </a:extLst>
          </p:cNvPr>
          <p:cNvSpPr/>
          <p:nvPr/>
        </p:nvSpPr>
        <p:spPr>
          <a:xfrm>
            <a:off x="8465163" y="5081999"/>
            <a:ext cx="894442" cy="452874"/>
          </a:xfrm>
          <a:prstGeom prst="parallelogram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exe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ACD75953-AB3E-B77D-2F7A-8A84860BC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9000" y="250122"/>
            <a:ext cx="10501083" cy="782611"/>
          </a:xfrm>
        </p:spPr>
        <p:txBody>
          <a:bodyPr/>
          <a:lstStyle/>
          <a:p>
            <a:r>
              <a:rPr lang="en-US" dirty="0"/>
              <a:t>SQL compiler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0BAC0138-F480-A716-94BD-60413C3BF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9878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4F94CAA1-16DB-5487-D457-0A208F73AE4B}"/>
              </a:ext>
            </a:extLst>
          </p:cNvPr>
          <p:cNvSpPr/>
          <p:nvPr/>
        </p:nvSpPr>
        <p:spPr>
          <a:xfrm>
            <a:off x="5666219" y="1830669"/>
            <a:ext cx="2715491" cy="1816925"/>
          </a:xfrm>
          <a:prstGeom prst="rect">
            <a:avLst/>
          </a:prstGeom>
          <a:solidFill>
            <a:schemeClr val="bg1"/>
          </a:solidFill>
          <a:ln w="1905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86E295-4560-5CE4-E7FC-D5D6525AF0E7}"/>
              </a:ext>
            </a:extLst>
          </p:cNvPr>
          <p:cNvSpPr/>
          <p:nvPr/>
        </p:nvSpPr>
        <p:spPr>
          <a:xfrm>
            <a:off x="6111696" y="2252662"/>
            <a:ext cx="2057701" cy="8735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data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pipeline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6DDD40B-4FE6-48BE-1F7E-D0EED307DA01}"/>
              </a:ext>
            </a:extLst>
          </p:cNvPr>
          <p:cNvSpPr/>
          <p:nvPr/>
        </p:nvSpPr>
        <p:spPr>
          <a:xfrm>
            <a:off x="2678653" y="3104661"/>
            <a:ext cx="1158627" cy="712099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SQL compiler</a:t>
            </a: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FB01B22A-3EDC-FF80-7E44-4DE28975EA04}"/>
              </a:ext>
            </a:extLst>
          </p:cNvPr>
          <p:cNvSpPr/>
          <p:nvPr/>
        </p:nvSpPr>
        <p:spPr>
          <a:xfrm>
            <a:off x="5516880" y="2451389"/>
            <a:ext cx="574181" cy="50087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DC8ED856-3198-BEB0-BF21-CF1C1F561DE7}"/>
              </a:ext>
            </a:extLst>
          </p:cNvPr>
          <p:cNvSpPr/>
          <p:nvPr/>
        </p:nvSpPr>
        <p:spPr>
          <a:xfrm>
            <a:off x="2554843" y="2966093"/>
            <a:ext cx="2819103" cy="1132361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FC2D5BB-652F-ABFF-27DB-BADC736A1BF6}"/>
              </a:ext>
            </a:extLst>
          </p:cNvPr>
          <p:cNvSpPr txBox="1"/>
          <p:nvPr/>
        </p:nvSpPr>
        <p:spPr>
          <a:xfrm rot="17195010">
            <a:off x="5583108" y="1959656"/>
            <a:ext cx="614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data</a:t>
            </a:r>
          </a:p>
        </p:txBody>
      </p:sp>
      <p:sp>
        <p:nvSpPr>
          <p:cNvPr id="40" name="Arrow: Right 39">
            <a:extLst>
              <a:ext uri="{FF2B5EF4-FFF2-40B4-BE49-F238E27FC236}">
                <a16:creationId xmlns:a16="http://schemas.microsoft.com/office/drawing/2014/main" id="{648DB2B6-325B-A714-4A72-52980A2F1FD2}"/>
              </a:ext>
            </a:extLst>
          </p:cNvPr>
          <p:cNvSpPr/>
          <p:nvPr/>
        </p:nvSpPr>
        <p:spPr>
          <a:xfrm>
            <a:off x="8169397" y="2451389"/>
            <a:ext cx="574181" cy="50087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C54CCAD6-B39A-B122-1DB3-6738289D2357}"/>
              </a:ext>
            </a:extLst>
          </p:cNvPr>
          <p:cNvSpPr/>
          <p:nvPr/>
        </p:nvSpPr>
        <p:spPr>
          <a:xfrm>
            <a:off x="4026300" y="3112059"/>
            <a:ext cx="1158627" cy="71209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Rust compiler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165CD78-F6B2-E9AF-6D6D-24BFC17BF642}"/>
              </a:ext>
            </a:extLst>
          </p:cNvPr>
          <p:cNvSpPr txBox="1"/>
          <p:nvPr/>
        </p:nvSpPr>
        <p:spPr>
          <a:xfrm>
            <a:off x="3528447" y="3772401"/>
            <a:ext cx="19950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compiler server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2CF5514-8657-81BC-8103-74E8918B34D9}"/>
              </a:ext>
            </a:extLst>
          </p:cNvPr>
          <p:cNvSpPr/>
          <p:nvPr/>
        </p:nvSpPr>
        <p:spPr>
          <a:xfrm>
            <a:off x="5818619" y="1983069"/>
            <a:ext cx="2715491" cy="1816925"/>
          </a:xfrm>
          <a:prstGeom prst="rect">
            <a:avLst/>
          </a:prstGeom>
          <a:solidFill>
            <a:schemeClr val="bg1"/>
          </a:solidFill>
          <a:ln w="1905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F418ED1D-E81E-E19B-8CF8-2D073CAD3B52}"/>
              </a:ext>
            </a:extLst>
          </p:cNvPr>
          <p:cNvSpPr/>
          <p:nvPr/>
        </p:nvSpPr>
        <p:spPr>
          <a:xfrm>
            <a:off x="6264096" y="2405062"/>
            <a:ext cx="2057701" cy="8735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data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pipeline</a:t>
            </a:r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BBB1CEB9-0CE5-CA55-92DE-D14015F43C11}"/>
              </a:ext>
            </a:extLst>
          </p:cNvPr>
          <p:cNvSpPr/>
          <p:nvPr/>
        </p:nvSpPr>
        <p:spPr>
          <a:xfrm>
            <a:off x="5669280" y="2603789"/>
            <a:ext cx="574181" cy="50087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29D28D9-BF37-26FA-7F48-8DB2B303B2DC}"/>
              </a:ext>
            </a:extLst>
          </p:cNvPr>
          <p:cNvSpPr txBox="1"/>
          <p:nvPr/>
        </p:nvSpPr>
        <p:spPr>
          <a:xfrm rot="17195010">
            <a:off x="5735508" y="2112056"/>
            <a:ext cx="614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data</a:t>
            </a:r>
          </a:p>
        </p:txBody>
      </p:sp>
      <p:sp>
        <p:nvSpPr>
          <p:cNvPr id="61" name="Arrow: Right 60">
            <a:extLst>
              <a:ext uri="{FF2B5EF4-FFF2-40B4-BE49-F238E27FC236}">
                <a16:creationId xmlns:a16="http://schemas.microsoft.com/office/drawing/2014/main" id="{FEBD777B-266D-B7BC-FB86-98DD5A153493}"/>
              </a:ext>
            </a:extLst>
          </p:cNvPr>
          <p:cNvSpPr/>
          <p:nvPr/>
        </p:nvSpPr>
        <p:spPr>
          <a:xfrm>
            <a:off x="8321797" y="2603789"/>
            <a:ext cx="574181" cy="50087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B8E749A-25C3-1245-51A7-FD56FCD639BB}"/>
              </a:ext>
            </a:extLst>
          </p:cNvPr>
          <p:cNvSpPr/>
          <p:nvPr/>
        </p:nvSpPr>
        <p:spPr>
          <a:xfrm>
            <a:off x="5971019" y="2135469"/>
            <a:ext cx="2715491" cy="1816925"/>
          </a:xfrm>
          <a:prstGeom prst="rect">
            <a:avLst/>
          </a:prstGeom>
          <a:solidFill>
            <a:schemeClr val="bg1"/>
          </a:solidFill>
          <a:ln w="1905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D6D4A91C-A7F5-1CE1-CEF9-B90B13FDEEC2}"/>
              </a:ext>
            </a:extLst>
          </p:cNvPr>
          <p:cNvSpPr/>
          <p:nvPr/>
        </p:nvSpPr>
        <p:spPr>
          <a:xfrm>
            <a:off x="6416496" y="2557462"/>
            <a:ext cx="2057701" cy="8735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data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pipeline</a:t>
            </a:r>
          </a:p>
        </p:txBody>
      </p:sp>
      <p:sp>
        <p:nvSpPr>
          <p:cNvPr id="65" name="Arrow: Right 64">
            <a:extLst>
              <a:ext uri="{FF2B5EF4-FFF2-40B4-BE49-F238E27FC236}">
                <a16:creationId xmlns:a16="http://schemas.microsoft.com/office/drawing/2014/main" id="{EA0C0C46-F78F-DAA3-A37B-06C109422E55}"/>
              </a:ext>
            </a:extLst>
          </p:cNvPr>
          <p:cNvSpPr/>
          <p:nvPr/>
        </p:nvSpPr>
        <p:spPr>
          <a:xfrm>
            <a:off x="5821680" y="2756189"/>
            <a:ext cx="574181" cy="50087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70211E0-4FA9-CA5E-3427-26F69997384F}"/>
              </a:ext>
            </a:extLst>
          </p:cNvPr>
          <p:cNvSpPr txBox="1"/>
          <p:nvPr/>
        </p:nvSpPr>
        <p:spPr>
          <a:xfrm rot="17195010">
            <a:off x="5887908" y="2264456"/>
            <a:ext cx="614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data</a:t>
            </a:r>
          </a:p>
        </p:txBody>
      </p:sp>
      <p:sp>
        <p:nvSpPr>
          <p:cNvPr id="67" name="Arrow: Right 66">
            <a:extLst>
              <a:ext uri="{FF2B5EF4-FFF2-40B4-BE49-F238E27FC236}">
                <a16:creationId xmlns:a16="http://schemas.microsoft.com/office/drawing/2014/main" id="{C6FAB143-C622-05F7-A3B5-AD40AC35F196}"/>
              </a:ext>
            </a:extLst>
          </p:cNvPr>
          <p:cNvSpPr/>
          <p:nvPr/>
        </p:nvSpPr>
        <p:spPr>
          <a:xfrm>
            <a:off x="8474197" y="2756189"/>
            <a:ext cx="574181" cy="50087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92D11B29-09DA-3968-8A6F-68AB93BCDD44}"/>
              </a:ext>
            </a:extLst>
          </p:cNvPr>
          <p:cNvSpPr/>
          <p:nvPr/>
        </p:nvSpPr>
        <p:spPr>
          <a:xfrm>
            <a:off x="6123419" y="2287869"/>
            <a:ext cx="2715491" cy="1816925"/>
          </a:xfrm>
          <a:prstGeom prst="rect">
            <a:avLst/>
          </a:prstGeom>
          <a:solidFill>
            <a:schemeClr val="bg1"/>
          </a:solidFill>
          <a:ln w="1905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46CB6DFF-0373-C0E7-AA62-74B9A7275210}"/>
              </a:ext>
            </a:extLst>
          </p:cNvPr>
          <p:cNvSpPr/>
          <p:nvPr/>
        </p:nvSpPr>
        <p:spPr>
          <a:xfrm>
            <a:off x="6568896" y="2709862"/>
            <a:ext cx="2057701" cy="8735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data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pipeline</a:t>
            </a:r>
          </a:p>
        </p:txBody>
      </p:sp>
      <p:sp>
        <p:nvSpPr>
          <p:cNvPr id="71" name="Arrow: Right 70">
            <a:extLst>
              <a:ext uri="{FF2B5EF4-FFF2-40B4-BE49-F238E27FC236}">
                <a16:creationId xmlns:a16="http://schemas.microsoft.com/office/drawing/2014/main" id="{CE201964-5B91-FBE5-B374-398346731F51}"/>
              </a:ext>
            </a:extLst>
          </p:cNvPr>
          <p:cNvSpPr/>
          <p:nvPr/>
        </p:nvSpPr>
        <p:spPr>
          <a:xfrm>
            <a:off x="5974080" y="2908589"/>
            <a:ext cx="574181" cy="50087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047441D-CA77-141C-1C41-22E91A55461E}"/>
              </a:ext>
            </a:extLst>
          </p:cNvPr>
          <p:cNvSpPr txBox="1"/>
          <p:nvPr/>
        </p:nvSpPr>
        <p:spPr>
          <a:xfrm rot="17195010">
            <a:off x="6040308" y="2416856"/>
            <a:ext cx="614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data</a:t>
            </a:r>
          </a:p>
        </p:txBody>
      </p:sp>
      <p:sp>
        <p:nvSpPr>
          <p:cNvPr id="73" name="Arrow: Right 72">
            <a:extLst>
              <a:ext uri="{FF2B5EF4-FFF2-40B4-BE49-F238E27FC236}">
                <a16:creationId xmlns:a16="http://schemas.microsoft.com/office/drawing/2014/main" id="{5D2527C4-28E2-12E5-0D4A-1BEE3E34F52F}"/>
              </a:ext>
            </a:extLst>
          </p:cNvPr>
          <p:cNvSpPr/>
          <p:nvPr/>
        </p:nvSpPr>
        <p:spPr>
          <a:xfrm>
            <a:off x="8626597" y="2908589"/>
            <a:ext cx="574181" cy="50087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0ED905D-C7B3-0F2A-F4B9-B7069A47DDC4}"/>
              </a:ext>
            </a:extLst>
          </p:cNvPr>
          <p:cNvSpPr txBox="1"/>
          <p:nvPr/>
        </p:nvSpPr>
        <p:spPr>
          <a:xfrm rot="17195010">
            <a:off x="8692825" y="2416856"/>
            <a:ext cx="614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data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6FA5073A-AB3E-4374-FAF9-C0855A1EE931}"/>
              </a:ext>
            </a:extLst>
          </p:cNvPr>
          <p:cNvSpPr/>
          <p:nvPr/>
        </p:nvSpPr>
        <p:spPr>
          <a:xfrm>
            <a:off x="2583538" y="4577406"/>
            <a:ext cx="4069278" cy="739776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72112D2-35B4-9F80-3A5D-0ED00E657B0B}"/>
              </a:ext>
            </a:extLst>
          </p:cNvPr>
          <p:cNvSpPr txBox="1"/>
          <p:nvPr/>
        </p:nvSpPr>
        <p:spPr>
          <a:xfrm>
            <a:off x="4746649" y="4875066"/>
            <a:ext cx="1822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pipeline manager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5CDD5189-0D4D-39CF-33D9-E73AAEDCF7DC}"/>
              </a:ext>
            </a:extLst>
          </p:cNvPr>
          <p:cNvSpPr/>
          <p:nvPr/>
        </p:nvSpPr>
        <p:spPr>
          <a:xfrm>
            <a:off x="6740978" y="4562322"/>
            <a:ext cx="929276" cy="500873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1103014-CB7B-FAFA-672E-7931DE0613BC}"/>
              </a:ext>
            </a:extLst>
          </p:cNvPr>
          <p:cNvSpPr txBox="1"/>
          <p:nvPr/>
        </p:nvSpPr>
        <p:spPr>
          <a:xfrm>
            <a:off x="6750584" y="4489594"/>
            <a:ext cx="1195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metrics service</a:t>
            </a:r>
          </a:p>
        </p:txBody>
      </p:sp>
      <p:sp>
        <p:nvSpPr>
          <p:cNvPr id="79" name="Arrow: Up-Down 78">
            <a:extLst>
              <a:ext uri="{FF2B5EF4-FFF2-40B4-BE49-F238E27FC236}">
                <a16:creationId xmlns:a16="http://schemas.microsoft.com/office/drawing/2014/main" id="{F247AC78-2DCC-AB58-234C-7C3B0C3A59C9}"/>
              </a:ext>
            </a:extLst>
          </p:cNvPr>
          <p:cNvSpPr/>
          <p:nvPr/>
        </p:nvSpPr>
        <p:spPr>
          <a:xfrm>
            <a:off x="3718626" y="4105834"/>
            <a:ext cx="336467" cy="469387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Arrow: Up-Down 80">
            <a:extLst>
              <a:ext uri="{FF2B5EF4-FFF2-40B4-BE49-F238E27FC236}">
                <a16:creationId xmlns:a16="http://schemas.microsoft.com/office/drawing/2014/main" id="{EC9B446D-89E8-C911-BE1E-7FF4D6CDBF5C}"/>
              </a:ext>
            </a:extLst>
          </p:cNvPr>
          <p:cNvSpPr/>
          <p:nvPr/>
        </p:nvSpPr>
        <p:spPr>
          <a:xfrm>
            <a:off x="6859890" y="3576105"/>
            <a:ext cx="336467" cy="964724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Arrow: Up-Down 83">
            <a:extLst>
              <a:ext uri="{FF2B5EF4-FFF2-40B4-BE49-F238E27FC236}">
                <a16:creationId xmlns:a16="http://schemas.microsoft.com/office/drawing/2014/main" id="{EE633C51-640F-8750-22EA-0AC2AA77DF56}"/>
              </a:ext>
            </a:extLst>
          </p:cNvPr>
          <p:cNvSpPr/>
          <p:nvPr/>
        </p:nvSpPr>
        <p:spPr>
          <a:xfrm>
            <a:off x="5657957" y="3662678"/>
            <a:ext cx="203606" cy="899644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Arrow: Up-Down 84">
            <a:extLst>
              <a:ext uri="{FF2B5EF4-FFF2-40B4-BE49-F238E27FC236}">
                <a16:creationId xmlns:a16="http://schemas.microsoft.com/office/drawing/2014/main" id="{76AE031E-20FC-4052-1901-99860FB8058D}"/>
              </a:ext>
            </a:extLst>
          </p:cNvPr>
          <p:cNvSpPr/>
          <p:nvPr/>
        </p:nvSpPr>
        <p:spPr>
          <a:xfrm>
            <a:off x="5810357" y="3815078"/>
            <a:ext cx="203606" cy="756912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Arrow: Up-Down 85">
            <a:extLst>
              <a:ext uri="{FF2B5EF4-FFF2-40B4-BE49-F238E27FC236}">
                <a16:creationId xmlns:a16="http://schemas.microsoft.com/office/drawing/2014/main" id="{421562DD-211F-5AEE-BA33-28EC1BBF48AE}"/>
              </a:ext>
            </a:extLst>
          </p:cNvPr>
          <p:cNvSpPr/>
          <p:nvPr/>
        </p:nvSpPr>
        <p:spPr>
          <a:xfrm>
            <a:off x="5962757" y="3967478"/>
            <a:ext cx="203606" cy="604512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Arrow: Up-Down 86">
            <a:extLst>
              <a:ext uri="{FF2B5EF4-FFF2-40B4-BE49-F238E27FC236}">
                <a16:creationId xmlns:a16="http://schemas.microsoft.com/office/drawing/2014/main" id="{2D1A827B-5170-6CB3-934C-682D6AB435A7}"/>
              </a:ext>
            </a:extLst>
          </p:cNvPr>
          <p:cNvSpPr/>
          <p:nvPr/>
        </p:nvSpPr>
        <p:spPr>
          <a:xfrm>
            <a:off x="6115157" y="4119878"/>
            <a:ext cx="203606" cy="452112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Arrow: Up-Down 88">
            <a:extLst>
              <a:ext uri="{FF2B5EF4-FFF2-40B4-BE49-F238E27FC236}">
                <a16:creationId xmlns:a16="http://schemas.microsoft.com/office/drawing/2014/main" id="{174B8067-C4F0-B4F9-9EA0-F29CCF10530A}"/>
              </a:ext>
            </a:extLst>
          </p:cNvPr>
          <p:cNvSpPr/>
          <p:nvPr/>
        </p:nvSpPr>
        <p:spPr>
          <a:xfrm>
            <a:off x="4445007" y="5332267"/>
            <a:ext cx="336467" cy="532056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CEF74D14-6AF9-F93F-7897-96E6EAADA38D}"/>
              </a:ext>
            </a:extLst>
          </p:cNvPr>
          <p:cNvSpPr txBox="1"/>
          <p:nvPr/>
        </p:nvSpPr>
        <p:spPr>
          <a:xfrm>
            <a:off x="3965496" y="5361434"/>
            <a:ext cx="5768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http</a:t>
            </a:r>
          </a:p>
        </p:txBody>
      </p:sp>
      <p:pic>
        <p:nvPicPr>
          <p:cNvPr id="94" name="Graphic 93">
            <a:extLst>
              <a:ext uri="{FF2B5EF4-FFF2-40B4-BE49-F238E27FC236}">
                <a16:creationId xmlns:a16="http://schemas.microsoft.com/office/drawing/2014/main" id="{FE648A2D-3A2B-03DF-83CD-DD40D74196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0979" t="32382" r="8416" b="32745"/>
          <a:stretch/>
        </p:blipFill>
        <p:spPr>
          <a:xfrm>
            <a:off x="7209809" y="3756059"/>
            <a:ext cx="1118835" cy="322256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BF645AC7-9D60-7D06-69A7-E7CD6C1B91D6}"/>
              </a:ext>
            </a:extLst>
          </p:cNvPr>
          <p:cNvSpPr txBox="1"/>
          <p:nvPr/>
        </p:nvSpPr>
        <p:spPr>
          <a:xfrm>
            <a:off x="6666385" y="2298989"/>
            <a:ext cx="1809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execution service</a:t>
            </a:r>
          </a:p>
        </p:txBody>
      </p:sp>
      <p:pic>
        <p:nvPicPr>
          <p:cNvPr id="96" name="Graphic 95" descr="User with solid fill">
            <a:extLst>
              <a:ext uri="{FF2B5EF4-FFF2-40B4-BE49-F238E27FC236}">
                <a16:creationId xmlns:a16="http://schemas.microsoft.com/office/drawing/2014/main" id="{04158322-6D0E-DD89-166B-B25692B6D0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42321" y="5449303"/>
            <a:ext cx="914400" cy="914400"/>
          </a:xfrm>
          <a:prstGeom prst="rect">
            <a:avLst/>
          </a:prstGeom>
        </p:spPr>
      </p:pic>
      <p:sp>
        <p:nvSpPr>
          <p:cNvPr id="97" name="Arrow: Left-Up 96">
            <a:extLst>
              <a:ext uri="{FF2B5EF4-FFF2-40B4-BE49-F238E27FC236}">
                <a16:creationId xmlns:a16="http://schemas.microsoft.com/office/drawing/2014/main" id="{37B30CD8-DE04-D4BF-93DA-591E8766D277}"/>
              </a:ext>
            </a:extLst>
          </p:cNvPr>
          <p:cNvSpPr/>
          <p:nvPr/>
        </p:nvSpPr>
        <p:spPr>
          <a:xfrm flipH="1">
            <a:off x="5998876" y="5332266"/>
            <a:ext cx="697198" cy="663192"/>
          </a:xfrm>
          <a:prstGeom prst="leftUpArrow">
            <a:avLst>
              <a:gd name="adj1" fmla="val 22481"/>
              <a:gd name="adj2" fmla="val 25000"/>
              <a:gd name="adj3" fmla="val 25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BCEED761-D90E-B21E-8064-8F34E929BA5E}"/>
              </a:ext>
            </a:extLst>
          </p:cNvPr>
          <p:cNvSpPr txBox="1"/>
          <p:nvPr/>
        </p:nvSpPr>
        <p:spPr>
          <a:xfrm>
            <a:off x="6719044" y="5440373"/>
            <a:ext cx="1611595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external</a:t>
            </a:r>
          </a:p>
          <a:p>
            <a:r>
              <a:rPr lang="en-US" dirty="0"/>
              <a:t>authentication </a:t>
            </a:r>
          </a:p>
          <a:p>
            <a:r>
              <a:rPr lang="en-US" dirty="0"/>
              <a:t>service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94EE869B-F224-7E5D-BF37-1616BA8936A9}"/>
              </a:ext>
            </a:extLst>
          </p:cNvPr>
          <p:cNvSpPr/>
          <p:nvPr/>
        </p:nvSpPr>
        <p:spPr>
          <a:xfrm>
            <a:off x="7762800" y="4571990"/>
            <a:ext cx="1089448" cy="500873"/>
          </a:xfrm>
          <a:prstGeom prst="rect">
            <a:avLst/>
          </a:prstGeom>
          <a:noFill/>
          <a:ln w="1905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A4414746-E12A-A43C-D8A8-FBB3A390EFDA}"/>
              </a:ext>
            </a:extLst>
          </p:cNvPr>
          <p:cNvSpPr txBox="1"/>
          <p:nvPr/>
        </p:nvSpPr>
        <p:spPr>
          <a:xfrm>
            <a:off x="7799344" y="4489594"/>
            <a:ext cx="1195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storage service</a:t>
            </a:r>
          </a:p>
        </p:txBody>
      </p:sp>
      <p:sp>
        <p:nvSpPr>
          <p:cNvPr id="101" name="Arrow: Up-Down 100">
            <a:extLst>
              <a:ext uri="{FF2B5EF4-FFF2-40B4-BE49-F238E27FC236}">
                <a16:creationId xmlns:a16="http://schemas.microsoft.com/office/drawing/2014/main" id="{C4CD7067-13F2-ED78-D446-910FBF8AE13B}"/>
              </a:ext>
            </a:extLst>
          </p:cNvPr>
          <p:cNvSpPr/>
          <p:nvPr/>
        </p:nvSpPr>
        <p:spPr>
          <a:xfrm>
            <a:off x="8268214" y="3609062"/>
            <a:ext cx="336467" cy="964724"/>
          </a:xfrm>
          <a:prstGeom prst="up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close up of a cylinder&#10;&#10;Description automatically generated">
            <a:extLst>
              <a:ext uri="{FF2B5EF4-FFF2-40B4-BE49-F238E27FC236}">
                <a16:creationId xmlns:a16="http://schemas.microsoft.com/office/drawing/2014/main" id="{0FF2F9FB-6AE5-3AFB-F621-B5BD039F49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792811" y="4627893"/>
            <a:ext cx="417834" cy="59425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63BDFDD-C467-3C1A-AC40-BD2DF99AA1CC}"/>
              </a:ext>
            </a:extLst>
          </p:cNvPr>
          <p:cNvSpPr txBox="1"/>
          <p:nvPr/>
        </p:nvSpPr>
        <p:spPr>
          <a:xfrm>
            <a:off x="3220251" y="4598067"/>
            <a:ext cx="11144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persistent</a:t>
            </a:r>
          </a:p>
          <a:p>
            <a:r>
              <a:rPr lang="en-US" dirty="0"/>
              <a:t>state DB</a:t>
            </a:r>
          </a:p>
        </p:txBody>
      </p:sp>
      <p:pic>
        <p:nvPicPr>
          <p:cNvPr id="5" name="Graphic 4" descr="Web design with solid fill">
            <a:extLst>
              <a:ext uri="{FF2B5EF4-FFF2-40B4-BE49-F238E27FC236}">
                <a16:creationId xmlns:a16="http://schemas.microsoft.com/office/drawing/2014/main" id="{80333C0C-9963-99AE-3BD3-2C6AE58326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569100" y="5506590"/>
            <a:ext cx="914400" cy="9144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884FFB-068B-EA63-34AB-5AF208285E68}"/>
              </a:ext>
            </a:extLst>
          </p:cNvPr>
          <p:cNvCxnSpPr/>
          <p:nvPr/>
        </p:nvCxnSpPr>
        <p:spPr>
          <a:xfrm>
            <a:off x="2458306" y="5377886"/>
            <a:ext cx="6863938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" name="Picture 9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2FD120E3-F3EF-BEE2-682D-143BAF9BEC7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534" y="5032527"/>
            <a:ext cx="650087" cy="285283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3BF65A9-26BF-D43F-9030-D1C92DD88A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Feldera cloud service</a:t>
            </a:r>
          </a:p>
        </p:txBody>
      </p:sp>
    </p:spTree>
    <p:extLst>
      <p:ext uri="{BB962C8B-B14F-4D97-AF65-F5344CB8AC3E}">
        <p14:creationId xmlns:p14="http://schemas.microsoft.com/office/powerpoint/2010/main" val="16669273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12F29B-184B-374E-AE55-4FA08E573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54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DF3C218-4698-B70B-CAF9-D3D2D0A85985}"/>
              </a:ext>
            </a:extLst>
          </p:cNvPr>
          <p:cNvSpPr txBox="1"/>
          <p:nvPr/>
        </p:nvSpPr>
        <p:spPr>
          <a:xfrm>
            <a:off x="4422773" y="2451629"/>
            <a:ext cx="407576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ourier New"/>
                <a:ea typeface="Calibri"/>
                <a:cs typeface="Calibri"/>
              </a:rPr>
              <a:t>try.feldera.com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Courier New"/>
              <a:cs typeface="Courier New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9757A0-C796-20BA-848B-B41658932CDA}"/>
              </a:ext>
            </a:extLst>
          </p:cNvPr>
          <p:cNvSpPr txBox="1"/>
          <p:nvPr/>
        </p:nvSpPr>
        <p:spPr>
          <a:xfrm>
            <a:off x="4422773" y="3113616"/>
            <a:ext cx="611972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ourier New"/>
                <a:ea typeface="Calibri"/>
                <a:cs typeface="Calibri"/>
              </a:rPr>
              <a:t>github.com/feldera/feldera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658060-F420-6913-3778-3AB0670E8E1B}"/>
              </a:ext>
            </a:extLst>
          </p:cNvPr>
          <p:cNvSpPr txBox="1"/>
          <p:nvPr/>
        </p:nvSpPr>
        <p:spPr>
          <a:xfrm>
            <a:off x="4432300" y="3785128"/>
            <a:ext cx="611019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dirty="0">
                <a:solidFill>
                  <a:schemeClr val="accent5">
                    <a:lumMod val="75000"/>
                  </a:schemeClr>
                </a:solidFill>
                <a:latin typeface="Courier New"/>
                <a:ea typeface="+mn-lt"/>
                <a:cs typeface="+mn-lt"/>
              </a:rPr>
              <a:t>www.feldera.com/community</a:t>
            </a:r>
            <a:endParaRPr lang="en-US" sz="2800" dirty="0">
              <a:solidFill>
                <a:schemeClr val="accent5">
                  <a:lumMod val="75000"/>
                </a:schemeClr>
              </a:solidFill>
              <a:latin typeface="Courier New"/>
              <a:ea typeface="Calibri"/>
              <a:cs typeface="Calibri"/>
            </a:endParaRPr>
          </a:p>
        </p:txBody>
      </p:sp>
      <p:pic>
        <p:nvPicPr>
          <p:cNvPr id="10" name="Picture 9" descr="New Slack Logo 2019 PNG Transparent &amp; SVG Vector - Freebie Supply">
            <a:extLst>
              <a:ext uri="{FF2B5EF4-FFF2-40B4-BE49-F238E27FC236}">
                <a16:creationId xmlns:a16="http://schemas.microsoft.com/office/drawing/2014/main" id="{91D0E32F-BCB4-3AE6-C4B3-CB60DAF6EE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9012" y="3719513"/>
            <a:ext cx="709613" cy="533400"/>
          </a:xfrm>
          <a:prstGeom prst="rect">
            <a:avLst/>
          </a:prstGeom>
        </p:spPr>
      </p:pic>
      <p:pic>
        <p:nvPicPr>
          <p:cNvPr id="11" name="Picture 10" descr="Discord's Branding Guidelines">
            <a:extLst>
              <a:ext uri="{FF2B5EF4-FFF2-40B4-BE49-F238E27FC236}">
                <a16:creationId xmlns:a16="http://schemas.microsoft.com/office/drawing/2014/main" id="{FCE152EA-6002-8906-E6B2-57B0403C6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0878" y="3767522"/>
            <a:ext cx="602832" cy="437381"/>
          </a:xfrm>
          <a:prstGeom prst="rect">
            <a:avLst/>
          </a:prstGeom>
        </p:spPr>
      </p:pic>
      <p:pic>
        <p:nvPicPr>
          <p:cNvPr id="12" name="Picture 11" descr="Github Logo - Free social media icons">
            <a:extLst>
              <a:ext uri="{FF2B5EF4-FFF2-40B4-BE49-F238E27FC236}">
                <a16:creationId xmlns:a16="http://schemas.microsoft.com/office/drawing/2014/main" id="{82E8C3FE-C5CB-CB20-31F3-099FD540B1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9975" y="3043238"/>
            <a:ext cx="542925" cy="542925"/>
          </a:xfrm>
          <a:prstGeom prst="rect">
            <a:avLst/>
          </a:prstGeom>
        </p:spPr>
      </p:pic>
      <p:pic>
        <p:nvPicPr>
          <p:cNvPr id="13" name="Picture 12" descr="Sandbox&quot; Icon - Download for free – Iconduck">
            <a:extLst>
              <a:ext uri="{FF2B5EF4-FFF2-40B4-BE49-F238E27FC236}">
                <a16:creationId xmlns:a16="http://schemas.microsoft.com/office/drawing/2014/main" id="{46B9B045-9851-8741-717F-AAB05528B4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0450" y="2308621"/>
            <a:ext cx="561975" cy="54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8970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23DEF-4A68-48E1-8310-7143BA424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Extra slides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8CC54B-E395-42D5-86D1-E4F8E39F14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557D38-F0B8-4B27-928E-592F054E3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7819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91D706-16BA-78A1-C7B8-FA874E8E8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60" y="2413747"/>
            <a:ext cx="7402606" cy="3763216"/>
          </a:xfrm>
        </p:spPr>
        <p:txBody>
          <a:bodyPr>
            <a:normAutofit/>
          </a:bodyPr>
          <a:lstStyle/>
          <a:p>
            <a:r>
              <a:rPr lang="en-US" sz="3600" dirty="0"/>
              <a:t>Today’s DBs cannot handle </a:t>
            </a:r>
            <a:br>
              <a:rPr lang="en-US" sz="3600" dirty="0"/>
            </a:br>
            <a:r>
              <a:rPr lang="en-US" sz="3600" b="1" dirty="0"/>
              <a:t>negative</a:t>
            </a:r>
            <a:r>
              <a:rPr lang="en-US" sz="3600" dirty="0"/>
              <a:t> changes</a:t>
            </a:r>
            <a:endParaRPr lang="en-US" sz="2000" dirty="0"/>
          </a:p>
          <a:p>
            <a:r>
              <a:rPr lang="en-US" sz="3600" dirty="0"/>
              <a:t>Existing IVM algorithms have</a:t>
            </a:r>
            <a:br>
              <a:rPr lang="en-US" sz="3600" dirty="0"/>
            </a:br>
            <a:r>
              <a:rPr lang="en-US" sz="3600" dirty="0"/>
              <a:t>many restrictions</a:t>
            </a:r>
          </a:p>
          <a:p>
            <a:pPr marL="0" indent="0">
              <a:buNone/>
            </a:pPr>
            <a:endParaRPr lang="en-US" sz="36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085A13-4783-4539-81B7-9BB1835B2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56</a:t>
            </a:fld>
            <a:endParaRPr lang="en-US"/>
          </a:p>
        </p:txBody>
      </p:sp>
      <p:pic>
        <p:nvPicPr>
          <p:cNvPr id="6" name="Picture 5" descr="A close-up of a flower bud&#10;&#10;Description automatically generated">
            <a:extLst>
              <a:ext uri="{FF2B5EF4-FFF2-40B4-BE49-F238E27FC236}">
                <a16:creationId xmlns:a16="http://schemas.microsoft.com/office/drawing/2014/main" id="{4A72C953-81F2-8031-CA04-CD796EE0E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041" y="0"/>
            <a:ext cx="47244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6D0C2D-4EF0-6302-408F-6C6031876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995" y="365125"/>
            <a:ext cx="11062010" cy="1325563"/>
          </a:xfrm>
        </p:spPr>
        <p:txBody>
          <a:bodyPr>
            <a:normAutofit/>
          </a:bodyPr>
          <a:lstStyle/>
          <a:p>
            <a:r>
              <a:rPr lang="en-US" sz="6000" b="1" dirty="0"/>
              <a:t>Why hasn’t anyone done this yet?</a:t>
            </a:r>
          </a:p>
        </p:txBody>
      </p:sp>
    </p:spTree>
    <p:extLst>
      <p:ext uri="{BB962C8B-B14F-4D97-AF65-F5344CB8AC3E}">
        <p14:creationId xmlns:p14="http://schemas.microsoft.com/office/powerpoint/2010/main" val="413391026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A549C-E72D-599A-0F94-6F383D311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809" y="268358"/>
            <a:ext cx="11476382" cy="1519098"/>
          </a:xfrm>
        </p:spPr>
        <p:txBody>
          <a:bodyPr/>
          <a:lstStyle/>
          <a:p>
            <a:r>
              <a:rPr lang="en-US" dirty="0"/>
              <a:t>Normalized throughput compared to </a:t>
            </a:r>
            <a:r>
              <a:rPr lang="en-US" dirty="0" err="1"/>
              <a:t>Flink</a:t>
            </a:r>
            <a:r>
              <a:rPr lang="en-US" dirty="0"/>
              <a:t> on </a:t>
            </a:r>
            <a:r>
              <a:rPr lang="en-US" dirty="0" err="1"/>
              <a:t>Nexmark</a:t>
            </a:r>
            <a:r>
              <a:rPr lang="en-US" dirty="0"/>
              <a:t> benchmark</a:t>
            </a:r>
          </a:p>
        </p:txBody>
      </p:sp>
      <p:pic>
        <p:nvPicPr>
          <p:cNvPr id="6" name="Content Placeholder 5" descr="A graph of different colored bars&#10;&#10;Description automatically generated">
            <a:extLst>
              <a:ext uri="{FF2B5EF4-FFF2-40B4-BE49-F238E27FC236}">
                <a16:creationId xmlns:a16="http://schemas.microsoft.com/office/drawing/2014/main" id="{A1179380-C70F-FFF3-ECF8-AAF05BBF83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" y="2236305"/>
            <a:ext cx="12179502" cy="352997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D62EE3-A2E8-F42C-2680-2E397EB7C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31720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614DDE7-1585-4C0D-AD4A-818F8B26F68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/>
                  <a:t>-set addition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5614DDE7-1585-4C0D-AD4A-818F8B26F68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0466B4-4B59-4E95-991F-A45AA24CC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58</a:t>
            </a:fld>
            <a:endParaRPr lang="en-US"/>
          </a:p>
        </p:txBody>
      </p:sp>
      <p:graphicFrame>
        <p:nvGraphicFramePr>
          <p:cNvPr id="5" name="Table 8">
            <a:extLst>
              <a:ext uri="{FF2B5EF4-FFF2-40B4-BE49-F238E27FC236}">
                <a16:creationId xmlns:a16="http://schemas.microsoft.com/office/drawing/2014/main" id="{396081AE-C116-4E39-9E51-9BF04B8019E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4632885"/>
              </p:ext>
            </p:extLst>
          </p:nvPr>
        </p:nvGraphicFramePr>
        <p:xfrm>
          <a:off x="1817470" y="2426570"/>
          <a:ext cx="1780979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547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912432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Mike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John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3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Amy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-1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675268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Chris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2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754893"/>
                  </a:ext>
                </a:extLst>
              </a:tr>
            </a:tbl>
          </a:graphicData>
        </a:graphic>
      </p:graphicFrame>
      <p:graphicFrame>
        <p:nvGraphicFramePr>
          <p:cNvPr id="6" name="Table 8">
            <a:extLst>
              <a:ext uri="{FF2B5EF4-FFF2-40B4-BE49-F238E27FC236}">
                <a16:creationId xmlns:a16="http://schemas.microsoft.com/office/drawing/2014/main" id="{7E79153F-B0F4-4297-BDCF-F3459DA59C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6739427"/>
              </p:ext>
            </p:extLst>
          </p:nvPr>
        </p:nvGraphicFramePr>
        <p:xfrm>
          <a:off x="4651384" y="2413156"/>
          <a:ext cx="1780979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547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912432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Mike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-1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Dan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Chris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1327617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9009C08-69B1-4639-B9DF-EC4AF776DF6C}"/>
              </a:ext>
            </a:extLst>
          </p:cNvPr>
          <p:cNvSpPr txBox="1"/>
          <p:nvPr/>
        </p:nvSpPr>
        <p:spPr>
          <a:xfrm>
            <a:off x="3922487" y="2910461"/>
            <a:ext cx="6396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/>
              <a:t>+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8C0C4F-8E47-4330-A1C1-B8265DE36453}"/>
              </a:ext>
            </a:extLst>
          </p:cNvPr>
          <p:cNvSpPr txBox="1"/>
          <p:nvPr/>
        </p:nvSpPr>
        <p:spPr>
          <a:xfrm>
            <a:off x="6733911" y="2869357"/>
            <a:ext cx="46519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/>
              <a:t>=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725AE10-C39F-4033-80E9-559951F2780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0123111"/>
              </p:ext>
            </p:extLst>
          </p:nvPr>
        </p:nvGraphicFramePr>
        <p:xfrm>
          <a:off x="7326397" y="2339677"/>
          <a:ext cx="1780979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547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912432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Dan 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John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3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Amy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-1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675268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Chris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3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754893"/>
                  </a:ext>
                </a:extLst>
              </a:tr>
            </a:tbl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320875-C1D5-49D4-AFBA-062269BE6EB9}"/>
              </a:ext>
            </a:extLst>
          </p:cNvPr>
          <p:cNvCxnSpPr>
            <a:cxnSpLocks/>
          </p:cNvCxnSpPr>
          <p:nvPr/>
        </p:nvCxnSpPr>
        <p:spPr>
          <a:xfrm>
            <a:off x="3598449" y="2984066"/>
            <a:ext cx="105293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CDB2712-D923-4E55-B143-87ED08B54561}"/>
              </a:ext>
            </a:extLst>
          </p:cNvPr>
          <p:cNvCxnSpPr>
            <a:cxnSpLocks/>
          </p:cNvCxnSpPr>
          <p:nvPr/>
        </p:nvCxnSpPr>
        <p:spPr>
          <a:xfrm flipV="1">
            <a:off x="3598449" y="3679902"/>
            <a:ext cx="1052935" cy="38917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968772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63095-B538-6B30-206A-FE2952C94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Incremental operators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4F7774-5F6A-C435-DDD9-2F60DA118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59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925993AD-1538-2DDA-AC3C-92B4C942302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sSup>
                      <m:sSup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∘</m:t>
                        </m:r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  <m:r>
                      <a:rPr lang="en-US" sz="2800" i="1">
                        <a:latin typeface="Cambria Math" panose="02040503050406030204" pitchFamily="18" charset="0"/>
                      </a:rPr>
                      <m:t>=</m:t>
                    </m:r>
                    <m:sSubSup>
                      <m:sSub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bSup>
                    <m:r>
                      <a:rPr lang="en-US" sz="2800" i="1">
                        <a:latin typeface="Cambria Math" panose="02040503050406030204" pitchFamily="18" charset="0"/>
                      </a:rPr>
                      <m:t>∘</m:t>
                    </m:r>
                    <m:sSubSup>
                      <m:sSub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sz="280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bSup>
                  </m:oMath>
                </a14:m>
                <a:endParaRPr lang="en-US" sz="2800"/>
              </a:p>
              <a:p>
                <a:r>
                  <a:rPr lang="en-US"/>
                  <a:t>If we know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</m:oMath>
                </a14:m>
                <a:r>
                  <a:rPr lang="en-US"/>
                  <a:t> for all </a:t>
                </a:r>
                <a:r>
                  <a:rPr lang="en-US" b="1"/>
                  <a:t>primitive</a:t>
                </a:r>
                <a:r>
                  <a:rPr lang="en-US"/>
                  <a:t> operations…</a:t>
                </a:r>
                <a:br>
                  <a:rPr lang="en-US"/>
                </a:br>
                <a:r>
                  <a:rPr lang="en-US"/>
                  <a:t>…then we can </a:t>
                </a:r>
                <a:r>
                  <a:rPr lang="en-US" err="1"/>
                  <a:t>incrementalize</a:t>
                </a:r>
                <a:r>
                  <a:rPr lang="en-US"/>
                  <a:t> </a:t>
                </a:r>
                <a:r>
                  <a:rPr lang="en-US" b="1"/>
                  <a:t>any query</a:t>
                </a:r>
              </a:p>
              <a:p>
                <a:endParaRPr lang="en-US" b="1"/>
              </a:p>
              <a:p>
                <a:r>
                  <a:rPr lang="en-US"/>
                  <a:t>For all standard primitive DB operations</a:t>
                </a:r>
                <a:br>
                  <a:rPr lang="en-US"/>
                </a:br>
                <a:r>
                  <a:rPr lang="en-US"/>
                  <a:t>we know efficient incremental versions</a:t>
                </a:r>
              </a:p>
              <a:p>
                <a:endParaRPr lang="en-US" b="1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925993AD-1538-2DDA-AC3C-92B4C942302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 descr="A person placing bricks on a patio&#10;&#10;Description automatically generated">
            <a:extLst>
              <a:ext uri="{FF2B5EF4-FFF2-40B4-BE49-F238E27FC236}">
                <a16:creationId xmlns:a16="http://schemas.microsoft.com/office/drawing/2014/main" id="{5B117850-C2FA-D098-64FE-63F52DB1A4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638" y="2073348"/>
            <a:ext cx="3571583" cy="2381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986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5D9ED-585C-1B5C-A7F8-310483188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/>
              <a:t>Incremental View Maintenance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C4BCC3-4FE2-D046-80F4-AFA87E11C2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6</a:t>
            </a:fld>
            <a:endParaRPr lang="en-US"/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5D6E3C61-3E23-EB3E-12AF-1943AE9E0757}"/>
              </a:ext>
            </a:extLst>
          </p:cNvPr>
          <p:cNvSpPr/>
          <p:nvPr/>
        </p:nvSpPr>
        <p:spPr>
          <a:xfrm>
            <a:off x="1494460" y="5945614"/>
            <a:ext cx="9293043" cy="20543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9A02DC-7BCA-9AA4-2A79-9AE462BE9F1F}"/>
              </a:ext>
            </a:extLst>
          </p:cNvPr>
          <p:cNvSpPr txBox="1"/>
          <p:nvPr/>
        </p:nvSpPr>
        <p:spPr>
          <a:xfrm>
            <a:off x="6096000" y="6119457"/>
            <a:ext cx="906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Time</a:t>
            </a:r>
          </a:p>
        </p:txBody>
      </p:sp>
      <p:pic>
        <p:nvPicPr>
          <p:cNvPr id="9" name="Picture 8" descr="A close up of a cylinder&#10;&#10;Description automatically generated">
            <a:extLst>
              <a:ext uri="{FF2B5EF4-FFF2-40B4-BE49-F238E27FC236}">
                <a16:creationId xmlns:a16="http://schemas.microsoft.com/office/drawing/2014/main" id="{2987EDFA-A4EC-87DC-2A4D-C1E08D279A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580268" y="5087608"/>
            <a:ext cx="417834" cy="594253"/>
          </a:xfrm>
          <a:prstGeom prst="rect">
            <a:avLst/>
          </a:prstGeom>
        </p:spPr>
      </p:pic>
      <p:pic>
        <p:nvPicPr>
          <p:cNvPr id="10" name="Picture 9" descr="A close up of a cylinder&#10;&#10;Description automatically generated">
            <a:extLst>
              <a:ext uri="{FF2B5EF4-FFF2-40B4-BE49-F238E27FC236}">
                <a16:creationId xmlns:a16="http://schemas.microsoft.com/office/drawing/2014/main" id="{74639115-B5AE-C607-4D00-A0EA9A9E2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678957" y="5087608"/>
            <a:ext cx="417834" cy="594253"/>
          </a:xfrm>
          <a:prstGeom prst="rect">
            <a:avLst/>
          </a:prstGeom>
        </p:spPr>
      </p:pic>
      <p:pic>
        <p:nvPicPr>
          <p:cNvPr id="11" name="Picture 10" descr="A close up of a cylinder&#10;&#10;Description automatically generated">
            <a:extLst>
              <a:ext uri="{FF2B5EF4-FFF2-40B4-BE49-F238E27FC236}">
                <a16:creationId xmlns:a16="http://schemas.microsoft.com/office/drawing/2014/main" id="{4BC68764-6EFD-D529-5CB1-4C01A3DA4A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723147" y="5087608"/>
            <a:ext cx="417834" cy="594253"/>
          </a:xfrm>
          <a:prstGeom prst="rect">
            <a:avLst/>
          </a:prstGeom>
        </p:spPr>
      </p:pic>
      <p:pic>
        <p:nvPicPr>
          <p:cNvPr id="12" name="Picture 11" descr="A close up of a cylinder&#10;&#10;Description automatically generated">
            <a:extLst>
              <a:ext uri="{FF2B5EF4-FFF2-40B4-BE49-F238E27FC236}">
                <a16:creationId xmlns:a16="http://schemas.microsoft.com/office/drawing/2014/main" id="{2A1307EF-2305-9724-AC6B-6F549B7BA6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767337" y="5087608"/>
            <a:ext cx="417834" cy="594253"/>
          </a:xfrm>
          <a:prstGeom prst="rect">
            <a:avLst/>
          </a:prstGeom>
        </p:spPr>
      </p:pic>
      <p:pic>
        <p:nvPicPr>
          <p:cNvPr id="13" name="Picture 12" descr="A close up of a cylinder&#10;&#10;Description automatically generated">
            <a:extLst>
              <a:ext uri="{FF2B5EF4-FFF2-40B4-BE49-F238E27FC236}">
                <a16:creationId xmlns:a16="http://schemas.microsoft.com/office/drawing/2014/main" id="{004F068D-FF4C-C0CF-8DEE-A127E68B51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753236" y="5087608"/>
            <a:ext cx="417834" cy="5942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Arrow: Up 17">
                <a:extLst>
                  <a:ext uri="{FF2B5EF4-FFF2-40B4-BE49-F238E27FC236}">
                    <a16:creationId xmlns:a16="http://schemas.microsoft.com/office/drawing/2014/main" id="{BF7F3C93-A2FE-60EB-50AC-20FD86076159}"/>
                  </a:ext>
                </a:extLst>
              </p:cNvPr>
              <p:cNvSpPr/>
              <p:nvPr/>
            </p:nvSpPr>
            <p:spPr>
              <a:xfrm>
                <a:off x="1580268" y="3557948"/>
                <a:ext cx="417834" cy="1397783"/>
              </a:xfrm>
              <a:prstGeom prst="upArrow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Arrow: Up 17">
                <a:extLst>
                  <a:ext uri="{FF2B5EF4-FFF2-40B4-BE49-F238E27FC236}">
                    <a16:creationId xmlns:a16="http://schemas.microsoft.com/office/drawing/2014/main" id="{BF7F3C93-A2FE-60EB-50AC-20FD860761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0268" y="3557948"/>
                <a:ext cx="417834" cy="1397783"/>
              </a:xfrm>
              <a:prstGeom prst="upArrow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Graphic 19" descr="Table with solid fill">
            <a:extLst>
              <a:ext uri="{FF2B5EF4-FFF2-40B4-BE49-F238E27FC236}">
                <a16:creationId xmlns:a16="http://schemas.microsoft.com/office/drawing/2014/main" id="{13285FA4-37CF-EAD2-11FB-3F9155F15D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31985" y="2609123"/>
            <a:ext cx="914400" cy="914400"/>
          </a:xfrm>
          <a:prstGeom prst="rect">
            <a:avLst/>
          </a:prstGeom>
        </p:spPr>
      </p:pic>
      <p:pic>
        <p:nvPicPr>
          <p:cNvPr id="21" name="Graphic 20" descr="Table with solid fill">
            <a:extLst>
              <a:ext uri="{FF2B5EF4-FFF2-40B4-BE49-F238E27FC236}">
                <a16:creationId xmlns:a16="http://schemas.microsoft.com/office/drawing/2014/main" id="{1A132752-03E3-5C98-46F3-823027FC0C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370251" y="2609123"/>
            <a:ext cx="914400" cy="914400"/>
          </a:xfrm>
          <a:prstGeom prst="rect">
            <a:avLst/>
          </a:prstGeom>
        </p:spPr>
      </p:pic>
      <p:pic>
        <p:nvPicPr>
          <p:cNvPr id="22" name="Graphic 21" descr="Table with solid fill">
            <a:extLst>
              <a:ext uri="{FF2B5EF4-FFF2-40B4-BE49-F238E27FC236}">
                <a16:creationId xmlns:a16="http://schemas.microsoft.com/office/drawing/2014/main" id="{87C9B5BE-2745-C3A9-A441-CBE20AC88F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74864" y="2609123"/>
            <a:ext cx="914400" cy="914400"/>
          </a:xfrm>
          <a:prstGeom prst="rect">
            <a:avLst/>
          </a:prstGeom>
        </p:spPr>
      </p:pic>
      <p:pic>
        <p:nvPicPr>
          <p:cNvPr id="23" name="Graphic 22" descr="Table with solid fill">
            <a:extLst>
              <a:ext uri="{FF2B5EF4-FFF2-40B4-BE49-F238E27FC236}">
                <a16:creationId xmlns:a16="http://schemas.microsoft.com/office/drawing/2014/main" id="{3DBCABDB-2B98-EE15-31C8-721749562A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19054" y="2609123"/>
            <a:ext cx="914400" cy="914400"/>
          </a:xfrm>
          <a:prstGeom prst="rect">
            <a:avLst/>
          </a:prstGeom>
        </p:spPr>
      </p:pic>
      <p:pic>
        <p:nvPicPr>
          <p:cNvPr id="24" name="Graphic 23" descr="Table with solid fill">
            <a:extLst>
              <a:ext uri="{FF2B5EF4-FFF2-40B4-BE49-F238E27FC236}">
                <a16:creationId xmlns:a16="http://schemas.microsoft.com/office/drawing/2014/main" id="{772A05FA-17F1-71E3-B7D7-F36F79C11C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85301" y="2609123"/>
            <a:ext cx="914400" cy="914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Arrow: Up 24">
                <a:extLst>
                  <a:ext uri="{FF2B5EF4-FFF2-40B4-BE49-F238E27FC236}">
                    <a16:creationId xmlns:a16="http://schemas.microsoft.com/office/drawing/2014/main" id="{9B8CD638-F793-13A5-DA74-7137A14E47A2}"/>
                  </a:ext>
                </a:extLst>
              </p:cNvPr>
              <p:cNvSpPr/>
              <p:nvPr/>
            </p:nvSpPr>
            <p:spPr>
              <a:xfrm>
                <a:off x="2599402" y="3557948"/>
                <a:ext cx="417834" cy="1397783"/>
              </a:xfrm>
              <a:prstGeom prst="upArrow">
                <a:avLst/>
              </a:prstGeom>
              <a:solidFill>
                <a:srgbClr val="00B0F0"/>
              </a:solidFill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5" name="Arrow: Up 24">
                <a:extLst>
                  <a:ext uri="{FF2B5EF4-FFF2-40B4-BE49-F238E27FC236}">
                    <a16:creationId xmlns:a16="http://schemas.microsoft.com/office/drawing/2014/main" id="{9B8CD638-F793-13A5-DA74-7137A14E47A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9402" y="3557948"/>
                <a:ext cx="417834" cy="1397783"/>
              </a:xfrm>
              <a:prstGeom prst="upArrow">
                <a:avLst/>
              </a:prstGeom>
              <a:blipFill>
                <a:blip r:embed="rId7"/>
                <a:stretch>
                  <a:fillRect l="-9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F9049EB8-8B25-71EA-6487-E542166022C4}"/>
              </a:ext>
            </a:extLst>
          </p:cNvPr>
          <p:cNvSpPr txBox="1"/>
          <p:nvPr/>
        </p:nvSpPr>
        <p:spPr>
          <a:xfrm>
            <a:off x="1633750" y="2432473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9A6E65-426A-5F12-4C23-80AC7746F969}"/>
              </a:ext>
            </a:extLst>
          </p:cNvPr>
          <p:cNvSpPr txBox="1"/>
          <p:nvPr/>
        </p:nvSpPr>
        <p:spPr>
          <a:xfrm>
            <a:off x="3677940" y="2432473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9159ACD-AC54-CD05-2D2F-ED2A7873D397}"/>
              </a:ext>
            </a:extLst>
          </p:cNvPr>
          <p:cNvSpPr txBox="1"/>
          <p:nvPr/>
        </p:nvSpPr>
        <p:spPr>
          <a:xfrm>
            <a:off x="5782553" y="2432473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5EE3E65-87A1-A59B-3D03-4F9005364644}"/>
              </a:ext>
            </a:extLst>
          </p:cNvPr>
          <p:cNvSpPr txBox="1"/>
          <p:nvPr/>
        </p:nvSpPr>
        <p:spPr>
          <a:xfrm>
            <a:off x="7826743" y="2432473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D455EC0-EC5E-22D9-63B1-EABFD22AC61F}"/>
              </a:ext>
            </a:extLst>
          </p:cNvPr>
          <p:cNvSpPr txBox="1"/>
          <p:nvPr/>
        </p:nvSpPr>
        <p:spPr>
          <a:xfrm>
            <a:off x="9784445" y="2432473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Arrow: Up 40">
                <a:extLst>
                  <a:ext uri="{FF2B5EF4-FFF2-40B4-BE49-F238E27FC236}">
                    <a16:creationId xmlns:a16="http://schemas.microsoft.com/office/drawing/2014/main" id="{0BFC11B3-468B-45EE-D873-C18F01852EDB}"/>
                  </a:ext>
                </a:extLst>
              </p:cNvPr>
              <p:cNvSpPr/>
              <p:nvPr/>
            </p:nvSpPr>
            <p:spPr>
              <a:xfrm>
                <a:off x="4649218" y="3557948"/>
                <a:ext cx="417834" cy="1397783"/>
              </a:xfrm>
              <a:prstGeom prst="upArrow">
                <a:avLst/>
              </a:prstGeom>
              <a:solidFill>
                <a:srgbClr val="00B0F0"/>
              </a:solidFill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1" name="Arrow: Up 40">
                <a:extLst>
                  <a:ext uri="{FF2B5EF4-FFF2-40B4-BE49-F238E27FC236}">
                    <a16:creationId xmlns:a16="http://schemas.microsoft.com/office/drawing/2014/main" id="{0BFC11B3-468B-45EE-D873-C18F01852ED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9218" y="3557948"/>
                <a:ext cx="417834" cy="1397783"/>
              </a:xfrm>
              <a:prstGeom prst="upArrow">
                <a:avLst/>
              </a:prstGeom>
              <a:blipFill>
                <a:blip r:embed="rId8"/>
                <a:stretch>
                  <a:fillRect l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Arrow: Up 41">
                <a:extLst>
                  <a:ext uri="{FF2B5EF4-FFF2-40B4-BE49-F238E27FC236}">
                    <a16:creationId xmlns:a16="http://schemas.microsoft.com/office/drawing/2014/main" id="{8C199A86-0B26-CD85-B2A8-BD2A15EDE095}"/>
                  </a:ext>
                </a:extLst>
              </p:cNvPr>
              <p:cNvSpPr/>
              <p:nvPr/>
            </p:nvSpPr>
            <p:spPr>
              <a:xfrm>
                <a:off x="6699034" y="3557948"/>
                <a:ext cx="417834" cy="1397783"/>
              </a:xfrm>
              <a:prstGeom prst="upArrow">
                <a:avLst/>
              </a:prstGeom>
              <a:solidFill>
                <a:srgbClr val="00B0F0"/>
              </a:solidFill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2" name="Arrow: Up 41">
                <a:extLst>
                  <a:ext uri="{FF2B5EF4-FFF2-40B4-BE49-F238E27FC236}">
                    <a16:creationId xmlns:a16="http://schemas.microsoft.com/office/drawing/2014/main" id="{8C199A86-0B26-CD85-B2A8-BD2A15EDE0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9034" y="3557948"/>
                <a:ext cx="417834" cy="1397783"/>
              </a:xfrm>
              <a:prstGeom prst="upArrow">
                <a:avLst/>
              </a:prstGeom>
              <a:blipFill>
                <a:blip r:embed="rId9"/>
                <a:stretch>
                  <a:fillRect l="-94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Arrow: Up 42">
                <a:extLst>
                  <a:ext uri="{FF2B5EF4-FFF2-40B4-BE49-F238E27FC236}">
                    <a16:creationId xmlns:a16="http://schemas.microsoft.com/office/drawing/2014/main" id="{B735BB3E-308B-E18B-90CC-0ED1F1B19502}"/>
                  </a:ext>
                </a:extLst>
              </p:cNvPr>
              <p:cNvSpPr/>
              <p:nvPr/>
            </p:nvSpPr>
            <p:spPr>
              <a:xfrm>
                <a:off x="8662177" y="3557948"/>
                <a:ext cx="417834" cy="1397783"/>
              </a:xfrm>
              <a:prstGeom prst="upArrow">
                <a:avLst/>
              </a:prstGeom>
              <a:solidFill>
                <a:srgbClr val="00B0F0"/>
              </a:solidFill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3" name="Arrow: Up 42">
                <a:extLst>
                  <a:ext uri="{FF2B5EF4-FFF2-40B4-BE49-F238E27FC236}">
                    <a16:creationId xmlns:a16="http://schemas.microsoft.com/office/drawing/2014/main" id="{B735BB3E-308B-E18B-90CC-0ED1F1B195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2177" y="3557948"/>
                <a:ext cx="417834" cy="1397783"/>
              </a:xfrm>
              <a:prstGeom prst="upArrow">
                <a:avLst/>
              </a:prstGeom>
              <a:blipFill>
                <a:blip r:embed="rId10"/>
                <a:stretch>
                  <a:fillRect l="-9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Arrow: Up 43">
                <a:extLst>
                  <a:ext uri="{FF2B5EF4-FFF2-40B4-BE49-F238E27FC236}">
                    <a16:creationId xmlns:a16="http://schemas.microsoft.com/office/drawing/2014/main" id="{1D0148BC-2AD3-E916-BD4E-5606CCC4F98F}"/>
                  </a:ext>
                </a:extLst>
              </p:cNvPr>
              <p:cNvSpPr/>
              <p:nvPr/>
            </p:nvSpPr>
            <p:spPr>
              <a:xfrm>
                <a:off x="10707268" y="3557948"/>
                <a:ext cx="417834" cy="1397783"/>
              </a:xfrm>
              <a:prstGeom prst="upArrow">
                <a:avLst/>
              </a:prstGeom>
              <a:solidFill>
                <a:srgbClr val="00B0F0"/>
              </a:solidFill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4" name="Arrow: Up 43">
                <a:extLst>
                  <a:ext uri="{FF2B5EF4-FFF2-40B4-BE49-F238E27FC236}">
                    <a16:creationId xmlns:a16="http://schemas.microsoft.com/office/drawing/2014/main" id="{1D0148BC-2AD3-E916-BD4E-5606CCC4F9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07268" y="3557948"/>
                <a:ext cx="417834" cy="1397783"/>
              </a:xfrm>
              <a:prstGeom prst="upArrow">
                <a:avLst/>
              </a:prstGeom>
              <a:blipFill>
                <a:blip r:embed="rId11"/>
                <a:stretch>
                  <a:fillRect l="-9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Arrow: Right 55">
                <a:extLst>
                  <a:ext uri="{FF2B5EF4-FFF2-40B4-BE49-F238E27FC236}">
                    <a16:creationId xmlns:a16="http://schemas.microsoft.com/office/drawing/2014/main" id="{108236BC-03D9-ACD3-A8F3-E3C54E2EEF38}"/>
                  </a:ext>
                </a:extLst>
              </p:cNvPr>
              <p:cNvSpPr/>
              <p:nvPr/>
            </p:nvSpPr>
            <p:spPr>
              <a:xfrm>
                <a:off x="2203422" y="5087606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ΔDB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6" name="Arrow: Right 55">
                <a:extLst>
                  <a:ext uri="{FF2B5EF4-FFF2-40B4-BE49-F238E27FC236}">
                    <a16:creationId xmlns:a16="http://schemas.microsoft.com/office/drawing/2014/main" id="{108236BC-03D9-ACD3-A8F3-E3C54E2EEF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03422" y="5087606"/>
                <a:ext cx="1362745" cy="594256"/>
              </a:xfrm>
              <a:prstGeom prst="rightArrow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Arrow: Right 56">
                <a:extLst>
                  <a:ext uri="{FF2B5EF4-FFF2-40B4-BE49-F238E27FC236}">
                    <a16:creationId xmlns:a16="http://schemas.microsoft.com/office/drawing/2014/main" id="{0FF07629-D829-95EC-464A-0F9F49B290AF}"/>
                  </a:ext>
                </a:extLst>
              </p:cNvPr>
              <p:cNvSpPr/>
              <p:nvPr/>
            </p:nvSpPr>
            <p:spPr>
              <a:xfrm>
                <a:off x="4228596" y="5087606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DB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7" name="Arrow: Right 56">
                <a:extLst>
                  <a:ext uri="{FF2B5EF4-FFF2-40B4-BE49-F238E27FC236}">
                    <a16:creationId xmlns:a16="http://schemas.microsoft.com/office/drawing/2014/main" id="{0FF07629-D829-95EC-464A-0F9F49B290A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8596" y="5087606"/>
                <a:ext cx="1362745" cy="594256"/>
              </a:xfrm>
              <a:prstGeom prst="rightArrow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Arrow: Right 57">
                <a:extLst>
                  <a:ext uri="{FF2B5EF4-FFF2-40B4-BE49-F238E27FC236}">
                    <a16:creationId xmlns:a16="http://schemas.microsoft.com/office/drawing/2014/main" id="{1B3CA671-B30F-E46C-7238-AC556FA6EFC1}"/>
                  </a:ext>
                </a:extLst>
              </p:cNvPr>
              <p:cNvSpPr/>
              <p:nvPr/>
            </p:nvSpPr>
            <p:spPr>
              <a:xfrm>
                <a:off x="6301932" y="5087606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DB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8" name="Arrow: Right 57">
                <a:extLst>
                  <a:ext uri="{FF2B5EF4-FFF2-40B4-BE49-F238E27FC236}">
                    <a16:creationId xmlns:a16="http://schemas.microsoft.com/office/drawing/2014/main" id="{1B3CA671-B30F-E46C-7238-AC556FA6EF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1932" y="5087606"/>
                <a:ext cx="1362745" cy="594256"/>
              </a:xfrm>
              <a:prstGeom prst="rightArrow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Arrow: Right 58">
                <a:extLst>
                  <a:ext uri="{FF2B5EF4-FFF2-40B4-BE49-F238E27FC236}">
                    <a16:creationId xmlns:a16="http://schemas.microsoft.com/office/drawing/2014/main" id="{0D1E85FE-0072-2CBA-E32E-D0DBDF0113F0}"/>
                  </a:ext>
                </a:extLst>
              </p:cNvPr>
              <p:cNvSpPr/>
              <p:nvPr/>
            </p:nvSpPr>
            <p:spPr>
              <a:xfrm>
                <a:off x="8287831" y="5087606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DB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9" name="Arrow: Right 58">
                <a:extLst>
                  <a:ext uri="{FF2B5EF4-FFF2-40B4-BE49-F238E27FC236}">
                    <a16:creationId xmlns:a16="http://schemas.microsoft.com/office/drawing/2014/main" id="{0D1E85FE-0072-2CBA-E32E-D0DBDF0113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7831" y="5087606"/>
                <a:ext cx="1362745" cy="594256"/>
              </a:xfrm>
              <a:prstGeom prst="rightArrow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Arrow: Right 59">
                <a:extLst>
                  <a:ext uri="{FF2B5EF4-FFF2-40B4-BE49-F238E27FC236}">
                    <a16:creationId xmlns:a16="http://schemas.microsoft.com/office/drawing/2014/main" id="{15EA3F65-2D0E-E004-2C9B-BE8E4CA62137}"/>
                  </a:ext>
                </a:extLst>
              </p:cNvPr>
              <p:cNvSpPr/>
              <p:nvPr/>
            </p:nvSpPr>
            <p:spPr>
              <a:xfrm>
                <a:off x="10334153" y="5087606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DB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0" name="Arrow: Right 59">
                <a:extLst>
                  <a:ext uri="{FF2B5EF4-FFF2-40B4-BE49-F238E27FC236}">
                    <a16:creationId xmlns:a16="http://schemas.microsoft.com/office/drawing/2014/main" id="{15EA3F65-2D0E-E004-2C9B-BE8E4CA6213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4153" y="5087606"/>
                <a:ext cx="1362745" cy="594256"/>
              </a:xfrm>
              <a:prstGeom prst="rightArrow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Arrow: Right 61">
                <a:extLst>
                  <a:ext uri="{FF2B5EF4-FFF2-40B4-BE49-F238E27FC236}">
                    <a16:creationId xmlns:a16="http://schemas.microsoft.com/office/drawing/2014/main" id="{1F5CCB83-7CEC-A67B-50D0-28405E992123}"/>
                  </a:ext>
                </a:extLst>
              </p:cNvPr>
              <p:cNvSpPr/>
              <p:nvPr/>
            </p:nvSpPr>
            <p:spPr>
              <a:xfrm>
                <a:off x="2276591" y="2765879"/>
                <a:ext cx="1144756" cy="594256"/>
              </a:xfrm>
              <a:prstGeom prst="rightArrow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ΔV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2" name="Arrow: Right 61">
                <a:extLst>
                  <a:ext uri="{FF2B5EF4-FFF2-40B4-BE49-F238E27FC236}">
                    <a16:creationId xmlns:a16="http://schemas.microsoft.com/office/drawing/2014/main" id="{1F5CCB83-7CEC-A67B-50D0-28405E9921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6591" y="2765879"/>
                <a:ext cx="1144756" cy="594256"/>
              </a:xfrm>
              <a:prstGeom prst="rightArrow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Arrow: Right 62">
                <a:extLst>
                  <a:ext uri="{FF2B5EF4-FFF2-40B4-BE49-F238E27FC236}">
                    <a16:creationId xmlns:a16="http://schemas.microsoft.com/office/drawing/2014/main" id="{105F9001-8EF2-0B29-476A-9474A772727F}"/>
                  </a:ext>
                </a:extLst>
              </p:cNvPr>
              <p:cNvSpPr/>
              <p:nvPr/>
            </p:nvSpPr>
            <p:spPr>
              <a:xfrm>
                <a:off x="4301765" y="2765879"/>
                <a:ext cx="1144756" cy="594256"/>
              </a:xfrm>
              <a:prstGeom prst="rightArrow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3" name="Arrow: Right 62">
                <a:extLst>
                  <a:ext uri="{FF2B5EF4-FFF2-40B4-BE49-F238E27FC236}">
                    <a16:creationId xmlns:a16="http://schemas.microsoft.com/office/drawing/2014/main" id="{105F9001-8EF2-0B29-476A-9474A77272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1765" y="2765879"/>
                <a:ext cx="1144756" cy="594256"/>
              </a:xfrm>
              <a:prstGeom prst="rightArrow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Arrow: Right 63">
                <a:extLst>
                  <a:ext uri="{FF2B5EF4-FFF2-40B4-BE49-F238E27FC236}">
                    <a16:creationId xmlns:a16="http://schemas.microsoft.com/office/drawing/2014/main" id="{BCC611CF-038C-7821-51CC-C75B803B8C9C}"/>
                  </a:ext>
                </a:extLst>
              </p:cNvPr>
              <p:cNvSpPr/>
              <p:nvPr/>
            </p:nvSpPr>
            <p:spPr>
              <a:xfrm>
                <a:off x="6375101" y="2765879"/>
                <a:ext cx="1144756" cy="594256"/>
              </a:xfrm>
              <a:prstGeom prst="rightArrow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4" name="Arrow: Right 63">
                <a:extLst>
                  <a:ext uri="{FF2B5EF4-FFF2-40B4-BE49-F238E27FC236}">
                    <a16:creationId xmlns:a16="http://schemas.microsoft.com/office/drawing/2014/main" id="{BCC611CF-038C-7821-51CC-C75B803B8C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5101" y="2765879"/>
                <a:ext cx="1144756" cy="594256"/>
              </a:xfrm>
              <a:prstGeom prst="rightArrow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Arrow: Right 64">
                <a:extLst>
                  <a:ext uri="{FF2B5EF4-FFF2-40B4-BE49-F238E27FC236}">
                    <a16:creationId xmlns:a16="http://schemas.microsoft.com/office/drawing/2014/main" id="{8AD07E43-0950-557E-4592-0D624740BCFA}"/>
                  </a:ext>
                </a:extLst>
              </p:cNvPr>
              <p:cNvSpPr/>
              <p:nvPr/>
            </p:nvSpPr>
            <p:spPr>
              <a:xfrm>
                <a:off x="8398750" y="2765879"/>
                <a:ext cx="1144756" cy="594256"/>
              </a:xfrm>
              <a:prstGeom prst="rightArrow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V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65" name="Arrow: Right 64">
                <a:extLst>
                  <a:ext uri="{FF2B5EF4-FFF2-40B4-BE49-F238E27FC236}">
                    <a16:creationId xmlns:a16="http://schemas.microsoft.com/office/drawing/2014/main" id="{8AD07E43-0950-557E-4592-0D624740BC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8750" y="2765879"/>
                <a:ext cx="1144756" cy="594256"/>
              </a:xfrm>
              <a:prstGeom prst="rightArrow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Arrow: Right 65">
                <a:extLst>
                  <a:ext uri="{FF2B5EF4-FFF2-40B4-BE49-F238E27FC236}">
                    <a16:creationId xmlns:a16="http://schemas.microsoft.com/office/drawing/2014/main" id="{BCC9EB70-8A57-ABA3-408A-6D0D4DCE0BF2}"/>
                  </a:ext>
                </a:extLst>
              </p:cNvPr>
              <p:cNvSpPr/>
              <p:nvPr/>
            </p:nvSpPr>
            <p:spPr>
              <a:xfrm>
                <a:off x="10407322" y="2765879"/>
                <a:ext cx="1144756" cy="594256"/>
              </a:xfrm>
              <a:prstGeom prst="rightArrow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Δ</m:t>
                    </m:r>
                  </m:oMath>
                </a14:m>
                <a:r>
                  <a:rPr lang="en-US">
                    <a:solidFill>
                      <a:schemeClr val="tx1"/>
                    </a:solidFill>
                  </a:rPr>
                  <a:t>V</a:t>
                </a:r>
              </a:p>
            </p:txBody>
          </p:sp>
        </mc:Choice>
        <mc:Fallback xmlns="">
          <p:sp>
            <p:nvSpPr>
              <p:cNvPr id="66" name="Arrow: Right 65">
                <a:extLst>
                  <a:ext uri="{FF2B5EF4-FFF2-40B4-BE49-F238E27FC236}">
                    <a16:creationId xmlns:a16="http://schemas.microsoft.com/office/drawing/2014/main" id="{BCC9EB70-8A57-ABA3-408A-6D0D4DCE0BF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07322" y="2765879"/>
                <a:ext cx="1144756" cy="594256"/>
              </a:xfrm>
              <a:prstGeom prst="rightArrow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2CEB296B-908D-E015-6E4E-D0CB320A35AC}"/>
                  </a:ext>
                </a:extLst>
              </p:cNvPr>
              <p:cNvSpPr txBox="1"/>
              <p:nvPr/>
            </p:nvSpPr>
            <p:spPr>
              <a:xfrm>
                <a:off x="4518334" y="1640534"/>
                <a:ext cx="356719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/>
                  <a:t>We want work ~</a:t>
                </a:r>
                <a14:m>
                  <m:oMath xmlns:m="http://schemas.openxmlformats.org/officeDocument/2006/math">
                    <m:r>
                      <a:rPr lang="en-US" sz="2800" b="0" i="0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|</m:t>
                    </m:r>
                    <m:r>
                      <m:rPr>
                        <m:sty m:val="p"/>
                      </m:rPr>
                      <a:rPr lang="en-US" sz="2800" b="0" i="0" dirty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𝐷𝐵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2CEB296B-908D-E015-6E4E-D0CB320A35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8334" y="1640534"/>
                <a:ext cx="3567195" cy="523220"/>
              </a:xfrm>
              <a:prstGeom prst="rect">
                <a:avLst/>
              </a:prstGeom>
              <a:blipFill>
                <a:blip r:embed="rId23"/>
                <a:stretch>
                  <a:fillRect l="-3419" t="-10465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987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41" grpId="0" animBg="1"/>
      <p:bldP spid="42" grpId="0" animBg="1"/>
      <p:bldP spid="43" grpId="0" animBg="1"/>
      <p:bldP spid="44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8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0B0B2-098F-4D1B-81D3-FE7D30D39B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linear query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5566E2-EF36-45E0-916B-6EA4E68156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912" y="1854678"/>
            <a:ext cx="11649456" cy="49181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>
                <a:solidFill>
                  <a:schemeClr val="accent1"/>
                </a:solidFill>
                <a:latin typeface="Consolas" panose="020B0609020204030204" pitchFamily="49" charset="0"/>
              </a:rPr>
              <a:t>CREATE VIEW </a:t>
            </a:r>
            <a:r>
              <a:rPr lang="en-US">
                <a:latin typeface="Consolas" panose="020B0609020204030204" pitchFamily="49" charset="0"/>
              </a:rPr>
              <a:t>V</a:t>
            </a:r>
            <a:r>
              <a:rPr lang="en-US">
                <a:solidFill>
                  <a:schemeClr val="accent1"/>
                </a:solidFill>
                <a:latin typeface="Consolas" panose="020B0609020204030204" pitchFamily="49" charset="0"/>
              </a:rPr>
              <a:t> AS </a:t>
            </a:r>
            <a:br>
              <a:rPr lang="en-US">
                <a:solidFill>
                  <a:schemeClr val="accent1"/>
                </a:solidFill>
                <a:latin typeface="Consolas" panose="020B0609020204030204" pitchFamily="49" charset="0"/>
              </a:rPr>
            </a:br>
            <a:r>
              <a:rPr lang="en-US" sz="280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sz="2800">
                <a:latin typeface="Consolas" panose="020B0609020204030204" pitchFamily="49" charset="0"/>
              </a:rPr>
              <a:t> * </a:t>
            </a:r>
            <a:r>
              <a:rPr lang="en-US" sz="280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sz="2800">
                <a:latin typeface="Consolas" panose="020B0609020204030204" pitchFamily="49" charset="0"/>
              </a:rPr>
              <a:t> T</a:t>
            </a:r>
            <a:br>
              <a:rPr lang="en-US" sz="2800">
                <a:latin typeface="Consolas" panose="020B0609020204030204" pitchFamily="49" charset="0"/>
              </a:rPr>
            </a:br>
            <a:r>
              <a:rPr lang="en-US" sz="2800">
                <a:solidFill>
                  <a:schemeClr val="accent1"/>
                </a:solidFill>
                <a:latin typeface="Consolas" panose="020B0609020204030204" pitchFamily="49" charset="0"/>
              </a:rPr>
              <a:t>WHERE</a:t>
            </a:r>
            <a:r>
              <a:rPr lang="en-US" sz="2800">
                <a:latin typeface="Consolas" panose="020B0609020204030204" pitchFamily="49" charset="0"/>
              </a:rPr>
              <a:t> Age &gt;= 10</a:t>
            </a:r>
          </a:p>
          <a:p>
            <a:pPr marL="0" indent="0">
              <a:buNone/>
            </a:pPr>
            <a:endParaRPr lang="en-US"/>
          </a:p>
          <a:p>
            <a:r>
              <a:rPr lang="en-US"/>
              <a:t>“</a:t>
            </a:r>
            <a:r>
              <a:rPr lang="en-US" err="1"/>
              <a:t>Shardable</a:t>
            </a:r>
            <a:r>
              <a:rPr lang="en-US"/>
              <a:t>” queries</a:t>
            </a:r>
          </a:p>
          <a:p>
            <a:r>
              <a:rPr lang="en-US"/>
              <a:t>You don’t need to know what’s in </a:t>
            </a:r>
            <a:r>
              <a:rPr lang="en-US">
                <a:latin typeface="Consolas" panose="020B0609020204030204" pitchFamily="49" charset="0"/>
              </a:rPr>
              <a:t>T</a:t>
            </a:r>
            <a:r>
              <a:rPr lang="en-US"/>
              <a:t> to compute the changes to </a:t>
            </a:r>
            <a:r>
              <a:rPr lang="en-US">
                <a:latin typeface="Consolas" panose="020B0609020204030204" pitchFamily="49" charset="0"/>
              </a:rPr>
              <a:t>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D95921-45B2-459E-8CAA-8AA05980E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51381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heetah running quickly with motion blur">
            <a:extLst>
              <a:ext uri="{FF2B5EF4-FFF2-40B4-BE49-F238E27FC236}">
                <a16:creationId xmlns:a16="http://schemas.microsoft.com/office/drawing/2014/main" id="{16C347B1-D83F-8EAE-A2E8-10CCAB684A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06" r="43563" b="26797"/>
          <a:stretch/>
        </p:blipFill>
        <p:spPr>
          <a:xfrm>
            <a:off x="6105743" y="4398153"/>
            <a:ext cx="5719434" cy="23233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7DBD767-4627-EF26-7428-B46BD5D8E1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DBSP Library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1639EA-3D3F-90DC-3781-1E28C689D2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4251"/>
            <a:ext cx="10515600" cy="4997302"/>
          </a:xfrm>
        </p:spPr>
        <p:txBody>
          <a:bodyPr>
            <a:normAutofit/>
          </a:bodyPr>
          <a:lstStyle/>
          <a:p>
            <a:r>
              <a:rPr lang="en-US">
                <a:hlinkClick r:id="rId3"/>
              </a:rPr>
              <a:t>https://crates.io/crates/dbsp</a:t>
            </a:r>
            <a:r>
              <a:rPr lang="en-US"/>
              <a:t> </a:t>
            </a:r>
          </a:p>
          <a:p>
            <a:r>
              <a:rPr lang="en-US"/>
              <a:t>MIT license</a:t>
            </a:r>
          </a:p>
          <a:p>
            <a:r>
              <a:rPr lang="en-US"/>
              <a:t>Rust framework to describe DBSP circuits</a:t>
            </a:r>
          </a:p>
          <a:p>
            <a:r>
              <a:rPr lang="en-US"/>
              <a:t>Support for relational algebra, nested relations, aggregates, etc.</a:t>
            </a:r>
          </a:p>
          <a:p>
            <a:r>
              <a:rPr lang="en-US"/>
              <a:t>Basic incremental and non-incremental operators (~70)</a:t>
            </a:r>
          </a:p>
          <a:p>
            <a:r>
              <a:rPr lang="en-US"/>
              <a:t>Multi-core execution</a:t>
            </a:r>
          </a:p>
          <a:p>
            <a:r>
              <a:rPr lang="en-US"/>
              <a:t>Currently in-memory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E7D0A8-20DB-1751-E94C-8082FEFC8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75566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949EA-83EF-2CF1-151D-029216B7BD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SQL to DBSP compiler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71B5B-BDB9-8186-1DAC-7343488D13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3647" y="1545387"/>
            <a:ext cx="10802679" cy="2588837"/>
          </a:xfrm>
        </p:spPr>
        <p:txBody>
          <a:bodyPr>
            <a:normAutofit/>
          </a:bodyPr>
          <a:lstStyle/>
          <a:p>
            <a:r>
              <a:rPr lang="en-US" dirty="0">
                <a:hlinkClick r:id="rId3"/>
              </a:rPr>
              <a:t>https://github.com/feldera/feldera/tree/main/sql-to-dbsp-compiler</a:t>
            </a:r>
            <a:r>
              <a:rPr lang="en-US" dirty="0"/>
              <a:t> </a:t>
            </a:r>
          </a:p>
          <a:p>
            <a:r>
              <a:rPr lang="en-US" dirty="0"/>
              <a:t>MIT license</a:t>
            </a:r>
          </a:p>
          <a:p>
            <a:r>
              <a:rPr lang="en-US" dirty="0"/>
              <a:t>Generates Rust/native code programs using DBSP as a runtime</a:t>
            </a:r>
          </a:p>
          <a:p>
            <a:r>
              <a:rPr lang="en-US" dirty="0"/>
              <a:t>Based on Apache Calcite</a:t>
            </a:r>
          </a:p>
          <a:p>
            <a:r>
              <a:rPr lang="en-US" dirty="0"/>
              <a:t>Passes all 5+ million </a:t>
            </a:r>
            <a:r>
              <a:rPr lang="en-US" dirty="0" err="1"/>
              <a:t>Sql</a:t>
            </a:r>
            <a:r>
              <a:rPr lang="en-US" dirty="0"/>
              <a:t> Logic Test tests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CFA4AA-439C-F136-44F3-2E1D8B657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62</a:t>
            </a:fld>
            <a:endParaRPr lang="en-US"/>
          </a:p>
        </p:txBody>
      </p:sp>
      <p:pic>
        <p:nvPicPr>
          <p:cNvPr id="5" name="Picture 4" descr="Icon, funnel chart&#10;&#10;Description automatically generated">
            <a:extLst>
              <a:ext uri="{FF2B5EF4-FFF2-40B4-BE49-F238E27FC236}">
                <a16:creationId xmlns:a16="http://schemas.microsoft.com/office/drawing/2014/main" id="{595DFC5A-1B0A-110C-8BAF-1DFB07AE97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2406769" y="4095543"/>
            <a:ext cx="2308599" cy="2308599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47B37E8A-9903-6714-4783-BA06F578FE52}"/>
              </a:ext>
            </a:extLst>
          </p:cNvPr>
          <p:cNvSpPr/>
          <p:nvPr/>
        </p:nvSpPr>
        <p:spPr>
          <a:xfrm>
            <a:off x="5071416" y="4763124"/>
            <a:ext cx="1095555" cy="8798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grass, water, outdoor, plant&#10;&#10;Description automatically generated">
            <a:extLst>
              <a:ext uri="{FF2B5EF4-FFF2-40B4-BE49-F238E27FC236}">
                <a16:creationId xmlns:a16="http://schemas.microsoft.com/office/drawing/2014/main" id="{5038FA9C-A853-4F73-3EA4-87C0109B7E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571" y="3908652"/>
            <a:ext cx="1941630" cy="2588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44248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D34E8-1DE2-3948-B390-E19E8C2B6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373BE9-1C34-7076-3E93-000BD3E47E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3" y="1409868"/>
            <a:ext cx="11600060" cy="524493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Streaming systems run forever</a:t>
            </a:r>
          </a:p>
          <a:p>
            <a:r>
              <a:rPr lang="en-US" dirty="0"/>
              <a:t>A table is the integral of a stream</a:t>
            </a:r>
          </a:p>
          <a:p>
            <a:r>
              <a:rPr lang="en-US" dirty="0"/>
              <a:t>A transaction is the delta of a database</a:t>
            </a:r>
          </a:p>
          <a:p>
            <a:endParaRPr lang="en-US" dirty="0"/>
          </a:p>
          <a:p>
            <a:r>
              <a:rPr lang="en-US" dirty="0"/>
              <a:t>The right definition of IVM:</a:t>
            </a:r>
            <a:br>
              <a:rPr lang="en-US" dirty="0"/>
            </a:br>
            <a:r>
              <a:rPr lang="en-US" dirty="0"/>
              <a:t>	</a:t>
            </a:r>
            <a:r>
              <a:rPr lang="en-US" dirty="0">
                <a:solidFill>
                  <a:srgbClr val="FF0000"/>
                </a:solidFill>
              </a:rPr>
              <a:t>computing changes to views given changes to tables</a:t>
            </a:r>
          </a:p>
          <a:p>
            <a:r>
              <a:rPr lang="en-US" dirty="0"/>
              <a:t>IVM systems are streaming systems</a:t>
            </a:r>
          </a:p>
          <a:p>
            <a:r>
              <a:rPr lang="en-US" dirty="0"/>
              <a:t>Almost any query has an efficient incremental implementation</a:t>
            </a:r>
          </a:p>
          <a:p>
            <a:pPr lvl="1"/>
            <a:r>
              <a:rPr lang="en-US" dirty="0"/>
              <a:t>The algorithm to </a:t>
            </a:r>
            <a:r>
              <a:rPr lang="en-US" dirty="0" err="1"/>
              <a:t>incrementalize</a:t>
            </a:r>
            <a:r>
              <a:rPr lang="en-US" dirty="0"/>
              <a:t> a given query is plan trivial:</a:t>
            </a:r>
          </a:p>
          <a:p>
            <a:pPr lvl="1"/>
            <a:r>
              <a:rPr lang="en-US" dirty="0"/>
              <a:t>Just </a:t>
            </a:r>
            <a:r>
              <a:rPr lang="en-US" dirty="0" err="1"/>
              <a:t>incrementalize</a:t>
            </a:r>
            <a:r>
              <a:rPr lang="en-US" dirty="0"/>
              <a:t> each primitive operator in the query</a:t>
            </a:r>
          </a:p>
          <a:p>
            <a:pPr lvl="1"/>
            <a:endParaRPr lang="en-US" dirty="0"/>
          </a:p>
          <a:p>
            <a:r>
              <a:rPr lang="en-US" dirty="0"/>
              <a:t>We built all this stuff as O/S</a:t>
            </a:r>
          </a:p>
          <a:p>
            <a:r>
              <a:rPr lang="en-US" dirty="0"/>
              <a:t>If you have a streaming or IVM problem, consider trying DBSP/Feldera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3CE18C-50F2-C07B-251B-3405603A4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63</a:t>
            </a:fld>
            <a:endParaRPr lang="en-US"/>
          </a:p>
        </p:txBody>
      </p:sp>
      <p:pic>
        <p:nvPicPr>
          <p:cNvPr id="5" name="Picture 4" descr="A picture containing grass, water, outdoor, plant&#10;&#10;Description automatically generated">
            <a:extLst>
              <a:ext uri="{FF2B5EF4-FFF2-40B4-BE49-F238E27FC236}">
                <a16:creationId xmlns:a16="http://schemas.microsoft.com/office/drawing/2014/main" id="{72CF9228-EDE1-0AE3-F023-D8696A2768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850" y="1365572"/>
            <a:ext cx="3174636" cy="423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037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777E587-BD61-8FD3-DB5B-CE09F6107AA0}"/>
              </a:ext>
            </a:extLst>
          </p:cNvPr>
          <p:cNvSpPr/>
          <p:nvPr/>
        </p:nvSpPr>
        <p:spPr>
          <a:xfrm>
            <a:off x="2638145" y="4318156"/>
            <a:ext cx="5661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nsolas" panose="020B0609020204030204" pitchFamily="49" charset="0"/>
              </a:rPr>
              <a:t>?</a:t>
            </a:r>
            <a:endParaRPr lang="en-US" sz="5400" b="1" cap="none" spc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BB1AA57-131B-A6BF-9330-C3AF73173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to compute on changes?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C2A9C0-6F2E-C271-9CFF-E2D862DA67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>
                <a:solidFill>
                  <a:schemeClr val="accent1"/>
                </a:solidFill>
                <a:latin typeface="Consolas" panose="020B0609020204030204" pitchFamily="49" charset="0"/>
              </a:rPr>
              <a:t>CREATE VIEW </a:t>
            </a:r>
            <a:r>
              <a:rPr lang="en-US">
                <a:latin typeface="Consolas" panose="020B0609020204030204" pitchFamily="49" charset="0"/>
              </a:rPr>
              <a:t>V</a:t>
            </a:r>
            <a:r>
              <a:rPr lang="en-US">
                <a:solidFill>
                  <a:schemeClr val="accent1"/>
                </a:solidFill>
                <a:latin typeface="Consolas" panose="020B0609020204030204" pitchFamily="49" charset="0"/>
              </a:rPr>
              <a:t> AS </a:t>
            </a:r>
            <a:br>
              <a:rPr lang="en-US">
                <a:solidFill>
                  <a:schemeClr val="accent1"/>
                </a:solidFill>
                <a:latin typeface="Consolas" panose="020B0609020204030204" pitchFamily="49" charset="0"/>
              </a:rPr>
            </a:br>
            <a:r>
              <a:rPr lang="en-US" sz="280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sz="2800">
                <a:latin typeface="Consolas" panose="020B0609020204030204" pitchFamily="49" charset="0"/>
              </a:rPr>
              <a:t> * </a:t>
            </a:r>
            <a:r>
              <a:rPr lang="en-US" sz="280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sz="2800">
                <a:latin typeface="Consolas" panose="020B0609020204030204" pitchFamily="49" charset="0"/>
              </a:rPr>
              <a:t> T</a:t>
            </a:r>
            <a:br>
              <a:rPr lang="en-US" sz="2800">
                <a:latin typeface="Consolas" panose="020B0609020204030204" pitchFamily="49" charset="0"/>
              </a:rPr>
            </a:br>
            <a:r>
              <a:rPr lang="en-US" sz="2800">
                <a:solidFill>
                  <a:schemeClr val="accent1"/>
                </a:solidFill>
                <a:latin typeface="Consolas" panose="020B0609020204030204" pitchFamily="49" charset="0"/>
              </a:rPr>
              <a:t>WHERE</a:t>
            </a:r>
            <a:r>
              <a:rPr lang="en-US" sz="2800">
                <a:latin typeface="Consolas" panose="020B0609020204030204" pitchFamily="49" charset="0"/>
              </a:rPr>
              <a:t> Age &gt;= 10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3F8D51-43FB-EAC3-E2D0-42CC1C3C13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64</a:t>
            </a:fld>
            <a:endParaRPr lang="en-US"/>
          </a:p>
        </p:txBody>
      </p:sp>
      <p:pic>
        <p:nvPicPr>
          <p:cNvPr id="5" name="Picture 4" descr="A close up of a cylinder&#10;&#10;Description automatically generated">
            <a:extLst>
              <a:ext uri="{FF2B5EF4-FFF2-40B4-BE49-F238E27FC236}">
                <a16:creationId xmlns:a16="http://schemas.microsoft.com/office/drawing/2014/main" id="{412C4FBA-D3D2-FFE8-89B9-77699F69AB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737311" y="4840590"/>
            <a:ext cx="417834" cy="594253"/>
          </a:xfrm>
          <a:prstGeom prst="rect">
            <a:avLst/>
          </a:prstGeom>
        </p:spPr>
      </p:pic>
      <p:pic>
        <p:nvPicPr>
          <p:cNvPr id="6" name="Picture 5" descr="A close up of a cylinder&#10;&#10;Description automatically generated">
            <a:extLst>
              <a:ext uri="{FF2B5EF4-FFF2-40B4-BE49-F238E27FC236}">
                <a16:creationId xmlns:a16="http://schemas.microsoft.com/office/drawing/2014/main" id="{66E40BBE-2F2E-0D97-8A67-A01BD56D10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836000" y="4840590"/>
            <a:ext cx="417834" cy="5942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Arrow: Up 6">
                <a:extLst>
                  <a:ext uri="{FF2B5EF4-FFF2-40B4-BE49-F238E27FC236}">
                    <a16:creationId xmlns:a16="http://schemas.microsoft.com/office/drawing/2014/main" id="{E2FFCD74-7C13-99A8-5D53-3B1C24DAA074}"/>
                  </a:ext>
                </a:extLst>
              </p:cNvPr>
              <p:cNvSpPr/>
              <p:nvPr/>
            </p:nvSpPr>
            <p:spPr>
              <a:xfrm>
                <a:off x="6737311" y="3310930"/>
                <a:ext cx="417834" cy="1397783"/>
              </a:xfrm>
              <a:prstGeom prst="upArrow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Arrow: Up 6">
                <a:extLst>
                  <a:ext uri="{FF2B5EF4-FFF2-40B4-BE49-F238E27FC236}">
                    <a16:creationId xmlns:a16="http://schemas.microsoft.com/office/drawing/2014/main" id="{E2FFCD74-7C13-99A8-5D53-3B1C24DAA0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7311" y="3310930"/>
                <a:ext cx="417834" cy="1397783"/>
              </a:xfrm>
              <a:prstGeom prst="upArrow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Graphic 7" descr="Table with solid fill">
            <a:extLst>
              <a:ext uri="{FF2B5EF4-FFF2-40B4-BE49-F238E27FC236}">
                <a16:creationId xmlns:a16="http://schemas.microsoft.com/office/drawing/2014/main" id="{D6E0A03B-F0E6-4893-C233-761AF65CC4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89028" y="2362105"/>
            <a:ext cx="914400" cy="914400"/>
          </a:xfrm>
          <a:prstGeom prst="rect">
            <a:avLst/>
          </a:prstGeom>
        </p:spPr>
      </p:pic>
      <p:pic>
        <p:nvPicPr>
          <p:cNvPr id="9" name="Graphic 8" descr="Table with solid fill">
            <a:extLst>
              <a:ext uri="{FF2B5EF4-FFF2-40B4-BE49-F238E27FC236}">
                <a16:creationId xmlns:a16="http://schemas.microsoft.com/office/drawing/2014/main" id="{60184F55-5AF1-7913-A12E-59A72B58FF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27294" y="2362105"/>
            <a:ext cx="914400" cy="914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Arrow: Up 9">
                <a:extLst>
                  <a:ext uri="{FF2B5EF4-FFF2-40B4-BE49-F238E27FC236}">
                    <a16:creationId xmlns:a16="http://schemas.microsoft.com/office/drawing/2014/main" id="{E77B0012-67EF-7635-F90B-92DFA7D77ABA}"/>
                  </a:ext>
                </a:extLst>
              </p:cNvPr>
              <p:cNvSpPr/>
              <p:nvPr/>
            </p:nvSpPr>
            <p:spPr>
              <a:xfrm>
                <a:off x="7756445" y="3310930"/>
                <a:ext cx="417834" cy="1397783"/>
              </a:xfrm>
              <a:prstGeom prst="upArrow">
                <a:avLst/>
              </a:prstGeom>
              <a:solidFill>
                <a:srgbClr val="00B0F0"/>
              </a:solidFill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b="0" i="0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Arrow: Up 9">
                <a:extLst>
                  <a:ext uri="{FF2B5EF4-FFF2-40B4-BE49-F238E27FC236}">
                    <a16:creationId xmlns:a16="http://schemas.microsoft.com/office/drawing/2014/main" id="{E77B0012-67EF-7635-F90B-92DFA7D77A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6445" y="3310930"/>
                <a:ext cx="417834" cy="1397783"/>
              </a:xfrm>
              <a:prstGeom prst="upArrow">
                <a:avLst/>
              </a:prstGeom>
              <a:blipFill>
                <a:blip r:embed="rId7"/>
                <a:stretch>
                  <a:fillRect l="-9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DB4E5CD1-5481-87CE-E1F3-79965BC62A7B}"/>
              </a:ext>
            </a:extLst>
          </p:cNvPr>
          <p:cNvSpPr txBox="1"/>
          <p:nvPr/>
        </p:nvSpPr>
        <p:spPr>
          <a:xfrm>
            <a:off x="6790793" y="2185455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5CFCE9-B19F-7750-BA35-35D1518DE0C0}"/>
              </a:ext>
            </a:extLst>
          </p:cNvPr>
          <p:cNvSpPr txBox="1"/>
          <p:nvPr/>
        </p:nvSpPr>
        <p:spPr>
          <a:xfrm>
            <a:off x="8834983" y="2185455"/>
            <a:ext cx="31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Arrow: Right 13">
                <a:extLst>
                  <a:ext uri="{FF2B5EF4-FFF2-40B4-BE49-F238E27FC236}">
                    <a16:creationId xmlns:a16="http://schemas.microsoft.com/office/drawing/2014/main" id="{12E82BCD-3EAC-6F29-FEBC-6EC6F934F77F}"/>
                  </a:ext>
                </a:extLst>
              </p:cNvPr>
              <p:cNvSpPr/>
              <p:nvPr/>
            </p:nvSpPr>
            <p:spPr>
              <a:xfrm>
                <a:off x="7360465" y="4840588"/>
                <a:ext cx="1362745" cy="594256"/>
              </a:xfrm>
              <a:prstGeom prst="rightArrow">
                <a:avLst/>
              </a:prstGeom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Arrow: Right 13">
                <a:extLst>
                  <a:ext uri="{FF2B5EF4-FFF2-40B4-BE49-F238E27FC236}">
                    <a16:creationId xmlns:a16="http://schemas.microsoft.com/office/drawing/2014/main" id="{12E82BCD-3EAC-6F29-FEBC-6EC6F934F7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60465" y="4840588"/>
                <a:ext cx="1362745" cy="594256"/>
              </a:xfrm>
              <a:prstGeom prst="rightArrow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Arrow: Right 14">
                <a:extLst>
                  <a:ext uri="{FF2B5EF4-FFF2-40B4-BE49-F238E27FC236}">
                    <a16:creationId xmlns:a16="http://schemas.microsoft.com/office/drawing/2014/main" id="{4F72EB15-7387-DD88-9C11-51FC61AD52DF}"/>
                  </a:ext>
                </a:extLst>
              </p:cNvPr>
              <p:cNvSpPr/>
              <p:nvPr/>
            </p:nvSpPr>
            <p:spPr>
              <a:xfrm>
                <a:off x="7433634" y="2518861"/>
                <a:ext cx="1144756" cy="594256"/>
              </a:xfrm>
              <a:prstGeom prst="rightArrow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5" name="Arrow: Right 14">
                <a:extLst>
                  <a:ext uri="{FF2B5EF4-FFF2-40B4-BE49-F238E27FC236}">
                    <a16:creationId xmlns:a16="http://schemas.microsoft.com/office/drawing/2014/main" id="{4F72EB15-7387-DD88-9C11-51FC61AD52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3634" y="2518861"/>
                <a:ext cx="1144756" cy="594256"/>
              </a:xfrm>
              <a:prstGeom prst="rightArrow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ight Brace 15">
            <a:extLst>
              <a:ext uri="{FF2B5EF4-FFF2-40B4-BE49-F238E27FC236}">
                <a16:creationId xmlns:a16="http://schemas.microsoft.com/office/drawing/2014/main" id="{47D84540-F7EF-70C1-4F66-0C34E40CACF3}"/>
              </a:ext>
            </a:extLst>
          </p:cNvPr>
          <p:cNvSpPr/>
          <p:nvPr/>
        </p:nvSpPr>
        <p:spPr>
          <a:xfrm>
            <a:off x="4224501" y="2292175"/>
            <a:ext cx="185297" cy="700906"/>
          </a:xfrm>
          <a:prstGeom prst="rightBrace">
            <a:avLst>
              <a:gd name="adj1" fmla="val 43116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D4CB3C1-ACB5-DF18-5C02-93CEAC69B58F}"/>
                  </a:ext>
                </a:extLst>
              </p:cNvPr>
              <p:cNvSpPr txBox="1"/>
              <p:nvPr/>
            </p:nvSpPr>
            <p:spPr>
              <a:xfrm>
                <a:off x="4453461" y="2399539"/>
                <a:ext cx="47102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DD4CB3C1-ACB5-DF18-5C02-93CEAC69B5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461" y="2399539"/>
                <a:ext cx="471026" cy="461665"/>
              </a:xfrm>
              <a:prstGeom prst="rect">
                <a:avLst/>
              </a:prstGeom>
              <a:blipFill>
                <a:blip r:embed="rId10"/>
                <a:stretch>
                  <a:fillRect l="-1299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2364D49-AAFB-E1F1-111B-FE6FE9264217}"/>
                  </a:ext>
                </a:extLst>
              </p:cNvPr>
              <p:cNvSpPr txBox="1"/>
              <p:nvPr/>
            </p:nvSpPr>
            <p:spPr>
              <a:xfrm>
                <a:off x="4576654" y="4520239"/>
                <a:ext cx="634468" cy="471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dirty="0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2364D49-AAFB-E1F1-111B-FE6FE92642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6654" y="4520239"/>
                <a:ext cx="634468" cy="471219"/>
              </a:xfrm>
              <a:prstGeom prst="rect">
                <a:avLst/>
              </a:prstGeom>
              <a:blipFill>
                <a:blip r:embed="rId11"/>
                <a:stretch>
                  <a:fillRect l="-962" b="-129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8C3EF70-6102-32FA-FF5C-63059101E786}"/>
                  </a:ext>
                </a:extLst>
              </p:cNvPr>
              <p:cNvSpPr txBox="1"/>
              <p:nvPr/>
            </p:nvSpPr>
            <p:spPr>
              <a:xfrm>
                <a:off x="1051425" y="3938742"/>
                <a:ext cx="3525229" cy="138499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800">
                  <a:solidFill>
                    <a:schemeClr val="tx1"/>
                  </a:solidFill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:r>
                  <a:rPr lang="en-US" sz="2800">
                    <a:solidFill>
                      <a:schemeClr val="accent1"/>
                    </a:solidFill>
                    <a:latin typeface="Consolas" panose="020B0609020204030204" pitchFamily="49" charset="0"/>
                  </a:rPr>
                  <a:t>SELECT</a:t>
                </a:r>
                <a:r>
                  <a:rPr lang="en-US" sz="2800">
                    <a:latin typeface="Consolas" panose="020B0609020204030204" pitchFamily="49" charset="0"/>
                  </a:rPr>
                  <a:t> * </a:t>
                </a:r>
                <a:r>
                  <a:rPr lang="en-US" sz="2800">
                    <a:solidFill>
                      <a:schemeClr val="accent1"/>
                    </a:solidFill>
                    <a:latin typeface="Consolas" panose="020B0609020204030204" pitchFamily="49" charset="0"/>
                  </a:rPr>
                  <a:t>FROM</a:t>
                </a:r>
                <a:r>
                  <a:rPr lang="en-US" sz="2800">
                    <a:latin typeface="Consolas" panose="020B0609020204030204" pitchFamily="49" charset="0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dirty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>
                    <a:latin typeface="Consolas" panose="020B0609020204030204" pitchFamily="49" charset="0"/>
                  </a:rPr>
                  <a:t>T</a:t>
                </a:r>
                <a:br>
                  <a:rPr lang="en-US" sz="2800">
                    <a:latin typeface="Consolas" panose="020B0609020204030204" pitchFamily="49" charset="0"/>
                  </a:rPr>
                </a:br>
                <a:r>
                  <a:rPr lang="en-US" sz="2800">
                    <a:solidFill>
                      <a:schemeClr val="accent1"/>
                    </a:solidFill>
                    <a:latin typeface="Consolas" panose="020B0609020204030204" pitchFamily="49" charset="0"/>
                  </a:rPr>
                  <a:t>WHERE</a:t>
                </a:r>
                <a:r>
                  <a:rPr lang="en-US" sz="2800">
                    <a:latin typeface="Consolas" panose="020B0609020204030204" pitchFamily="49" charset="0"/>
                  </a:rPr>
                  <a:t> Age &gt;= 10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8C3EF70-6102-32FA-FF5C-63059101E7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1425" y="3938742"/>
                <a:ext cx="3525229" cy="1384995"/>
              </a:xfrm>
              <a:prstGeom prst="rect">
                <a:avLst/>
              </a:prstGeom>
              <a:blipFill>
                <a:blip r:embed="rId12"/>
                <a:stretch>
                  <a:fillRect l="-3454" b="-114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ight Brace 17">
            <a:extLst>
              <a:ext uri="{FF2B5EF4-FFF2-40B4-BE49-F238E27FC236}">
                <a16:creationId xmlns:a16="http://schemas.microsoft.com/office/drawing/2014/main" id="{35DD6B40-51FD-D5B4-A7D1-53CAD48CE8A9}"/>
              </a:ext>
            </a:extLst>
          </p:cNvPr>
          <p:cNvSpPr/>
          <p:nvPr/>
        </p:nvSpPr>
        <p:spPr>
          <a:xfrm>
            <a:off x="4438279" y="4436810"/>
            <a:ext cx="185297" cy="700906"/>
          </a:xfrm>
          <a:prstGeom prst="rightBrace">
            <a:avLst>
              <a:gd name="adj1" fmla="val 43116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F7245F33-9D0A-4A72-CCC8-A7CC05F63010}"/>
              </a:ext>
            </a:extLst>
          </p:cNvPr>
          <p:cNvSpPr/>
          <p:nvPr/>
        </p:nvSpPr>
        <p:spPr>
          <a:xfrm rot="5400000">
            <a:off x="7555484" y="3844084"/>
            <a:ext cx="278860" cy="1853171"/>
          </a:xfrm>
          <a:prstGeom prst="leftBrace">
            <a:avLst>
              <a:gd name="adj1" fmla="val 64583"/>
              <a:gd name="adj2" fmla="val 36558"/>
            </a:avLst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916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57448-79E2-3496-4DF1-421593AAE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This is what this work is about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C2A4CF-C1A9-B2A8-1195-EDDB517EE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65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C58E98D-2E0B-558C-1D5C-56331B6FFEC5}"/>
                  </a:ext>
                </a:extLst>
              </p:cNvPr>
              <p:cNvSpPr txBox="1"/>
              <p:nvPr/>
            </p:nvSpPr>
            <p:spPr>
              <a:xfrm>
                <a:off x="4337982" y="3260780"/>
                <a:ext cx="66133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dirty="0" smtClean="0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C58E98D-2E0B-558C-1D5C-56331B6FFE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7982" y="3260780"/>
                <a:ext cx="661335" cy="70788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19E1164-A002-8463-D681-435CCD7A785E}"/>
                  </a:ext>
                </a:extLst>
              </p:cNvPr>
              <p:cNvSpPr txBox="1"/>
              <p:nvPr/>
            </p:nvSpPr>
            <p:spPr>
              <a:xfrm>
                <a:off x="7137520" y="3252829"/>
                <a:ext cx="932691" cy="7237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40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1" dirty="0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4000" b="0" i="0" dirty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19E1164-A002-8463-D681-435CCD7A78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7520" y="3252829"/>
                <a:ext cx="932691" cy="72378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Arrow: Right 8">
            <a:extLst>
              <a:ext uri="{FF2B5EF4-FFF2-40B4-BE49-F238E27FC236}">
                <a16:creationId xmlns:a16="http://schemas.microsoft.com/office/drawing/2014/main" id="{D748DCE0-6287-6F64-88EE-D9E83BB491FF}"/>
              </a:ext>
            </a:extLst>
          </p:cNvPr>
          <p:cNvSpPr/>
          <p:nvPr/>
        </p:nvSpPr>
        <p:spPr>
          <a:xfrm>
            <a:off x="5096371" y="3190026"/>
            <a:ext cx="1980478" cy="849395"/>
          </a:xfrm>
          <a:prstGeom prst="rightArrow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algorithm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218BC2-03DA-52E1-AA4D-AA8B9B45BA0D}"/>
                  </a:ext>
                </a:extLst>
              </p:cNvPr>
              <p:cNvSpPr txBox="1"/>
              <p:nvPr/>
            </p:nvSpPr>
            <p:spPr>
              <a:xfrm>
                <a:off x="3428694" y="4382967"/>
                <a:ext cx="5224379" cy="5343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/>
                  <a:t>Work(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 dirty="0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sz="2800" b="0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</m:oMath>
                </a14:m>
                <a:r>
                  <a:rPr lang="en-US" sz="2800"/>
                  <a:t>)/Work(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sz="2800"/>
                  <a:t>) =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(|</m:t>
                    </m:r>
                    <m:r>
                      <m:rPr>
                        <m:sty m:val="p"/>
                      </m:rPr>
                      <a:rPr lang="en-US" sz="2800" b="0" i="0" dirty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|/|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en-US" sz="2800" b="0" i="1" dirty="0" smtClean="0">
                        <a:latin typeface="Cambria Math" panose="02040503050406030204" pitchFamily="18" charset="0"/>
                      </a:rPr>
                      <m:t>|)</m:t>
                    </m:r>
                  </m:oMath>
                </a14:m>
                <a:endParaRPr lang="en-US" sz="280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E218BC2-03DA-52E1-AA4D-AA8B9B45BA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28694" y="4382967"/>
                <a:ext cx="5224379" cy="534377"/>
              </a:xfrm>
              <a:prstGeom prst="rect">
                <a:avLst/>
              </a:prstGeom>
              <a:blipFill>
                <a:blip r:embed="rId4"/>
                <a:stretch>
                  <a:fillRect l="-2334" t="-9091" b="-31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82E8E42-8629-2242-8858-6D1059ABF312}"/>
                  </a:ext>
                </a:extLst>
              </p:cNvPr>
              <p:cNvSpPr txBox="1"/>
              <p:nvPr/>
            </p:nvSpPr>
            <p:spPr>
              <a:xfrm>
                <a:off x="370580" y="5664081"/>
                <a:ext cx="11340605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/>
                  <a:t>For essentially any query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sz="2800"/>
                  <a:t> you can write in any of the mainstream languages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82E8E42-8629-2242-8858-6D1059ABF3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580" y="5664081"/>
                <a:ext cx="11340605" cy="523220"/>
              </a:xfrm>
              <a:prstGeom prst="rect">
                <a:avLst/>
              </a:prstGeom>
              <a:blipFill>
                <a:blip r:embed="rId5"/>
                <a:stretch>
                  <a:fillRect l="-1129" t="-10465" r="-860" b="-325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591446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8E2173-E0F0-F5ED-B16E-C8ACFE01C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It’s not always obvious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CAC286-5A56-8D9C-93EA-7F17B1DEDC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>
                <a:solidFill>
                  <a:schemeClr val="accent1"/>
                </a:solidFill>
                <a:latin typeface="Consolas" panose="020B0609020204030204" pitchFamily="49" charset="0"/>
              </a:rPr>
              <a:t>CREATE VIEW </a:t>
            </a:r>
            <a:r>
              <a:rPr lang="en-US">
                <a:latin typeface="Consolas" panose="020B0609020204030204" pitchFamily="49" charset="0"/>
              </a:rPr>
              <a:t>V</a:t>
            </a:r>
            <a:r>
              <a:rPr lang="en-US">
                <a:solidFill>
                  <a:schemeClr val="accent1"/>
                </a:solidFill>
                <a:latin typeface="Consolas" panose="020B0609020204030204" pitchFamily="49" charset="0"/>
              </a:rPr>
              <a:t> AS </a:t>
            </a:r>
            <a:br>
              <a:rPr lang="en-US">
                <a:solidFill>
                  <a:schemeClr val="accent1"/>
                </a:solidFill>
                <a:latin typeface="Consolas" panose="020B0609020204030204" pitchFamily="49" charset="0"/>
              </a:rPr>
            </a:br>
            <a:r>
              <a:rPr lang="en-US" sz="280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sz="2800">
                <a:latin typeface="Consolas" panose="020B0609020204030204" pitchFamily="49" charset="0"/>
              </a:rPr>
              <a:t> </a:t>
            </a:r>
            <a:r>
              <a:rPr lang="en-US" sz="2800">
                <a:solidFill>
                  <a:srgbClr val="FF0000"/>
                </a:solidFill>
                <a:latin typeface="Consolas" panose="020B0609020204030204" pitchFamily="49" charset="0"/>
              </a:rPr>
              <a:t>DISTINCT</a:t>
            </a:r>
            <a:r>
              <a:rPr lang="en-US" sz="2800">
                <a:latin typeface="Consolas" panose="020B0609020204030204" pitchFamily="49" charset="0"/>
              </a:rPr>
              <a:t> * </a:t>
            </a:r>
            <a:r>
              <a:rPr lang="en-US" sz="280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sz="2800">
                <a:latin typeface="Consolas" panose="020B0609020204030204" pitchFamily="49" charset="0"/>
              </a:rPr>
              <a:t> T</a:t>
            </a:r>
            <a:br>
              <a:rPr lang="en-US" sz="2800">
                <a:latin typeface="Consolas" panose="020B0609020204030204" pitchFamily="49" charset="0"/>
              </a:rPr>
            </a:br>
            <a:r>
              <a:rPr lang="en-US" sz="2800">
                <a:solidFill>
                  <a:schemeClr val="accent1"/>
                </a:solidFill>
                <a:latin typeface="Consolas" panose="020B0609020204030204" pitchFamily="49" charset="0"/>
              </a:rPr>
              <a:t>WHERE</a:t>
            </a:r>
            <a:r>
              <a:rPr lang="en-US" sz="2800">
                <a:latin typeface="Consolas" panose="020B0609020204030204" pitchFamily="49" charset="0"/>
              </a:rPr>
              <a:t> Age &gt;= 10</a:t>
            </a: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59C760-E4A2-5291-C168-B713066DD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66</a:t>
            </a:fld>
            <a:endParaRPr lang="en-US"/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A5D1617D-25C9-FE2B-0629-224787DB1CFB}"/>
              </a:ext>
            </a:extLst>
          </p:cNvPr>
          <p:cNvSpPr/>
          <p:nvPr/>
        </p:nvSpPr>
        <p:spPr>
          <a:xfrm>
            <a:off x="5743847" y="2380212"/>
            <a:ext cx="185297" cy="700906"/>
          </a:xfrm>
          <a:prstGeom prst="rightBrace">
            <a:avLst>
              <a:gd name="adj1" fmla="val 43116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A4CB2F7-60AE-6629-210A-E62B944503C7}"/>
                  </a:ext>
                </a:extLst>
              </p:cNvPr>
              <p:cNvSpPr txBox="1"/>
              <p:nvPr/>
            </p:nvSpPr>
            <p:spPr>
              <a:xfrm>
                <a:off x="5972807" y="2487576"/>
                <a:ext cx="47102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A4CB2F7-60AE-6629-210A-E62B944503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2807" y="2487576"/>
                <a:ext cx="471026" cy="461665"/>
              </a:xfrm>
              <a:prstGeom prst="rect">
                <a:avLst/>
              </a:prstGeom>
              <a:blipFill>
                <a:blip r:embed="rId2"/>
                <a:stretch>
                  <a:fillRect l="-1299" b="-131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C33F97C-D618-0539-F8DA-CDC1701577A4}"/>
                  </a:ext>
                </a:extLst>
              </p:cNvPr>
              <p:cNvSpPr txBox="1"/>
              <p:nvPr/>
            </p:nvSpPr>
            <p:spPr>
              <a:xfrm>
                <a:off x="6096000" y="4608276"/>
                <a:ext cx="634468" cy="471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dirty="0" smtClean="0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C33F97C-D618-0539-F8DA-CDC1701577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4608276"/>
                <a:ext cx="634468" cy="471219"/>
              </a:xfrm>
              <a:prstGeom prst="rect">
                <a:avLst/>
              </a:prstGeom>
              <a:blipFill>
                <a:blip r:embed="rId3"/>
                <a:stretch>
                  <a:fillRect l="-962" b="-129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ight Brace 7">
            <a:extLst>
              <a:ext uri="{FF2B5EF4-FFF2-40B4-BE49-F238E27FC236}">
                <a16:creationId xmlns:a16="http://schemas.microsoft.com/office/drawing/2014/main" id="{B1ACCFFF-E169-854C-90A0-B4F6D0B4E5BD}"/>
              </a:ext>
            </a:extLst>
          </p:cNvPr>
          <p:cNvSpPr/>
          <p:nvPr/>
        </p:nvSpPr>
        <p:spPr>
          <a:xfrm>
            <a:off x="5957625" y="4524847"/>
            <a:ext cx="185297" cy="700906"/>
          </a:xfrm>
          <a:prstGeom prst="rightBrace">
            <a:avLst>
              <a:gd name="adj1" fmla="val 43116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9C97AD-26CB-BCB7-69A6-F2E3BB3DC18D}"/>
              </a:ext>
            </a:extLst>
          </p:cNvPr>
          <p:cNvSpPr/>
          <p:nvPr/>
        </p:nvSpPr>
        <p:spPr>
          <a:xfrm>
            <a:off x="2638145" y="4318156"/>
            <a:ext cx="5661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Consolas" panose="020B0609020204030204" pitchFamily="49" charset="0"/>
              </a:rPr>
              <a:t>?</a:t>
            </a:r>
            <a:endParaRPr lang="en-US" sz="5400" b="1" cap="none" spc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3324266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137C9-0BF4-B8CC-7114-016D549BB3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Trade-offs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1522888-8700-59C9-7135-EE9319BCD58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15462" y="1825625"/>
                <a:ext cx="10738338" cy="4351338"/>
              </a:xfrm>
            </p:spPr>
            <p:txBody>
              <a:bodyPr/>
              <a:lstStyle/>
              <a:p>
                <a:r>
                  <a:rPr lang="en-US"/>
                  <a:t>In general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m:rPr>
                            <m:sty m:val="p"/>
                          </m:rPr>
                          <a:rPr lang="en-US" i="0" dirty="0" smtClean="0">
                            <a:latin typeface="Cambria Math" panose="02040503050406030204" pitchFamily="18" charset="0"/>
                          </a:rPr>
                          <m:t>Δ</m:t>
                        </m:r>
                      </m:sup>
                    </m:sSup>
                  </m:oMath>
                </a14:m>
                <a:r>
                  <a:rPr lang="en-US"/>
                  <a:t> can be much faster</a:t>
                </a:r>
              </a:p>
              <a:p>
                <a:r>
                  <a:rPr lang="en-US"/>
                  <a:t>But it may maintain a lot of internal state (indexes)</a:t>
                </a:r>
              </a:p>
              <a:p>
                <a:pPr lvl="1"/>
                <a:r>
                  <a:rPr lang="en-US"/>
                  <a:t>Time-space trade-off</a:t>
                </a:r>
              </a:p>
              <a:p>
                <a:pPr marL="0" indent="0">
                  <a:buNone/>
                </a:pPr>
                <a:endParaRPr lang="en-US"/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i="0" dirty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en-US"/>
                  <a:t> can be itself large</a:t>
                </a:r>
              </a:p>
              <a:p>
                <a:endParaRPr lang="en-US"/>
              </a:p>
              <a:p>
                <a:r>
                  <a:rPr lang="en-US"/>
                  <a:t>There is no easy way to change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/>
                  <a:t> itself</a:t>
                </a:r>
              </a:p>
              <a:p>
                <a:pPr lvl="1"/>
                <a:r>
                  <a:rPr lang="en-US"/>
                  <a:t>You can always use brute-force:</a:t>
                </a:r>
              </a:p>
              <a:p>
                <a:pPr lvl="1"/>
                <a:r>
                  <a:rPr lang="en-US"/>
                  <a:t>Feed the entire database as a big change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1522888-8700-59C9-7135-EE9319BCD58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5462" y="1825625"/>
                <a:ext cx="10738338" cy="4351338"/>
              </a:xfrm>
              <a:blipFill>
                <a:blip r:embed="rId2"/>
                <a:stretch>
                  <a:fillRect l="-1022" t="-1961" b="-1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469B9F-B2FD-9C81-D89B-14506378A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67</a:t>
            </a:fld>
            <a:endParaRPr lang="en-US"/>
          </a:p>
        </p:txBody>
      </p:sp>
      <p:pic>
        <p:nvPicPr>
          <p:cNvPr id="6" name="Graphic 5" descr="Scales of justice outline">
            <a:extLst>
              <a:ext uri="{FF2B5EF4-FFF2-40B4-BE49-F238E27FC236}">
                <a16:creationId xmlns:a16="http://schemas.microsoft.com/office/drawing/2014/main" id="{249ADCCD-CCFD-B150-32CC-CEA07A35EB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329246" y="1690688"/>
            <a:ext cx="3966796" cy="396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02953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704C9-59E5-452E-A356-4800B67D5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</a:t>
            </a:r>
            <a:r>
              <a:rPr lang="en-US" i="1"/>
              <a:t>distinct</a:t>
            </a:r>
            <a:r>
              <a:rPr lang="en-US"/>
              <a:t> operator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FA265A8-A548-4AA8-AAF9-E07BF6DE166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/>
                  <a:t>“Converts” a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/>
                  <a:t>-set into a set</a:t>
                </a:r>
              </a:p>
              <a:p>
                <a:pPr marL="0" indent="0">
                  <a:buNone/>
                </a:pPr>
                <a:endParaRPr lang="en-US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FA265A8-A548-4AA8-AAF9-E07BF6DE166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158FD7-B384-47BE-9B8E-5F17DC4ED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68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8717CD27-D729-4B98-8765-E1A0546000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9176289"/>
              </p:ext>
            </p:extLst>
          </p:nvPr>
        </p:nvGraphicFramePr>
        <p:xfrm>
          <a:off x="4146113" y="3030049"/>
          <a:ext cx="1780979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547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912432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Dan 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John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3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Amy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-1</a:t>
                      </a:r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675268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Chris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3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754893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F3635CD-937E-4802-BB4D-0743E440C3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9691980"/>
              </p:ext>
            </p:extLst>
          </p:nvPr>
        </p:nvGraphicFramePr>
        <p:xfrm>
          <a:off x="6722251" y="3156877"/>
          <a:ext cx="1780979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547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912432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Dan 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John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Chris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754893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F645807-FB1F-456C-816E-869D3CC59774}"/>
                  </a:ext>
                </a:extLst>
              </p:cNvPr>
              <p:cNvSpPr txBox="1"/>
              <p:nvPr/>
            </p:nvSpPr>
            <p:spPr>
              <a:xfrm>
                <a:off x="2516427" y="3626787"/>
                <a:ext cx="4357117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𝑑𝑖𝑠𝑡𝑖𝑛𝑐𝑡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                          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280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F645807-FB1F-456C-816E-869D3CC597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6427" y="3626787"/>
                <a:ext cx="4357117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9035888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E0DF0-A8CB-4A9F-9842-70A244D3D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cycle rule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EEB843-6808-4E19-80BA-659AB6384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69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CE92B98-A8C7-4E41-A82D-7F490D1FE459}"/>
                  </a:ext>
                </a:extLst>
              </p:cNvPr>
              <p:cNvSpPr txBox="1"/>
              <p:nvPr/>
            </p:nvSpPr>
            <p:spPr>
              <a:xfrm>
                <a:off x="6255030" y="2327774"/>
                <a:ext cx="510705" cy="110799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⇔</m:t>
                      </m:r>
                    </m:oMath>
                  </m:oMathPara>
                </a14:m>
                <a:endParaRPr lang="en-US" sz="3600" b="0"/>
              </a:p>
              <a:p>
                <a:endParaRPr lang="en-US" sz="360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CE92B98-A8C7-4E41-A82D-7F490D1FE4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5030" y="2327774"/>
                <a:ext cx="510705" cy="110799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ED5011E6-2A01-4FBA-AC9F-0073502A1A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1073" y="1938528"/>
            <a:ext cx="2447512" cy="17084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B741C0-EA8B-4299-9D66-5B11343379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436"/>
          <a:stretch/>
        </p:blipFill>
        <p:spPr>
          <a:xfrm>
            <a:off x="1624817" y="2057400"/>
            <a:ext cx="4388010" cy="13783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0915012-4545-40D3-9B22-C20BDD6D6AE7}"/>
              </a:ext>
            </a:extLst>
          </p:cNvPr>
          <p:cNvSpPr txBox="1"/>
          <p:nvPr/>
        </p:nvSpPr>
        <p:spPr>
          <a:xfrm>
            <a:off x="151562" y="3966167"/>
            <a:ext cx="1092645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/>
              <a:t>Allows us to recursively incrementalize circuits with feedback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/>
              <a:t>All our circuits are built from: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/>
              <a:t>Sequential composition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/>
              <a:t>Feedback loops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/>
              <a:t>We get a structural recursion scheme for incrementalizing </a:t>
            </a:r>
            <a:r>
              <a:rPr lang="en-US" sz="2800" b="1"/>
              <a:t>any</a:t>
            </a:r>
            <a:r>
              <a:rPr lang="en-US" sz="2800"/>
              <a:t> circuit</a:t>
            </a:r>
          </a:p>
        </p:txBody>
      </p:sp>
    </p:spTree>
    <p:extLst>
      <p:ext uri="{BB962C8B-B14F-4D97-AF65-F5344CB8AC3E}">
        <p14:creationId xmlns:p14="http://schemas.microsoft.com/office/powerpoint/2010/main" val="15807462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old picture frame&#10;&#10;Description automatically generated with medium confidence">
            <a:extLst>
              <a:ext uri="{FF2B5EF4-FFF2-40B4-BE49-F238E27FC236}">
                <a16:creationId xmlns:a16="http://schemas.microsoft.com/office/drawing/2014/main" id="{CBA93F4D-67DA-4C00-A826-6D69DC590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 rot="5400000">
            <a:off x="2981198" y="-577098"/>
            <a:ext cx="7079352" cy="788785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8E24F5C-4340-4D3A-B065-125A5B86B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7945" y="923925"/>
            <a:ext cx="2588491" cy="1325563"/>
          </a:xfrm>
        </p:spPr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C1E40-3AA4-43F6-A029-D08F2910C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8364" y="2084833"/>
            <a:ext cx="5789403" cy="4092130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Incremental View Maintenance</a:t>
            </a:r>
          </a:p>
          <a:p>
            <a:r>
              <a:rPr lang="en-US" b="1" dirty="0"/>
              <a:t>Stream computations</a:t>
            </a:r>
          </a:p>
          <a:p>
            <a:r>
              <a:rPr lang="en-US" dirty="0"/>
              <a:t>Databases as streaming systems</a:t>
            </a:r>
          </a:p>
          <a:p>
            <a:r>
              <a:rPr lang="en-US" dirty="0"/>
              <a:t>Incremental computation on streams</a:t>
            </a:r>
          </a:p>
          <a:p>
            <a:r>
              <a:rPr lang="en-US" dirty="0"/>
              <a:t>SQL in DBSP</a:t>
            </a:r>
          </a:p>
          <a:p>
            <a:r>
              <a:rPr lang="en-US" dirty="0"/>
              <a:t>Implementation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6DC132-34BF-46BA-ADFB-886912ED0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16196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C2D7A3-53CE-49CC-A440-EB3F01D7B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Multiset union (can have duplicates)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DEFAC5-C72C-42EF-BF29-04A5BC70C9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2463" y="2200592"/>
            <a:ext cx="4493940" cy="1263395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>
                <a:latin typeface="Consolas" panose="020B0609020204030204" pitchFamily="49" charset="0"/>
              </a:rPr>
              <a:t> * </a:t>
            </a:r>
            <a:r>
              <a:rPr lang="en-US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>
                <a:latin typeface="Consolas" panose="020B0609020204030204" pitchFamily="49" charset="0"/>
              </a:rPr>
              <a:t> T1 </a:t>
            </a:r>
            <a:br>
              <a:rPr lang="en-US">
                <a:latin typeface="Consolas" panose="020B0609020204030204" pitchFamily="49" charset="0"/>
              </a:rPr>
            </a:br>
            <a:r>
              <a:rPr lang="en-US">
                <a:solidFill>
                  <a:schemeClr val="accent1"/>
                </a:solidFill>
                <a:latin typeface="Consolas" panose="020B0609020204030204" pitchFamily="49" charset="0"/>
              </a:rPr>
              <a:t>UNION ALL </a:t>
            </a:r>
            <a:br>
              <a:rPr lang="en-US">
                <a:latin typeface="Consolas" panose="020B0609020204030204" pitchFamily="49" charset="0"/>
              </a:rPr>
            </a:br>
            <a:r>
              <a:rPr lang="en-US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>
                <a:latin typeface="Consolas" panose="020B0609020204030204" pitchFamily="49" charset="0"/>
              </a:rPr>
              <a:t> * </a:t>
            </a:r>
            <a:r>
              <a:rPr lang="en-US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>
                <a:latin typeface="Consolas" panose="020B0609020204030204" pitchFamily="49" charset="0"/>
              </a:rPr>
              <a:t> T2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7D2A4A-DB8B-4785-AD54-B0FF1EE5D3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70</a:t>
            </a:fld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6BB85D2-7A4A-4D07-AEEA-9BF8E33611B8}"/>
              </a:ext>
            </a:extLst>
          </p:cNvPr>
          <p:cNvSpPr/>
          <p:nvPr/>
        </p:nvSpPr>
        <p:spPr>
          <a:xfrm>
            <a:off x="6275772" y="5426730"/>
            <a:ext cx="423334" cy="406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983DBD8-1A9D-450B-80DB-DEA83043595A}"/>
              </a:ext>
            </a:extLst>
          </p:cNvPr>
          <p:cNvSpPr txBox="1"/>
          <p:nvPr/>
        </p:nvSpPr>
        <p:spPr>
          <a:xfrm>
            <a:off x="4790005" y="4903510"/>
            <a:ext cx="542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/>
              <a:t>T1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3DA6A6-9574-4E80-A88D-174614E672FE}"/>
              </a:ext>
            </a:extLst>
          </p:cNvPr>
          <p:cNvSpPr txBox="1"/>
          <p:nvPr/>
        </p:nvSpPr>
        <p:spPr>
          <a:xfrm>
            <a:off x="4790004" y="5833130"/>
            <a:ext cx="542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/>
              <a:t>T2</a:t>
            </a:r>
            <a:endParaRPr lang="en-US" sz="2800" i="1" baseline="-25000"/>
          </a:p>
        </p:txBody>
      </p: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AFADBAF9-27B5-479A-AA7E-2E7B319973FA}"/>
              </a:ext>
            </a:extLst>
          </p:cNvPr>
          <p:cNvCxnSpPr>
            <a:stCxn id="6" idx="3"/>
            <a:endCxn id="5" idx="0"/>
          </p:cNvCxnSpPr>
          <p:nvPr/>
        </p:nvCxnSpPr>
        <p:spPr>
          <a:xfrm>
            <a:off x="5332141" y="5165120"/>
            <a:ext cx="1155298" cy="26161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34825E9A-443B-40A3-9D52-AF3B09418B51}"/>
              </a:ext>
            </a:extLst>
          </p:cNvPr>
          <p:cNvCxnSpPr>
            <a:cxnSpLocks/>
            <a:stCxn id="7" idx="3"/>
            <a:endCxn id="5" idx="4"/>
          </p:cNvCxnSpPr>
          <p:nvPr/>
        </p:nvCxnSpPr>
        <p:spPr>
          <a:xfrm flipV="1">
            <a:off x="5332140" y="5833130"/>
            <a:ext cx="1155299" cy="26161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C918DC5-2095-4B7F-A135-45E3EB7666E3}"/>
              </a:ext>
            </a:extLst>
          </p:cNvPr>
          <p:cNvSpPr txBox="1"/>
          <p:nvPr/>
        </p:nvSpPr>
        <p:spPr>
          <a:xfrm>
            <a:off x="7045979" y="5364086"/>
            <a:ext cx="388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/>
              <a:t>V</a:t>
            </a:r>
          </a:p>
        </p:txBody>
      </p:sp>
      <p:cxnSp>
        <p:nvCxnSpPr>
          <p:cNvPr id="11" name="Connector: Elbow 19">
            <a:extLst>
              <a:ext uri="{FF2B5EF4-FFF2-40B4-BE49-F238E27FC236}">
                <a16:creationId xmlns:a16="http://schemas.microsoft.com/office/drawing/2014/main" id="{585880A6-D461-4D66-9F00-E7911837E565}"/>
              </a:ext>
            </a:extLst>
          </p:cNvPr>
          <p:cNvCxnSpPr>
            <a:cxnSpLocks/>
            <a:stCxn id="5" idx="6"/>
            <a:endCxn id="10" idx="1"/>
          </p:cNvCxnSpPr>
          <p:nvPr/>
        </p:nvCxnSpPr>
        <p:spPr>
          <a:xfrm flipV="1">
            <a:off x="6699106" y="5625696"/>
            <a:ext cx="346873" cy="423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8664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10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88D25-D366-4EA4-9F73-7C89570F2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Set union (no duplicates)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B74907-5BA7-4723-8594-A46E6527A5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2174" y="2081617"/>
            <a:ext cx="4319987" cy="1325563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>
                <a:latin typeface="Consolas" panose="020B0609020204030204" pitchFamily="49" charset="0"/>
              </a:rPr>
              <a:t> * </a:t>
            </a:r>
            <a:r>
              <a:rPr lang="en-US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>
                <a:latin typeface="Consolas" panose="020B0609020204030204" pitchFamily="49" charset="0"/>
              </a:rPr>
              <a:t> T1 </a:t>
            </a:r>
            <a:br>
              <a:rPr lang="en-US">
                <a:latin typeface="Consolas" panose="020B0609020204030204" pitchFamily="49" charset="0"/>
              </a:rPr>
            </a:br>
            <a:r>
              <a:rPr lang="en-US">
                <a:solidFill>
                  <a:schemeClr val="accent1"/>
                </a:solidFill>
                <a:latin typeface="Consolas" panose="020B0609020204030204" pitchFamily="49" charset="0"/>
              </a:rPr>
              <a:t>UNION</a:t>
            </a:r>
            <a:br>
              <a:rPr lang="en-US">
                <a:latin typeface="Consolas" panose="020B0609020204030204" pitchFamily="49" charset="0"/>
              </a:rPr>
            </a:br>
            <a:r>
              <a:rPr lang="en-US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>
                <a:latin typeface="Consolas" panose="020B0609020204030204" pitchFamily="49" charset="0"/>
              </a:rPr>
              <a:t> * </a:t>
            </a:r>
            <a:r>
              <a:rPr lang="en-US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>
                <a:latin typeface="Consolas" panose="020B0609020204030204" pitchFamily="49" charset="0"/>
              </a:rPr>
              <a:t> T2</a:t>
            </a:r>
          </a:p>
          <a:p>
            <a:pPr marL="0" indent="0">
              <a:buNone/>
            </a:pPr>
            <a:endParaRPr lang="en-US"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>
              <a:latin typeface="Consolas" panose="020B0609020204030204" pitchFamily="49" charset="0"/>
            </a:endParaRPr>
          </a:p>
          <a:p>
            <a:endParaRPr lang="en-US"/>
          </a:p>
          <a:p>
            <a:endParaRPr lang="en-US"/>
          </a:p>
          <a:p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3E896A-3F78-45DD-B580-E483CC515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71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80978B5-F72E-47CF-9CD1-78F07EFA4380}"/>
              </a:ext>
            </a:extLst>
          </p:cNvPr>
          <p:cNvSpPr/>
          <p:nvPr/>
        </p:nvSpPr>
        <p:spPr>
          <a:xfrm>
            <a:off x="5535398" y="4924707"/>
            <a:ext cx="423334" cy="406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E2E32E-DAFB-4513-A2CD-4BD13E626EBA}"/>
              </a:ext>
            </a:extLst>
          </p:cNvPr>
          <p:cNvSpPr txBox="1"/>
          <p:nvPr/>
        </p:nvSpPr>
        <p:spPr>
          <a:xfrm>
            <a:off x="4049631" y="4401487"/>
            <a:ext cx="542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/>
              <a:t>T1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201933-E850-4521-B983-70E1E720B6AE}"/>
              </a:ext>
            </a:extLst>
          </p:cNvPr>
          <p:cNvSpPr txBox="1"/>
          <p:nvPr/>
        </p:nvSpPr>
        <p:spPr>
          <a:xfrm>
            <a:off x="4049630" y="5331107"/>
            <a:ext cx="542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/>
              <a:t>T2</a:t>
            </a:r>
            <a:endParaRPr lang="en-US" sz="2800" i="1" baseline="-25000"/>
          </a:p>
        </p:txBody>
      </p:sp>
      <p:cxnSp>
        <p:nvCxnSpPr>
          <p:cNvPr id="10" name="Connector: Elbow 9">
            <a:extLst>
              <a:ext uri="{FF2B5EF4-FFF2-40B4-BE49-F238E27FC236}">
                <a16:creationId xmlns:a16="http://schemas.microsoft.com/office/drawing/2014/main" id="{34DF0041-F5D5-44D2-B9AF-AEC11DD75CA1}"/>
              </a:ext>
            </a:extLst>
          </p:cNvPr>
          <p:cNvCxnSpPr>
            <a:cxnSpLocks/>
            <a:stCxn id="8" idx="3"/>
            <a:endCxn id="7" idx="0"/>
          </p:cNvCxnSpPr>
          <p:nvPr/>
        </p:nvCxnSpPr>
        <p:spPr>
          <a:xfrm>
            <a:off x="4591767" y="4663097"/>
            <a:ext cx="1155298" cy="26161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4E2D1DD9-DA57-4C4D-B9B2-9B85CE9D8F70}"/>
              </a:ext>
            </a:extLst>
          </p:cNvPr>
          <p:cNvCxnSpPr>
            <a:cxnSpLocks/>
            <a:stCxn id="9" idx="3"/>
            <a:endCxn id="7" idx="4"/>
          </p:cNvCxnSpPr>
          <p:nvPr/>
        </p:nvCxnSpPr>
        <p:spPr>
          <a:xfrm flipV="1">
            <a:off x="4591766" y="5331107"/>
            <a:ext cx="1155299" cy="26161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B75807E-724F-41B8-B011-48C79CF7D260}"/>
                  </a:ext>
                </a:extLst>
              </p:cNvPr>
              <p:cNvSpPr txBox="1"/>
              <p:nvPr/>
            </p:nvSpPr>
            <p:spPr>
              <a:xfrm>
                <a:off x="6305605" y="4862063"/>
                <a:ext cx="1530355" cy="52322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𝑑𝑖𝑠𝑡𝑖𝑛𝑐𝑡</m:t>
                      </m:r>
                    </m:oMath>
                  </m:oMathPara>
                </a14:m>
                <a:endParaRPr lang="en-US" sz="2800" i="1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B75807E-724F-41B8-B011-48C79CF7D2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05605" y="4862063"/>
                <a:ext cx="1530355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Connector: Elbow 19">
            <a:extLst>
              <a:ext uri="{FF2B5EF4-FFF2-40B4-BE49-F238E27FC236}">
                <a16:creationId xmlns:a16="http://schemas.microsoft.com/office/drawing/2014/main" id="{538FD2B0-79D9-4CFD-A7CF-44ED10EF0E38}"/>
              </a:ext>
            </a:extLst>
          </p:cNvPr>
          <p:cNvCxnSpPr>
            <a:cxnSpLocks/>
            <a:stCxn id="7" idx="6"/>
            <a:endCxn id="12" idx="1"/>
          </p:cNvCxnSpPr>
          <p:nvPr/>
        </p:nvCxnSpPr>
        <p:spPr>
          <a:xfrm flipV="1">
            <a:off x="5958732" y="5123673"/>
            <a:ext cx="346873" cy="423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3FF8BB6-BB19-4DF8-B2BE-5E9892466068}"/>
              </a:ext>
            </a:extLst>
          </p:cNvPr>
          <p:cNvSpPr txBox="1"/>
          <p:nvPr/>
        </p:nvSpPr>
        <p:spPr>
          <a:xfrm>
            <a:off x="8450919" y="4862063"/>
            <a:ext cx="373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/>
              <a:t>V</a:t>
            </a:r>
          </a:p>
        </p:txBody>
      </p:sp>
      <p:cxnSp>
        <p:nvCxnSpPr>
          <p:cNvPr id="15" name="Connector: Elbow 19">
            <a:extLst>
              <a:ext uri="{FF2B5EF4-FFF2-40B4-BE49-F238E27FC236}">
                <a16:creationId xmlns:a16="http://schemas.microsoft.com/office/drawing/2014/main" id="{D01A504F-61F3-4C8C-84F5-C2693C6B6388}"/>
              </a:ext>
            </a:extLst>
          </p:cNvPr>
          <p:cNvCxnSpPr>
            <a:cxnSpLocks/>
            <a:stCxn id="12" idx="3"/>
            <a:endCxn id="14" idx="1"/>
          </p:cNvCxnSpPr>
          <p:nvPr/>
        </p:nvCxnSpPr>
        <p:spPr>
          <a:xfrm>
            <a:off x="7835960" y="5123673"/>
            <a:ext cx="61495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1707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2" grpId="0" animBg="1"/>
      <p:bldP spid="14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0DE2D-5E5D-4BA6-B00A-9E09F7CEA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Set difference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EF618E-0C86-4874-890A-B4EE29F5CD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1794" y="1853450"/>
            <a:ext cx="4406153" cy="1310135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>
                <a:latin typeface="Consolas" panose="020B0609020204030204" pitchFamily="49" charset="0"/>
              </a:rPr>
              <a:t> * </a:t>
            </a:r>
            <a:r>
              <a:rPr lang="en-US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>
                <a:latin typeface="Consolas" panose="020B0609020204030204" pitchFamily="49" charset="0"/>
              </a:rPr>
              <a:t> T1 </a:t>
            </a:r>
            <a:br>
              <a:rPr lang="en-US">
                <a:latin typeface="Consolas" panose="020B0609020204030204" pitchFamily="49" charset="0"/>
              </a:rPr>
            </a:br>
            <a:r>
              <a:rPr lang="en-US">
                <a:solidFill>
                  <a:schemeClr val="accent1"/>
                </a:solidFill>
                <a:latin typeface="Consolas" panose="020B0609020204030204" pitchFamily="49" charset="0"/>
              </a:rPr>
              <a:t>EXCEPT</a:t>
            </a:r>
            <a:r>
              <a:rPr lang="en-US">
                <a:latin typeface="Consolas" panose="020B0609020204030204" pitchFamily="49" charset="0"/>
              </a:rPr>
              <a:t> </a:t>
            </a:r>
            <a:br>
              <a:rPr lang="en-US">
                <a:latin typeface="Consolas" panose="020B0609020204030204" pitchFamily="49" charset="0"/>
              </a:rPr>
            </a:br>
            <a:r>
              <a:rPr lang="en-US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>
                <a:latin typeface="Consolas" panose="020B0609020204030204" pitchFamily="49" charset="0"/>
              </a:rPr>
              <a:t> * </a:t>
            </a:r>
            <a:r>
              <a:rPr lang="en-US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>
                <a:latin typeface="Consolas" panose="020B0609020204030204" pitchFamily="49" charset="0"/>
              </a:rPr>
              <a:t> T2</a:t>
            </a:r>
          </a:p>
          <a:p>
            <a:pPr marL="0" indent="0">
              <a:buNone/>
            </a:pPr>
            <a:endParaRPr lang="en-US"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>
              <a:latin typeface="Consolas" panose="020B0609020204030204" pitchFamily="49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50BFB-BFBA-4257-B3AB-9A1AC2343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72</a:t>
            </a:fld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E29EB29-2C58-4B83-94AD-1F6705B47542}"/>
              </a:ext>
            </a:extLst>
          </p:cNvPr>
          <p:cNvSpPr/>
          <p:nvPr/>
        </p:nvSpPr>
        <p:spPr>
          <a:xfrm>
            <a:off x="5688955" y="4498329"/>
            <a:ext cx="423334" cy="406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+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5268C54-D40C-4CC9-B9B4-B312E49288D4}"/>
              </a:ext>
            </a:extLst>
          </p:cNvPr>
          <p:cNvSpPr txBox="1"/>
          <p:nvPr/>
        </p:nvSpPr>
        <p:spPr>
          <a:xfrm>
            <a:off x="4203188" y="3975109"/>
            <a:ext cx="542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/>
              <a:t>T1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0370D4-11E9-4D21-916C-76C934F72882}"/>
              </a:ext>
            </a:extLst>
          </p:cNvPr>
          <p:cNvSpPr txBox="1"/>
          <p:nvPr/>
        </p:nvSpPr>
        <p:spPr>
          <a:xfrm>
            <a:off x="3490726" y="4840643"/>
            <a:ext cx="5421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/>
              <a:t>T2</a:t>
            </a:r>
            <a:endParaRPr lang="en-US" sz="2800" i="1" baseline="-25000"/>
          </a:p>
        </p:txBody>
      </p: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5F50C74B-CB89-42A2-8B7E-4A988C1197C5}"/>
              </a:ext>
            </a:extLst>
          </p:cNvPr>
          <p:cNvCxnSpPr>
            <a:cxnSpLocks/>
            <a:stCxn id="13" idx="3"/>
            <a:endCxn id="12" idx="0"/>
          </p:cNvCxnSpPr>
          <p:nvPr/>
        </p:nvCxnSpPr>
        <p:spPr>
          <a:xfrm>
            <a:off x="4745324" y="4236719"/>
            <a:ext cx="1155298" cy="261610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B90A18F5-6061-421F-B7A2-0957EACD0AAB}"/>
              </a:ext>
            </a:extLst>
          </p:cNvPr>
          <p:cNvCxnSpPr>
            <a:cxnSpLocks/>
            <a:stCxn id="14" idx="3"/>
            <a:endCxn id="21" idx="2"/>
          </p:cNvCxnSpPr>
          <p:nvPr/>
        </p:nvCxnSpPr>
        <p:spPr>
          <a:xfrm>
            <a:off x="4032862" y="5102253"/>
            <a:ext cx="88588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9AE7FAB-F040-4405-8C6C-7C23CE5DCF36}"/>
                  </a:ext>
                </a:extLst>
              </p:cNvPr>
              <p:cNvSpPr txBox="1"/>
              <p:nvPr/>
            </p:nvSpPr>
            <p:spPr>
              <a:xfrm>
                <a:off x="6459162" y="4435685"/>
                <a:ext cx="1530355" cy="52322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dirty="0" smtClean="0">
                          <a:latin typeface="Cambria Math" panose="02040503050406030204" pitchFamily="18" charset="0"/>
                        </a:rPr>
                        <m:t>𝑑𝑖𝑠𝑡𝑖𝑛𝑐𝑡</m:t>
                      </m:r>
                    </m:oMath>
                  </m:oMathPara>
                </a14:m>
                <a:endParaRPr lang="en-US" sz="2800" i="1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9AE7FAB-F040-4405-8C6C-7C23CE5DCF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9162" y="4435685"/>
                <a:ext cx="1530355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Connector: Elbow 19">
            <a:extLst>
              <a:ext uri="{FF2B5EF4-FFF2-40B4-BE49-F238E27FC236}">
                <a16:creationId xmlns:a16="http://schemas.microsoft.com/office/drawing/2014/main" id="{2F0E5547-131B-4D78-8A89-320DA8F238D4}"/>
              </a:ext>
            </a:extLst>
          </p:cNvPr>
          <p:cNvCxnSpPr>
            <a:cxnSpLocks/>
            <a:stCxn id="12" idx="6"/>
            <a:endCxn id="17" idx="1"/>
          </p:cNvCxnSpPr>
          <p:nvPr/>
        </p:nvCxnSpPr>
        <p:spPr>
          <a:xfrm flipV="1">
            <a:off x="6112289" y="4697295"/>
            <a:ext cx="346873" cy="423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A2294434-640B-46E4-B56C-C4450043C12A}"/>
              </a:ext>
            </a:extLst>
          </p:cNvPr>
          <p:cNvSpPr txBox="1"/>
          <p:nvPr/>
        </p:nvSpPr>
        <p:spPr>
          <a:xfrm>
            <a:off x="8604476" y="4435685"/>
            <a:ext cx="3738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/>
              <a:t>V</a:t>
            </a:r>
          </a:p>
        </p:txBody>
      </p: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74599735-5E73-48C1-A11F-5A2D5408CF54}"/>
              </a:ext>
            </a:extLst>
          </p:cNvPr>
          <p:cNvCxnSpPr>
            <a:cxnSpLocks/>
            <a:stCxn id="17" idx="3"/>
            <a:endCxn id="19" idx="1"/>
          </p:cNvCxnSpPr>
          <p:nvPr/>
        </p:nvCxnSpPr>
        <p:spPr>
          <a:xfrm>
            <a:off x="7989517" y="4697295"/>
            <a:ext cx="614959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82F129F1-98CA-4190-8A6E-DCE74A2C997A}"/>
              </a:ext>
            </a:extLst>
          </p:cNvPr>
          <p:cNvSpPr/>
          <p:nvPr/>
        </p:nvSpPr>
        <p:spPr>
          <a:xfrm>
            <a:off x="4918748" y="4899053"/>
            <a:ext cx="423334" cy="40640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tx1"/>
                </a:solidFill>
              </a:rPr>
              <a:t>-</a:t>
            </a:r>
          </a:p>
        </p:txBody>
      </p: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50180F48-BF25-4E95-8554-1BA31860717D}"/>
              </a:ext>
            </a:extLst>
          </p:cNvPr>
          <p:cNvCxnSpPr>
            <a:cxnSpLocks/>
            <a:stCxn id="21" idx="6"/>
            <a:endCxn id="12" idx="4"/>
          </p:cNvCxnSpPr>
          <p:nvPr/>
        </p:nvCxnSpPr>
        <p:spPr>
          <a:xfrm flipV="1">
            <a:off x="5342082" y="4904729"/>
            <a:ext cx="558540" cy="197524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691E44BC-FDA0-4FF0-85A4-554E83E13EDE}"/>
              </a:ext>
            </a:extLst>
          </p:cNvPr>
          <p:cNvSpPr txBox="1"/>
          <p:nvPr/>
        </p:nvSpPr>
        <p:spPr>
          <a:xfrm>
            <a:off x="2050507" y="5647767"/>
            <a:ext cx="8272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/>
              <a:t>Recall: distinct removes elements with negative weights</a:t>
            </a:r>
          </a:p>
        </p:txBody>
      </p:sp>
    </p:spTree>
    <p:extLst>
      <p:ext uri="{BB962C8B-B14F-4D97-AF65-F5344CB8AC3E}">
        <p14:creationId xmlns:p14="http://schemas.microsoft.com/office/powerpoint/2010/main" val="343868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/>
      <p:bldP spid="17" grpId="0" animBg="1"/>
      <p:bldP spid="19" grpId="0"/>
      <p:bldP spid="21" grpId="0" animBg="1"/>
      <p:bldP spid="6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81408-2DF1-4E7D-8263-53E417B57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Query composition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D568E0-B6AD-49EB-8717-3EE8F2A7D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73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43E58D5-8AC8-42B2-8B0F-F24EC1AFC972}"/>
              </a:ext>
            </a:extLst>
          </p:cNvPr>
          <p:cNvSpPr txBox="1">
            <a:spLocks/>
          </p:cNvSpPr>
          <p:nvPr/>
        </p:nvSpPr>
        <p:spPr>
          <a:xfrm>
            <a:off x="1017254" y="1874035"/>
            <a:ext cx="4319987" cy="90278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>
                <a:latin typeface="Consolas" panose="020B0609020204030204" pitchFamily="49" charset="0"/>
              </a:rPr>
              <a:t> … </a:t>
            </a:r>
            <a:r>
              <a:rPr lang="en-US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>
                <a:latin typeface="Consolas" panose="020B0609020204030204" pitchFamily="49" charset="0"/>
              </a:rPr>
              <a:t> </a:t>
            </a:r>
            <a:br>
              <a:rPr lang="en-US">
                <a:latin typeface="Consolas" panose="020B0609020204030204" pitchFamily="49" charset="0"/>
              </a:rPr>
            </a:br>
            <a:r>
              <a:rPr lang="en-US">
                <a:latin typeface="Consolas" panose="020B0609020204030204" pitchFamily="49" charset="0"/>
              </a:rPr>
              <a:t>   (</a:t>
            </a:r>
            <a:r>
              <a:rPr lang="en-US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>
                <a:latin typeface="Consolas" panose="020B0609020204030204" pitchFamily="49" charset="0"/>
              </a:rPr>
              <a:t> … </a:t>
            </a:r>
            <a:r>
              <a:rPr lang="en-US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>
                <a:latin typeface="Consolas" panose="020B0609020204030204" pitchFamily="49" charset="0"/>
              </a:rPr>
              <a:t> T)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>
              <a:latin typeface="Consolas" panose="020B0609020204030204" pitchFamily="49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>
              <a:latin typeface="Consolas" panose="020B0609020204030204" pitchFamily="49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>
              <a:latin typeface="Consolas" panose="020B0609020204030204" pitchFamily="49" charset="0"/>
            </a:endParaRPr>
          </a:p>
          <a:p>
            <a:endParaRPr lang="en-US"/>
          </a:p>
          <a:p>
            <a:endParaRPr lang="en-US"/>
          </a:p>
          <a:p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  <a:p>
            <a:pPr marL="0" indent="0">
              <a:buFont typeface="Arial" panose="020B0604020202020204" pitchFamily="34" charset="0"/>
              <a:buNone/>
            </a:pPr>
            <a:endParaRPr lang="en-US"/>
          </a:p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B6DDD93-E265-4633-9040-7557D810DC19}"/>
                  </a:ext>
                </a:extLst>
              </p:cNvPr>
              <p:cNvSpPr/>
              <p:nvPr/>
            </p:nvSpPr>
            <p:spPr>
              <a:xfrm>
                <a:off x="6021702" y="4442511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b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B6DDD93-E265-4633-9040-7557D810DC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1702" y="4442511"/>
                <a:ext cx="512233" cy="370932"/>
              </a:xfrm>
              <a:prstGeom prst="rect">
                <a:avLst/>
              </a:prstGeom>
              <a:blipFill>
                <a:blip r:embed="rId2"/>
                <a:stretch>
                  <a:fillRect l="-12360" b="-21212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77542B8-8BB4-4D29-9E9A-120B21046AAF}"/>
              </a:ext>
            </a:extLst>
          </p:cNvPr>
          <p:cNvCxnSpPr>
            <a:cxnSpLocks/>
            <a:stCxn id="12" idx="3"/>
            <a:endCxn id="9" idx="1"/>
          </p:cNvCxnSpPr>
          <p:nvPr/>
        </p:nvCxnSpPr>
        <p:spPr>
          <a:xfrm>
            <a:off x="5682413" y="4627976"/>
            <a:ext cx="339289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6">
            <a:extLst>
              <a:ext uri="{FF2B5EF4-FFF2-40B4-BE49-F238E27FC236}">
                <a16:creationId xmlns:a16="http://schemas.microsoft.com/office/drawing/2014/main" id="{2AB5D258-C66B-4A54-B6EF-81A6B28B4034}"/>
              </a:ext>
            </a:extLst>
          </p:cNvPr>
          <p:cNvCxnSpPr>
            <a:cxnSpLocks/>
            <a:stCxn id="9" idx="3"/>
          </p:cNvCxnSpPr>
          <p:nvPr/>
        </p:nvCxnSpPr>
        <p:spPr>
          <a:xfrm>
            <a:off x="6533935" y="4627977"/>
            <a:ext cx="329736" cy="800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E4FAA4D-459C-4BE4-AC56-9947AC73004B}"/>
                  </a:ext>
                </a:extLst>
              </p:cNvPr>
              <p:cNvSpPr/>
              <p:nvPr/>
            </p:nvSpPr>
            <p:spPr>
              <a:xfrm>
                <a:off x="5170180" y="4442510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3E4FAA4D-459C-4BE4-AC56-9947AC7300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70180" y="4442510"/>
                <a:ext cx="512233" cy="370932"/>
              </a:xfrm>
              <a:prstGeom prst="rect">
                <a:avLst/>
              </a:prstGeom>
              <a:blipFill>
                <a:blip r:embed="rId3"/>
                <a:stretch>
                  <a:fillRect l="-12360" b="-21212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7E51EB0-EFC8-46B7-9756-907E8B563877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4790431" y="4627976"/>
            <a:ext cx="37974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D4021724-0FC2-43B1-B12C-2D62468A3184}"/>
              </a:ext>
            </a:extLst>
          </p:cNvPr>
          <p:cNvSpPr txBox="1"/>
          <p:nvPr/>
        </p:nvSpPr>
        <p:spPr>
          <a:xfrm>
            <a:off x="4390596" y="4397143"/>
            <a:ext cx="335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28647F-793E-4723-9460-F384D1EDFC66}"/>
              </a:ext>
            </a:extLst>
          </p:cNvPr>
          <p:cNvSpPr txBox="1"/>
          <p:nvPr/>
        </p:nvSpPr>
        <p:spPr>
          <a:xfrm>
            <a:off x="6873224" y="4397143"/>
            <a:ext cx="359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V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4006B24-C071-455D-91DA-E1B93E8D0837}"/>
              </a:ext>
            </a:extLst>
          </p:cNvPr>
          <p:cNvSpPr txBox="1"/>
          <p:nvPr/>
        </p:nvSpPr>
        <p:spPr>
          <a:xfrm>
            <a:off x="1648107" y="5041317"/>
            <a:ext cx="91249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Query composition is circuit chaining (function composition).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0741731-DD95-4075-AE25-B3831C3F856F}"/>
              </a:ext>
            </a:extLst>
          </p:cNvPr>
          <p:cNvCxnSpPr>
            <a:cxnSpLocks/>
            <a:endCxn id="12" idx="0"/>
          </p:cNvCxnSpPr>
          <p:nvPr/>
        </p:nvCxnSpPr>
        <p:spPr>
          <a:xfrm>
            <a:off x="4888006" y="2620323"/>
            <a:ext cx="538291" cy="1822187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D202D6A-2DD4-4A7F-AA54-13127B1EB11C}"/>
              </a:ext>
            </a:extLst>
          </p:cNvPr>
          <p:cNvCxnSpPr>
            <a:cxnSpLocks/>
          </p:cNvCxnSpPr>
          <p:nvPr/>
        </p:nvCxnSpPr>
        <p:spPr>
          <a:xfrm>
            <a:off x="4990896" y="2103228"/>
            <a:ext cx="1149658" cy="233928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35297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FCBF7-96B9-4F10-9002-F7BF5F1F4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Set intersection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729492-1C44-41C1-87FD-CF20C3C13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585448" cy="1325563"/>
          </a:xfrm>
          <a:solidFill>
            <a:schemeClr val="accent6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>
                <a:latin typeface="Consolas" panose="020B0609020204030204" pitchFamily="49" charset="0"/>
              </a:rPr>
              <a:t> * </a:t>
            </a:r>
            <a:r>
              <a:rPr lang="en-US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>
                <a:latin typeface="Consolas" panose="020B0609020204030204" pitchFamily="49" charset="0"/>
              </a:rPr>
              <a:t> T1 </a:t>
            </a:r>
            <a:br>
              <a:rPr lang="en-US">
                <a:latin typeface="Consolas" panose="020B0609020204030204" pitchFamily="49" charset="0"/>
              </a:rPr>
            </a:br>
            <a:r>
              <a:rPr lang="en-US">
                <a:solidFill>
                  <a:schemeClr val="accent1"/>
                </a:solidFill>
                <a:latin typeface="Consolas" panose="020B0609020204030204" pitchFamily="49" charset="0"/>
              </a:rPr>
              <a:t>INTERSECT </a:t>
            </a:r>
            <a:br>
              <a:rPr lang="en-US">
                <a:latin typeface="Consolas" panose="020B0609020204030204" pitchFamily="49" charset="0"/>
              </a:rPr>
            </a:br>
            <a:r>
              <a:rPr lang="en-US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>
                <a:latin typeface="Consolas" panose="020B0609020204030204" pitchFamily="49" charset="0"/>
              </a:rPr>
              <a:t> * </a:t>
            </a:r>
            <a:r>
              <a:rPr lang="en-US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>
                <a:latin typeface="Consolas" panose="020B0609020204030204" pitchFamily="49" charset="0"/>
              </a:rPr>
              <a:t> T2</a:t>
            </a:r>
          </a:p>
          <a:p>
            <a:pPr marL="0" indent="0">
              <a:buNone/>
            </a:pPr>
            <a:endParaRPr lang="en-US">
              <a:latin typeface="Consolas" panose="020B0609020204030204" pitchFamily="49" charset="0"/>
            </a:endParaRPr>
          </a:p>
          <a:p>
            <a:pPr marL="0" indent="0">
              <a:buNone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DC753D-AE4A-4A2B-BF73-9325D681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74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50BE62-B9CA-45CD-B136-C67DF636FECE}"/>
              </a:ext>
            </a:extLst>
          </p:cNvPr>
          <p:cNvSpPr txBox="1"/>
          <p:nvPr/>
        </p:nvSpPr>
        <p:spPr>
          <a:xfrm>
            <a:off x="6694392" y="1999109"/>
            <a:ext cx="4585448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200">
                <a:latin typeface="Consolas" panose="020B0609020204030204" pitchFamily="49" charset="0"/>
              </a:rPr>
              <a:t>O(x) :- T1(x), </a:t>
            </a:r>
            <a:br>
              <a:rPr lang="en-US" sz="3200">
                <a:latin typeface="Consolas" panose="020B0609020204030204" pitchFamily="49" charset="0"/>
              </a:rPr>
            </a:br>
            <a:r>
              <a:rPr lang="en-US" sz="3200">
                <a:latin typeface="Consolas" panose="020B0609020204030204" pitchFamily="49" charset="0"/>
              </a:rPr>
              <a:t>        T2(x).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A2D438-4839-4875-A753-E68E92C151C2}"/>
              </a:ext>
            </a:extLst>
          </p:cNvPr>
          <p:cNvSpPr txBox="1"/>
          <p:nvPr/>
        </p:nvSpPr>
        <p:spPr>
          <a:xfrm>
            <a:off x="2981022" y="3781674"/>
            <a:ext cx="650979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/>
              <a:t>This is a disguised JOIN. We will see it soon.</a:t>
            </a:r>
          </a:p>
        </p:txBody>
      </p:sp>
    </p:spTree>
    <p:extLst>
      <p:ext uri="{BB962C8B-B14F-4D97-AF65-F5344CB8AC3E}">
        <p14:creationId xmlns:p14="http://schemas.microsoft.com/office/powerpoint/2010/main" val="1212518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7B382-CE93-46B2-A15A-E7B140E70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22440"/>
          </a:xfrm>
        </p:spPr>
        <p:txBody>
          <a:bodyPr/>
          <a:lstStyle/>
          <a:p>
            <a:r>
              <a:rPr lang="en-US"/>
              <a:t>Projection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57DB53C-C728-45FF-8130-8FFDF4629E1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66952"/>
                <a:ext cx="10515600" cy="525452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>
                    <a:solidFill>
                      <a:schemeClr val="accent1"/>
                    </a:solidFill>
                    <a:latin typeface="Consolas" panose="020B0609020204030204" pitchFamily="49" charset="0"/>
                  </a:rPr>
                  <a:t>SELECT</a:t>
                </a:r>
                <a:r>
                  <a:rPr lang="en-US">
                    <a:latin typeface="Consolas" panose="020B0609020204030204" pitchFamily="49" charset="0"/>
                  </a:rPr>
                  <a:t> Age </a:t>
                </a:r>
                <a:r>
                  <a:rPr lang="en-US">
                    <a:solidFill>
                      <a:schemeClr val="accent1"/>
                    </a:solidFill>
                    <a:latin typeface="Consolas" panose="020B0609020204030204" pitchFamily="49" charset="0"/>
                  </a:rPr>
                  <a:t>FROM</a:t>
                </a:r>
                <a:r>
                  <a:rPr lang="en-US">
                    <a:latin typeface="Consolas" panose="020B0609020204030204" pitchFamily="49" charset="0"/>
                  </a:rPr>
                  <a:t> T</a:t>
                </a:r>
              </a:p>
              <a:p>
                <a:r>
                  <a:rPr lang="en-US"/>
                  <a:t>In DDlog:</a:t>
                </a:r>
              </a:p>
              <a:p>
                <a:pPr marL="0" indent="0">
                  <a:buNone/>
                </a:pPr>
                <a:r>
                  <a:rPr lang="en-US">
                    <a:latin typeface="Consolas" panose="020B0609020204030204" pitchFamily="49" charset="0"/>
                  </a:rPr>
                  <a:t>O(age) :- T(_, age).</a:t>
                </a:r>
              </a:p>
              <a:p>
                <a:pPr marL="0" indent="0">
                  <a:buNone/>
                </a:pPr>
                <a:endParaRPr lang="en-US"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:endParaRPr lang="en-US"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:endParaRPr lang="en-US"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:endParaRPr lang="en-US"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:endParaRPr lang="en-US"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:endParaRPr lang="en-US"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:r>
                  <a:rPr lang="en-US"/>
                  <a:t>The weight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/>
                  <a:t> = sum of weights of all tuples that project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57DB53C-C728-45FF-8130-8FFDF4629E1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66952"/>
                <a:ext cx="10515600" cy="5254523"/>
              </a:xfrm>
              <a:blipFill>
                <a:blip r:embed="rId2"/>
                <a:stretch>
                  <a:fillRect l="-1217" t="-20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DE2373-CE1E-4412-9E5C-BFA37F742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75</a:t>
            </a:fld>
            <a:endParaRPr lang="en-US"/>
          </a:p>
        </p:txBody>
      </p:sp>
      <p:graphicFrame>
        <p:nvGraphicFramePr>
          <p:cNvPr id="5" name="Table 8">
            <a:extLst>
              <a:ext uri="{FF2B5EF4-FFF2-40B4-BE49-F238E27FC236}">
                <a16:creationId xmlns:a16="http://schemas.microsoft.com/office/drawing/2014/main" id="{5B391888-5E7A-444D-817F-05181B686E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7942832"/>
              </p:ext>
            </p:extLst>
          </p:nvPr>
        </p:nvGraphicFramePr>
        <p:xfrm>
          <a:off x="1882856" y="3976630"/>
          <a:ext cx="2522321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547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593154">
                  <a:extLst>
                    <a:ext uri="{9D8B030D-6E8A-4147-A177-3AD203B41FA5}">
                      <a16:colId xmlns:a16="http://schemas.microsoft.com/office/drawing/2014/main" val="995250707"/>
                    </a:ext>
                  </a:extLst>
                </a:gridCol>
                <a:gridCol w="1060620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Mike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John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Amy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-1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675268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Chris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754893"/>
                  </a:ext>
                </a:extLst>
              </a:tr>
            </a:tbl>
          </a:graphicData>
        </a:graphic>
      </p:graphicFrame>
      <p:sp>
        <p:nvSpPr>
          <p:cNvPr id="6" name="Arrow: Right 5">
            <a:extLst>
              <a:ext uri="{FF2B5EF4-FFF2-40B4-BE49-F238E27FC236}">
                <a16:creationId xmlns:a16="http://schemas.microsoft.com/office/drawing/2014/main" id="{FF2D931B-60AA-415C-9211-EFDFDFFAD6A3}"/>
              </a:ext>
            </a:extLst>
          </p:cNvPr>
          <p:cNvSpPr/>
          <p:nvPr/>
        </p:nvSpPr>
        <p:spPr>
          <a:xfrm>
            <a:off x="4482685" y="4554263"/>
            <a:ext cx="1492700" cy="673533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solidFill>
                  <a:schemeClr val="tx1"/>
                </a:solidFill>
              </a:rPr>
              <a:t>SELECT Age </a:t>
            </a:r>
          </a:p>
        </p:txBody>
      </p:sp>
      <p:graphicFrame>
        <p:nvGraphicFramePr>
          <p:cNvPr id="7" name="Table 8">
            <a:extLst>
              <a:ext uri="{FF2B5EF4-FFF2-40B4-BE49-F238E27FC236}">
                <a16:creationId xmlns:a16="http://schemas.microsoft.com/office/drawing/2014/main" id="{EDD58B04-2E24-4773-99ED-0E127833BA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6173597"/>
              </p:ext>
            </p:extLst>
          </p:nvPr>
        </p:nvGraphicFramePr>
        <p:xfrm>
          <a:off x="6142271" y="3978639"/>
          <a:ext cx="1653774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3154">
                  <a:extLst>
                    <a:ext uri="{9D8B030D-6E8A-4147-A177-3AD203B41FA5}">
                      <a16:colId xmlns:a16="http://schemas.microsoft.com/office/drawing/2014/main" val="995250707"/>
                    </a:ext>
                  </a:extLst>
                </a:gridCol>
                <a:gridCol w="1060620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1+2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-1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675268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ACA759E-2B67-4CFD-87AB-A5604BF744D5}"/>
                  </a:ext>
                </a:extLst>
              </p:cNvPr>
              <p:cNvSpPr/>
              <p:nvPr/>
            </p:nvSpPr>
            <p:spPr>
              <a:xfrm>
                <a:off x="2021615" y="3243535"/>
                <a:ext cx="512233" cy="3709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↑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</m:oMath>
                  </m:oMathPara>
                </a14:m>
                <a:endParaRPr lang="en-US" b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ACA759E-2B67-4CFD-87AB-A5604BF744D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1615" y="3243535"/>
                <a:ext cx="512233" cy="370932"/>
              </a:xfrm>
              <a:prstGeom prst="rect">
                <a:avLst/>
              </a:prstGeom>
              <a:blipFill>
                <a:blip r:embed="rId3"/>
                <a:stretch>
                  <a:fillRect l="-10112"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A77DB5C-B78C-4070-988F-134C14530895}"/>
              </a:ext>
            </a:extLst>
          </p:cNvPr>
          <p:cNvCxnSpPr>
            <a:cxnSpLocks/>
            <a:stCxn id="14" idx="3"/>
            <a:endCxn id="10" idx="1"/>
          </p:cNvCxnSpPr>
          <p:nvPr/>
        </p:nvCxnSpPr>
        <p:spPr>
          <a:xfrm>
            <a:off x="1734463" y="3429000"/>
            <a:ext cx="287152" cy="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6">
            <a:extLst>
              <a:ext uri="{FF2B5EF4-FFF2-40B4-BE49-F238E27FC236}">
                <a16:creationId xmlns:a16="http://schemas.microsoft.com/office/drawing/2014/main" id="{3732A6B6-ADAB-4563-A64F-58ACC9516E16}"/>
              </a:ext>
            </a:extLst>
          </p:cNvPr>
          <p:cNvCxnSpPr>
            <a:cxnSpLocks/>
            <a:stCxn id="10" idx="3"/>
            <a:endCxn id="13" idx="1"/>
          </p:cNvCxnSpPr>
          <p:nvPr/>
        </p:nvCxnSpPr>
        <p:spPr>
          <a:xfrm>
            <a:off x="2533848" y="3429001"/>
            <a:ext cx="329736" cy="800"/>
          </a:xfrm>
          <a:prstGeom prst="bentConnector3">
            <a:avLst>
              <a:gd name="adj1" fmla="val 50000"/>
            </a:avLst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8D279AA-2606-43EA-8727-AA2C84FF25C4}"/>
                  </a:ext>
                </a:extLst>
              </p:cNvPr>
              <p:cNvSpPr/>
              <p:nvPr/>
            </p:nvSpPr>
            <p:spPr>
              <a:xfrm>
                <a:off x="2863584" y="3243535"/>
                <a:ext cx="1199873" cy="372532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𝑑𝑖𝑠𝑡𝑖𝑛𝑐𝑡</m:t>
                      </m:r>
                    </m:oMath>
                  </m:oMathPara>
                </a14:m>
                <a:endParaRPr lang="en-US" i="1" baseline="3000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58D279AA-2606-43EA-8727-AA2C84FF25C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3584" y="3243535"/>
                <a:ext cx="1199873" cy="3725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09FC4DE-24ED-4EAB-8D46-89E92DB35851}"/>
                  </a:ext>
                </a:extLst>
              </p:cNvPr>
              <p:cNvSpPr/>
              <p:nvPr/>
            </p:nvSpPr>
            <p:spPr>
              <a:xfrm>
                <a:off x="1140097" y="3243534"/>
                <a:ext cx="594366" cy="370932"/>
              </a:xfrm>
              <a:prstGeom prst="rect">
                <a:avLst/>
              </a:prstGeom>
              <a:noFill/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209FC4DE-24ED-4EAB-8D46-89E92DB358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0097" y="3243534"/>
                <a:ext cx="594366" cy="3709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74F240A-FC71-4ABE-90E6-DC1540869A2D}"/>
                  </a:ext>
                </a:extLst>
              </p:cNvPr>
              <p:cNvSpPr txBox="1"/>
              <p:nvPr/>
            </p:nvSpPr>
            <p:spPr>
              <a:xfrm>
                <a:off x="6791172" y="2908947"/>
                <a:ext cx="5276137" cy="154138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eqArr>
                            <m:eqArrPr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  <m:e>
                              <m:sSub>
                                <m:sSubPr>
                                  <m:ctrl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  <m:d>
                                    <m:dPr>
                                      <m:ctrlP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sub>
                              </m:s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eqArr>
                        </m:sub>
                        <m:sup/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nary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74F240A-FC71-4ABE-90E6-DC1540869A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1172" y="2908947"/>
                <a:ext cx="5276137" cy="154138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9B75DE5-07C3-4F53-9C85-DA1478FABEC2}"/>
                  </a:ext>
                </a:extLst>
              </p:cNvPr>
              <p:cNvSpPr txBox="1"/>
              <p:nvPr/>
            </p:nvSpPr>
            <p:spPr>
              <a:xfrm>
                <a:off x="4374498" y="3244334"/>
                <a:ext cx="364484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9B75DE5-07C3-4F53-9C85-DA1478FABE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4498" y="3244334"/>
                <a:ext cx="36448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4EE83D57-E128-4F2F-A31C-B13F247DDFB0}"/>
              </a:ext>
            </a:extLst>
          </p:cNvPr>
          <p:cNvCxnSpPr>
            <a:cxnSpLocks/>
            <a:stCxn id="13" idx="3"/>
            <a:endCxn id="20" idx="1"/>
          </p:cNvCxnSpPr>
          <p:nvPr/>
        </p:nvCxnSpPr>
        <p:spPr>
          <a:xfrm flipV="1">
            <a:off x="4063457" y="3429000"/>
            <a:ext cx="311041" cy="80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067502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6CBBA-EAAF-40EC-90DE-EB79EFA95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Selection (filtering)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CBACE2-5B7A-4997-8850-2C8DC2C46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76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27D785-CC0B-403E-A470-63345672281C}"/>
              </a:ext>
            </a:extLst>
          </p:cNvPr>
          <p:cNvSpPr txBox="1"/>
          <p:nvPr/>
        </p:nvSpPr>
        <p:spPr>
          <a:xfrm>
            <a:off x="7209305" y="1751490"/>
            <a:ext cx="4368613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200">
                <a:latin typeface="Consolas" panose="020B0609020204030204" pitchFamily="49" charset="0"/>
              </a:rPr>
              <a:t>O(t) :- T(t),</a:t>
            </a:r>
            <a:br>
              <a:rPr lang="en-US" sz="3200">
                <a:latin typeface="Consolas" panose="020B0609020204030204" pitchFamily="49" charset="0"/>
              </a:rPr>
            </a:br>
            <a:r>
              <a:rPr lang="en-US" sz="3200">
                <a:latin typeface="Consolas" panose="020B0609020204030204" pitchFamily="49" charset="0"/>
              </a:rPr>
              <a:t>    predicate(t).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52F2CD-7087-4EF9-B759-73661B087B0C}"/>
              </a:ext>
            </a:extLst>
          </p:cNvPr>
          <p:cNvSpPr txBox="1"/>
          <p:nvPr/>
        </p:nvSpPr>
        <p:spPr>
          <a:xfrm>
            <a:off x="1158129" y="1825623"/>
            <a:ext cx="4476189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20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sz="3200">
                <a:latin typeface="Consolas" panose="020B0609020204030204" pitchFamily="49" charset="0"/>
              </a:rPr>
              <a:t> * </a:t>
            </a:r>
            <a:r>
              <a:rPr lang="en-US" sz="320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sz="3200">
                <a:latin typeface="Consolas" panose="020B0609020204030204" pitchFamily="49" charset="0"/>
              </a:rPr>
              <a:t> T </a:t>
            </a:r>
            <a:br>
              <a:rPr lang="en-US" sz="3200">
                <a:latin typeface="Consolas" panose="020B0609020204030204" pitchFamily="49" charset="0"/>
              </a:rPr>
            </a:br>
            <a:r>
              <a:rPr lang="en-US" sz="3200">
                <a:solidFill>
                  <a:schemeClr val="accent1"/>
                </a:solidFill>
                <a:latin typeface="Consolas" panose="020B0609020204030204" pitchFamily="49" charset="0"/>
              </a:rPr>
              <a:t>WHERE</a:t>
            </a:r>
            <a:r>
              <a:rPr lang="en-US" sz="3200">
                <a:latin typeface="Consolas" panose="020B0609020204030204" pitchFamily="49" charset="0"/>
              </a:rPr>
              <a:t> </a:t>
            </a:r>
            <a:r>
              <a:rPr lang="en-US" sz="3200" i="1">
                <a:latin typeface="Consolas" panose="020B0609020204030204" pitchFamily="49" charset="0"/>
              </a:rPr>
              <a:t>predicate</a:t>
            </a:r>
          </a:p>
        </p:txBody>
      </p:sp>
      <p:graphicFrame>
        <p:nvGraphicFramePr>
          <p:cNvPr id="18" name="Table 8">
            <a:extLst>
              <a:ext uri="{FF2B5EF4-FFF2-40B4-BE49-F238E27FC236}">
                <a16:creationId xmlns:a16="http://schemas.microsoft.com/office/drawing/2014/main" id="{211D3054-2D7F-4579-8F3F-576AD15FEE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2061379"/>
              </p:ext>
            </p:extLst>
          </p:nvPr>
        </p:nvGraphicFramePr>
        <p:xfrm>
          <a:off x="2392623" y="3678129"/>
          <a:ext cx="2522321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547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593154">
                  <a:extLst>
                    <a:ext uri="{9D8B030D-6E8A-4147-A177-3AD203B41FA5}">
                      <a16:colId xmlns:a16="http://schemas.microsoft.com/office/drawing/2014/main" val="995250707"/>
                    </a:ext>
                  </a:extLst>
                </a:gridCol>
                <a:gridCol w="1060620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Mike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John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Amy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-1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675268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Chris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-2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754893"/>
                  </a:ext>
                </a:extLst>
              </a:tr>
            </a:tbl>
          </a:graphicData>
        </a:graphic>
      </p:graphicFrame>
      <p:graphicFrame>
        <p:nvGraphicFramePr>
          <p:cNvPr id="19" name="Table 8">
            <a:extLst>
              <a:ext uri="{FF2B5EF4-FFF2-40B4-BE49-F238E27FC236}">
                <a16:creationId xmlns:a16="http://schemas.microsoft.com/office/drawing/2014/main" id="{EFC67CBC-FA3F-44AB-84E7-C500F12040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4649185"/>
              </p:ext>
            </p:extLst>
          </p:nvPr>
        </p:nvGraphicFramePr>
        <p:xfrm>
          <a:off x="7633067" y="3939458"/>
          <a:ext cx="2522321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547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593154">
                  <a:extLst>
                    <a:ext uri="{9D8B030D-6E8A-4147-A177-3AD203B41FA5}">
                      <a16:colId xmlns:a16="http://schemas.microsoft.com/office/drawing/2014/main" val="995250707"/>
                    </a:ext>
                  </a:extLst>
                </a:gridCol>
                <a:gridCol w="1060620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Mike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John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Chris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-2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675268"/>
                  </a:ext>
                </a:extLst>
              </a:tr>
            </a:tbl>
          </a:graphicData>
        </a:graphic>
      </p:graphicFrame>
      <p:sp>
        <p:nvSpPr>
          <p:cNvPr id="20" name="Arrow: Right 19">
            <a:extLst>
              <a:ext uri="{FF2B5EF4-FFF2-40B4-BE49-F238E27FC236}">
                <a16:creationId xmlns:a16="http://schemas.microsoft.com/office/drawing/2014/main" id="{9B4EEB02-39C5-4A1F-AF1B-50B003CECFD9}"/>
              </a:ext>
            </a:extLst>
          </p:cNvPr>
          <p:cNvSpPr/>
          <p:nvPr/>
        </p:nvSpPr>
        <p:spPr>
          <a:xfrm>
            <a:off x="5315180" y="4334211"/>
            <a:ext cx="2114271" cy="673533"/>
          </a:xfrm>
          <a:prstGeom prst="rightArrow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solidFill>
                  <a:schemeClr val="tx1"/>
                </a:solidFill>
              </a:rPr>
              <a:t>WHERE Age &gt;= 10</a:t>
            </a:r>
          </a:p>
        </p:txBody>
      </p:sp>
    </p:spTree>
    <p:extLst>
      <p:ext uri="{BB962C8B-B14F-4D97-AF65-F5344CB8AC3E}">
        <p14:creationId xmlns:p14="http://schemas.microsoft.com/office/powerpoint/2010/main" val="233342903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EBC0B9-BA42-408F-A8A5-45BF50F61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14961"/>
            <a:ext cx="10515600" cy="1325563"/>
          </a:xfrm>
        </p:spPr>
        <p:txBody>
          <a:bodyPr/>
          <a:lstStyle/>
          <a:p>
            <a:r>
              <a:rPr lang="en-US"/>
              <a:t>Cartesian products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8DA9D8-2BA4-40D1-A00D-1A48311E0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77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E13663-E7B6-4739-ADA2-D5B32EDE0981}"/>
              </a:ext>
            </a:extLst>
          </p:cNvPr>
          <p:cNvSpPr txBox="1"/>
          <p:nvPr/>
        </p:nvSpPr>
        <p:spPr>
          <a:xfrm>
            <a:off x="7924800" y="1561308"/>
            <a:ext cx="3319670" cy="1384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>
                <a:latin typeface="Consolas" panose="020B0609020204030204" pitchFamily="49" charset="0"/>
              </a:rPr>
              <a:t>V(t1, t2) :- </a:t>
            </a:r>
            <a:br>
              <a:rPr lang="en-US" sz="2800">
                <a:latin typeface="Consolas" panose="020B0609020204030204" pitchFamily="49" charset="0"/>
              </a:rPr>
            </a:br>
            <a:r>
              <a:rPr lang="en-US" sz="2800">
                <a:latin typeface="Consolas" panose="020B0609020204030204" pitchFamily="49" charset="0"/>
              </a:rPr>
              <a:t>   T1(t1), </a:t>
            </a:r>
            <a:br>
              <a:rPr lang="en-US" sz="2800">
                <a:latin typeface="Consolas" panose="020B0609020204030204" pitchFamily="49" charset="0"/>
              </a:rPr>
            </a:br>
            <a:r>
              <a:rPr lang="en-US" sz="2800">
                <a:latin typeface="Consolas" panose="020B0609020204030204" pitchFamily="49" charset="0"/>
              </a:rPr>
              <a:t>   T2(t2).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EBECEB-75EE-4645-B15B-3F3E9D201054}"/>
              </a:ext>
            </a:extLst>
          </p:cNvPr>
          <p:cNvSpPr txBox="1"/>
          <p:nvPr/>
        </p:nvSpPr>
        <p:spPr>
          <a:xfrm>
            <a:off x="513299" y="1745624"/>
            <a:ext cx="6102626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200">
                <a:solidFill>
                  <a:schemeClr val="accent1"/>
                </a:solidFill>
                <a:latin typeface="Consolas" panose="020B0609020204030204" pitchFamily="49" charset="0"/>
              </a:rPr>
              <a:t>SELECT</a:t>
            </a:r>
            <a:r>
              <a:rPr lang="en-US" sz="3200">
                <a:latin typeface="Consolas" panose="020B0609020204030204" pitchFamily="49" charset="0"/>
              </a:rPr>
              <a:t> T1.*, T2.* </a:t>
            </a:r>
            <a:br>
              <a:rPr lang="en-US" sz="3200">
                <a:latin typeface="Consolas" panose="020B0609020204030204" pitchFamily="49" charset="0"/>
              </a:rPr>
            </a:br>
            <a:r>
              <a:rPr lang="en-US" sz="3200">
                <a:solidFill>
                  <a:schemeClr val="accent1"/>
                </a:solidFill>
                <a:latin typeface="Consolas" panose="020B0609020204030204" pitchFamily="49" charset="0"/>
              </a:rPr>
              <a:t>FROM</a:t>
            </a:r>
            <a:r>
              <a:rPr lang="en-US" sz="3200">
                <a:latin typeface="Consolas" panose="020B0609020204030204" pitchFamily="49" charset="0"/>
              </a:rPr>
              <a:t> T1, T2</a:t>
            </a:r>
          </a:p>
        </p:txBody>
      </p:sp>
      <p:graphicFrame>
        <p:nvGraphicFramePr>
          <p:cNvPr id="20" name="Table 8">
            <a:extLst>
              <a:ext uri="{FF2B5EF4-FFF2-40B4-BE49-F238E27FC236}">
                <a16:creationId xmlns:a16="http://schemas.microsoft.com/office/drawing/2014/main" id="{0AA7B719-A9E2-4667-A55D-72CB8C1E16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6955780"/>
              </p:ext>
            </p:extLst>
          </p:nvPr>
        </p:nvGraphicFramePr>
        <p:xfrm>
          <a:off x="1896641" y="3913199"/>
          <a:ext cx="1929167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547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1060620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Mike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John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Amy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-1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675268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Chris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754893"/>
                  </a:ext>
                </a:extLst>
              </a:tr>
            </a:tbl>
          </a:graphicData>
        </a:graphic>
      </p:graphicFrame>
      <p:graphicFrame>
        <p:nvGraphicFramePr>
          <p:cNvPr id="21" name="Table 8">
            <a:extLst>
              <a:ext uri="{FF2B5EF4-FFF2-40B4-BE49-F238E27FC236}">
                <a16:creationId xmlns:a16="http://schemas.microsoft.com/office/drawing/2014/main" id="{469095F3-8624-4D77-832A-044DCF54A7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8197189"/>
              </p:ext>
            </p:extLst>
          </p:nvPr>
        </p:nvGraphicFramePr>
        <p:xfrm>
          <a:off x="4644195" y="4333754"/>
          <a:ext cx="1653774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3154">
                  <a:extLst>
                    <a:ext uri="{9D8B030D-6E8A-4147-A177-3AD203B41FA5}">
                      <a16:colId xmlns:a16="http://schemas.microsoft.com/office/drawing/2014/main" val="995250707"/>
                    </a:ext>
                  </a:extLst>
                </a:gridCol>
                <a:gridCol w="1060620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</a:tbl>
          </a:graphicData>
        </a:graphic>
      </p:graphicFrame>
      <p:graphicFrame>
        <p:nvGraphicFramePr>
          <p:cNvPr id="22" name="Table 8">
            <a:extLst>
              <a:ext uri="{FF2B5EF4-FFF2-40B4-BE49-F238E27FC236}">
                <a16:creationId xmlns:a16="http://schemas.microsoft.com/office/drawing/2014/main" id="{887EED39-5845-4042-BD00-F018EC403CD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1904398"/>
              </p:ext>
            </p:extLst>
          </p:nvPr>
        </p:nvGraphicFramePr>
        <p:xfrm>
          <a:off x="7356916" y="3151199"/>
          <a:ext cx="2522321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8547">
                  <a:extLst>
                    <a:ext uri="{9D8B030D-6E8A-4147-A177-3AD203B41FA5}">
                      <a16:colId xmlns:a16="http://schemas.microsoft.com/office/drawing/2014/main" val="1821487241"/>
                    </a:ext>
                  </a:extLst>
                </a:gridCol>
                <a:gridCol w="593154">
                  <a:extLst>
                    <a:ext uri="{9D8B030D-6E8A-4147-A177-3AD203B41FA5}">
                      <a16:colId xmlns:a16="http://schemas.microsoft.com/office/drawing/2014/main" val="995250707"/>
                    </a:ext>
                  </a:extLst>
                </a:gridCol>
                <a:gridCol w="1060620">
                  <a:extLst>
                    <a:ext uri="{9D8B030D-6E8A-4147-A177-3AD203B41FA5}">
                      <a16:colId xmlns:a16="http://schemas.microsoft.com/office/drawing/2014/main" val="1364345537"/>
                    </a:ext>
                  </a:extLst>
                </a:gridCol>
              </a:tblGrid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Weight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21557866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Mike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011997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John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3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1637269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Amy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-1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2675268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Chris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2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4754893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Mike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3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3879054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John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9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09558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Amy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-3</a:t>
                      </a:r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7769462"/>
                  </a:ext>
                </a:extLst>
              </a:tr>
              <a:tr h="339144">
                <a:tc>
                  <a:txBody>
                    <a:bodyPr/>
                    <a:lstStyle/>
                    <a:p>
                      <a:r>
                        <a:rPr lang="en-US"/>
                        <a:t>Chris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/>
                        <a:t>6</a:t>
                      </a: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349216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830EE6D5-799E-4E31-9F81-B0440BA000A2}"/>
              </a:ext>
            </a:extLst>
          </p:cNvPr>
          <p:cNvSpPr txBox="1"/>
          <p:nvPr/>
        </p:nvSpPr>
        <p:spPr>
          <a:xfrm>
            <a:off x="4156726" y="4697728"/>
            <a:ext cx="284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x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2B5ABF3-7C80-4498-8C0B-4F2F0656E88C}"/>
              </a:ext>
            </a:extLst>
          </p:cNvPr>
          <p:cNvSpPr txBox="1"/>
          <p:nvPr/>
        </p:nvSpPr>
        <p:spPr>
          <a:xfrm>
            <a:off x="6543390" y="464293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=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800BB89-7A3C-41F3-8B5F-59F0F13C97BD}"/>
              </a:ext>
            </a:extLst>
          </p:cNvPr>
          <p:cNvSpPr txBox="1"/>
          <p:nvPr/>
        </p:nvSpPr>
        <p:spPr>
          <a:xfrm>
            <a:off x="4644195" y="6181429"/>
            <a:ext cx="36659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/>
              <a:t>Multiply weights.</a:t>
            </a:r>
          </a:p>
        </p:txBody>
      </p:sp>
    </p:spTree>
    <p:extLst>
      <p:ext uri="{BB962C8B-B14F-4D97-AF65-F5344CB8AC3E}">
        <p14:creationId xmlns:p14="http://schemas.microsoft.com/office/powerpoint/2010/main" val="248386916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D0F925-AA7E-4CAA-A8EE-90B686E4A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Optimizing distinct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AAFBD8-9654-462D-9C99-49AA9279B32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b="0"/>
                  <a:t>Distinct is idempotent: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𝑑𝑖𝑠𝑡𝑖𝑛𝑐𝑡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∘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𝑑𝑖𝑠𝑡𝑖𝑛𝑐𝑡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𝑑𝑖𝑠𝑡𝑖𝑛𝑐𝑡</m:t>
                    </m:r>
                  </m:oMath>
                </a14:m>
                <a:endParaRPr lang="en-US" b="0"/>
              </a:p>
              <a:p>
                <a:r>
                  <a:rPr lang="en-US" b="0"/>
                  <a:t>For many relational queries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b="0"/>
                  <a:t> the following </a:t>
                </a:r>
                <a:r>
                  <a:rPr lang="en-US"/>
                  <a:t>holds</a:t>
                </a:r>
                <a:br>
                  <a:rPr lang="en-US"/>
                </a:br>
                <a:r>
                  <a:rPr lang="en-US" b="0"/>
                  <a:t>(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𝑄</m:t>
                    </m:r>
                  </m:oMath>
                </a14:m>
                <a:r>
                  <a:rPr lang="en-US" b="0"/>
                  <a:t> one of select, project, join, map, </a:t>
                </a:r>
                <a:r>
                  <a:rPr lang="en-US" b="0" err="1"/>
                  <a:t>flatmap</a:t>
                </a:r>
                <a:r>
                  <a:rPr lang="en-US" b="0"/>
                  <a:t>, union, intersection)</a:t>
                </a:r>
              </a:p>
              <a:p>
                <a:endParaRPr lang="en-US"/>
              </a:p>
              <a:p>
                <a:endParaRPr lang="en-US" b="0"/>
              </a:p>
              <a:p>
                <a:r>
                  <a:rPr lang="en-US"/>
                  <a:t>For </a:t>
                </a:r>
                <a:r>
                  <a:rPr lang="en-US" i="1"/>
                  <a:t>Q</a:t>
                </a:r>
                <a:r>
                  <a:rPr lang="en-US"/>
                  <a:t> in join, product, filter, select we have</a:t>
                </a:r>
                <a:endParaRPr lang="en-US" i="1"/>
              </a:p>
              <a:p>
                <a:endParaRPr lang="en-US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EAAFBD8-9654-462D-9C99-49AA9279B3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F3A6B8-7E52-4EE8-B617-23F4109C8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E70C21-A1A5-4627-A7EE-CDE94EB12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948" y="3317005"/>
            <a:ext cx="10550294" cy="623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2FF610-9A3D-4506-AA55-DDFD55AA9E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6157" y="5109369"/>
            <a:ext cx="5857875" cy="7715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64F278E-71A3-5A9E-0058-6EFAEDCE8DE9}"/>
                  </a:ext>
                </a:extLst>
              </p:cNvPr>
              <p:cNvSpPr txBox="1"/>
              <p:nvPr/>
            </p:nvSpPr>
            <p:spPr>
              <a:xfrm>
                <a:off x="6268794" y="3448162"/>
                <a:ext cx="1302913" cy="49244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⇔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64F278E-71A3-5A9E-0058-6EFAEDCE8D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8794" y="3448162"/>
                <a:ext cx="1302913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99E1840-AAF8-E246-F7A0-BFF5427F49C6}"/>
                  </a:ext>
                </a:extLst>
              </p:cNvPr>
              <p:cNvSpPr txBox="1"/>
              <p:nvPr/>
            </p:nvSpPr>
            <p:spPr>
              <a:xfrm>
                <a:off x="5719482" y="5222014"/>
                <a:ext cx="901966" cy="49244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⇔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99E1840-AAF8-E246-F7A0-BFF5427F49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9482" y="5222014"/>
                <a:ext cx="901966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4398723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6C0C9-C5F5-40D6-8590-C9297D8E0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Incremental </a:t>
            </a:r>
            <a:r>
              <a:rPr lang="en-US" i="1"/>
              <a:t>distinct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40619E-6269-4665-8941-8F54C6C07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79</a:t>
            </a:fld>
            <a:endParaRPr lang="en-US"/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AF3A160F-7054-48C2-92B3-38719E43A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8580" y="1459606"/>
            <a:ext cx="10190998" cy="4490948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61D1479-11FB-F27E-BAA4-BAEDAE229809}"/>
                  </a:ext>
                </a:extLst>
              </p:cNvPr>
              <p:cNvSpPr txBox="1"/>
              <p:nvPr/>
            </p:nvSpPr>
            <p:spPr>
              <a:xfrm>
                <a:off x="3560306" y="5950554"/>
                <a:ext cx="507138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/>
                  <a:t>Work proportional to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3600" i="1" dirty="0" smtClean="0">
                        <a:latin typeface="Cambria Math" panose="02040503050406030204" pitchFamily="18" charset="0"/>
                      </a:rPr>
                      <m:t>|!</m:t>
                    </m:r>
                  </m:oMath>
                </a14:m>
                <a:endParaRPr lang="en-US" sz="360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61D1479-11FB-F27E-BAA4-BAEDAE2298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0306" y="5950554"/>
                <a:ext cx="5071388" cy="646331"/>
              </a:xfrm>
              <a:prstGeom prst="rect">
                <a:avLst/>
              </a:prstGeom>
              <a:blipFill>
                <a:blip r:embed="rId3"/>
                <a:stretch>
                  <a:fillRect l="-3606" t="-14151" b="-34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C3DF629-7F73-A167-2C35-82B982BCC9F4}"/>
                  </a:ext>
                </a:extLst>
              </p:cNvPr>
              <p:cNvSpPr txBox="1"/>
              <p:nvPr/>
            </p:nvSpPr>
            <p:spPr>
              <a:xfrm>
                <a:off x="5031664" y="2218411"/>
                <a:ext cx="1302913" cy="49244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⇔</m:t>
                      </m:r>
                    </m:oMath>
                  </m:oMathPara>
                </a14:m>
                <a:endParaRPr lang="en-US" sz="320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C3DF629-7F73-A167-2C35-82B982BCC9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1664" y="2218411"/>
                <a:ext cx="1302913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37496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D7276-D14A-4D34-A879-77D79FC74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/>
              <a:t>Dataflow graphs (query plans)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D178E5-FD07-46C1-B7E1-195BFA03B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0E0E73F-81C7-4E11-AE79-4E4F04191B41}"/>
                  </a:ext>
                </a:extLst>
              </p:cNvPr>
              <p:cNvSpPr/>
              <p:nvPr/>
            </p:nvSpPr>
            <p:spPr>
              <a:xfrm>
                <a:off x="4455246" y="3976657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𝜎</m:t>
                      </m:r>
                    </m:oMath>
                  </m:oMathPara>
                </a14:m>
                <a:endParaRPr 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0E0E73F-81C7-4E11-AE79-4E4F04191B4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5246" y="3976657"/>
                <a:ext cx="732366" cy="51646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246396B-A576-4DCF-8B6E-7B420D61CD97}"/>
                  </a:ext>
                </a:extLst>
              </p:cNvPr>
              <p:cNvSpPr txBox="1"/>
              <p:nvPr/>
            </p:nvSpPr>
            <p:spPr>
              <a:xfrm>
                <a:off x="3582295" y="3976657"/>
                <a:ext cx="390382" cy="513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2800" i="1" baseline="-25000" dirty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800" i="1" baseline="-2500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D246396B-A576-4DCF-8B6E-7B420D61CD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2295" y="3976657"/>
                <a:ext cx="390382" cy="51328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683BDAC-F865-441F-8723-AA0391D31EB3}"/>
                  </a:ext>
                </a:extLst>
              </p:cNvPr>
              <p:cNvSpPr/>
              <p:nvPr/>
            </p:nvSpPr>
            <p:spPr>
              <a:xfrm>
                <a:off x="5670181" y="4373199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⋈</m:t>
                      </m:r>
                    </m:oMath>
                  </m:oMathPara>
                </a14:m>
                <a:endParaRPr lang="en-US" sz="28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3683BDAC-F865-441F-8723-AA0391D31EB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0181" y="4373199"/>
                <a:ext cx="732366" cy="51646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97D6C1F0-3FB8-4096-8A3D-FB7A6C792B7C}"/>
              </a:ext>
            </a:extLst>
          </p:cNvPr>
          <p:cNvSpPr txBox="1"/>
          <p:nvPr/>
        </p:nvSpPr>
        <p:spPr>
          <a:xfrm>
            <a:off x="6824015" y="4297756"/>
            <a:ext cx="2375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60B1E4F-D6DC-4AEA-A4E1-5CAE5DDF92F3}"/>
                  </a:ext>
                </a:extLst>
              </p:cNvPr>
              <p:cNvSpPr/>
              <p:nvPr/>
            </p:nvSpPr>
            <p:spPr>
              <a:xfrm>
                <a:off x="4455246" y="4733030"/>
                <a:ext cx="732366" cy="516467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π</m:t>
                      </m:r>
                    </m:oMath>
                  </m:oMathPara>
                </a14:m>
                <a:endParaRPr lang="en-US" sz="28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60B1E4F-D6DC-4AEA-A4E1-5CAE5DDF92F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5246" y="4733030"/>
                <a:ext cx="732366" cy="51646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64D4D04-C0F1-49FC-9A36-3178B35D0158}"/>
                  </a:ext>
                </a:extLst>
              </p:cNvPr>
              <p:cNvSpPr txBox="1"/>
              <p:nvPr/>
            </p:nvSpPr>
            <p:spPr>
              <a:xfrm>
                <a:off x="3582295" y="4733030"/>
                <a:ext cx="390382" cy="513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2800" i="1" baseline="-25000" dirty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800" i="1" baseline="-250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64D4D04-C0F1-49FC-9A36-3178B35D01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2295" y="4733030"/>
                <a:ext cx="390382" cy="51328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9868D5ED-0751-B18C-BEFD-A36539F80879}"/>
              </a:ext>
            </a:extLst>
          </p:cNvPr>
          <p:cNvSpPr txBox="1"/>
          <p:nvPr/>
        </p:nvSpPr>
        <p:spPr>
          <a:xfrm>
            <a:off x="908756" y="1772356"/>
            <a:ext cx="45755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Boxes = computations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Arrows = values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6456360-8759-D4EF-D01F-95624FB6208C}"/>
              </a:ext>
            </a:extLst>
          </p:cNvPr>
          <p:cNvCxnSpPr>
            <a:cxnSpLocks/>
            <a:stCxn id="8" idx="3"/>
            <a:endCxn id="5" idx="1"/>
          </p:cNvCxnSpPr>
          <p:nvPr/>
        </p:nvCxnSpPr>
        <p:spPr>
          <a:xfrm>
            <a:off x="3972677" y="4233298"/>
            <a:ext cx="482569" cy="1593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A2FBB9B4-40F4-F864-E276-6D439AB630F0}"/>
              </a:ext>
            </a:extLst>
          </p:cNvPr>
          <p:cNvCxnSpPr>
            <a:cxnSpLocks/>
          </p:cNvCxnSpPr>
          <p:nvPr/>
        </p:nvCxnSpPr>
        <p:spPr>
          <a:xfrm>
            <a:off x="3972676" y="4989671"/>
            <a:ext cx="482569" cy="1593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33B630A-F8DA-AC2B-2449-9A014BD6AA6A}"/>
              </a:ext>
            </a:extLst>
          </p:cNvPr>
          <p:cNvCxnSpPr>
            <a:cxnSpLocks/>
            <a:stCxn id="5" idx="3"/>
            <a:endCxn id="9" idx="1"/>
          </p:cNvCxnSpPr>
          <p:nvPr/>
        </p:nvCxnSpPr>
        <p:spPr>
          <a:xfrm>
            <a:off x="5187612" y="4234891"/>
            <a:ext cx="482569" cy="396542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7C83E28-F137-F650-023E-14D53F2DDFEB}"/>
              </a:ext>
            </a:extLst>
          </p:cNvPr>
          <p:cNvCxnSpPr>
            <a:cxnSpLocks/>
            <a:stCxn id="20" idx="3"/>
            <a:endCxn id="9" idx="1"/>
          </p:cNvCxnSpPr>
          <p:nvPr/>
        </p:nvCxnSpPr>
        <p:spPr>
          <a:xfrm flipV="1">
            <a:off x="5187612" y="4631433"/>
            <a:ext cx="482569" cy="359831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F27861A5-ADD9-77A9-FFBB-DBE65BE38D18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6402547" y="4625883"/>
            <a:ext cx="421468" cy="5550"/>
          </a:xfrm>
          <a:prstGeom prst="straightConnector1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Arrow: Up 2">
                <a:extLst>
                  <a:ext uri="{FF2B5EF4-FFF2-40B4-BE49-F238E27FC236}">
                    <a16:creationId xmlns:a16="http://schemas.microsoft.com/office/drawing/2014/main" id="{DC72B2C4-FB3E-8353-C0DF-F175D5D1103E}"/>
                  </a:ext>
                </a:extLst>
              </p:cNvPr>
              <p:cNvSpPr/>
              <p:nvPr/>
            </p:nvSpPr>
            <p:spPr>
              <a:xfrm rot="5400000">
                <a:off x="5120053" y="1938165"/>
                <a:ext cx="417834" cy="2814779"/>
              </a:xfrm>
              <a:prstGeom prst="upArrow">
                <a:avLst/>
              </a:prstGeom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𝑄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Arrow: Up 2">
                <a:extLst>
                  <a:ext uri="{FF2B5EF4-FFF2-40B4-BE49-F238E27FC236}">
                    <a16:creationId xmlns:a16="http://schemas.microsoft.com/office/drawing/2014/main" id="{DC72B2C4-FB3E-8353-C0DF-F175D5D1103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5120053" y="1938165"/>
                <a:ext cx="417834" cy="2814779"/>
              </a:xfrm>
              <a:prstGeom prst="upArrow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7717972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11268-6E2F-4D88-BBA3-DC4BFB9A0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Related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059B7D-D151-4A8F-952C-C5DF66C612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56022" cy="4351338"/>
          </a:xfrm>
        </p:spPr>
        <p:txBody>
          <a:bodyPr/>
          <a:lstStyle/>
          <a:p>
            <a:r>
              <a:rPr lang="en-US"/>
              <a:t>Incremental View Maintenance</a:t>
            </a:r>
          </a:p>
          <a:p>
            <a:r>
              <a:rPr lang="en-US"/>
              <a:t>Streaming Databases</a:t>
            </a:r>
          </a:p>
          <a:p>
            <a:r>
              <a:rPr lang="en-US"/>
              <a:t>Streaming languages</a:t>
            </a:r>
          </a:p>
          <a:p>
            <a:r>
              <a:rPr lang="en-US"/>
              <a:t>Functional Languages</a:t>
            </a:r>
          </a:p>
          <a:p>
            <a:r>
              <a:rPr lang="en-US"/>
              <a:t>Category theory</a:t>
            </a:r>
          </a:p>
          <a:p>
            <a:r>
              <a:rPr lang="en-US"/>
              <a:t>Dataflow machines</a:t>
            </a:r>
          </a:p>
          <a:p>
            <a:r>
              <a:rPr lang="en-US"/>
              <a:t>Synchronous circuits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8B75DC-4D11-40EE-AAAA-CB43F03D4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80</a:t>
            </a:fld>
            <a:endParaRPr lang="en-US"/>
          </a:p>
        </p:txBody>
      </p:sp>
      <p:pic>
        <p:nvPicPr>
          <p:cNvPr id="9" name="Picture 8" descr="A bookshelf full of books&#10;&#10;Description automatically generated with medium confidence">
            <a:extLst>
              <a:ext uri="{FF2B5EF4-FFF2-40B4-BE49-F238E27FC236}">
                <a16:creationId xmlns:a16="http://schemas.microsoft.com/office/drawing/2014/main" id="{39DBFCA3-486C-4978-911F-2098AA6508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460604" y="0"/>
            <a:ext cx="4559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01269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AD059-D5CC-405C-B117-9F2920154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Materialized View Update Problem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AE3489F-6B66-4A16-94B2-E37A6CBC84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17451" y="2005012"/>
            <a:ext cx="6740674" cy="43513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DAA1F-2F9C-4212-8DC8-AB8F9E02C2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81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A47B8FC-144C-4A0A-BC14-EFF4670335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258" y="3021559"/>
            <a:ext cx="4618299" cy="144863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80460A-CDC9-4E72-9BB3-E446D39796C8}"/>
              </a:ext>
            </a:extLst>
          </p:cNvPr>
          <p:cNvSpPr txBox="1"/>
          <p:nvPr/>
        </p:nvSpPr>
        <p:spPr>
          <a:xfrm>
            <a:off x="700212" y="4543064"/>
            <a:ext cx="3583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IEEE Data Engineering Bulletin, 1995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05DEDE-2348-4D99-B1CE-9E0D5B93DB26}"/>
              </a:ext>
            </a:extLst>
          </p:cNvPr>
          <p:cNvSpPr/>
          <p:nvPr/>
        </p:nvSpPr>
        <p:spPr>
          <a:xfrm>
            <a:off x="6154783" y="3545015"/>
            <a:ext cx="3030583" cy="1965960"/>
          </a:xfrm>
          <a:prstGeom prst="rect">
            <a:avLst/>
          </a:prstGeom>
          <a:solidFill>
            <a:srgbClr val="FF0000">
              <a:alpha val="25098"/>
            </a:srgbClr>
          </a:solidFill>
          <a:ln>
            <a:solidFill>
              <a:srgbClr val="FF0000">
                <a:alpha val="29020"/>
              </a:srgbClr>
            </a:solidFill>
          </a:ln>
          <a:scene3d>
            <a:camera prst="orthographicFront">
              <a:rot lat="1320000" lon="2040000" rev="0"/>
            </a:camera>
            <a:lightRig rig="balanced" dir="t">
              <a:rot lat="0" lon="0" rev="15000000"/>
            </a:lightRig>
          </a:scene3d>
          <a:sp3d extrusionH="5734050" prstMaterial="clear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40CFF5-8D8B-4DB7-B7A5-67278DEB48B6}"/>
              </a:ext>
            </a:extLst>
          </p:cNvPr>
          <p:cNvSpPr txBox="1"/>
          <p:nvPr/>
        </p:nvSpPr>
        <p:spPr>
          <a:xfrm rot="19796189">
            <a:off x="8735440" y="3780817"/>
            <a:ext cx="3682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We essentially cover this whole space</a:t>
            </a:r>
          </a:p>
        </p:txBody>
      </p:sp>
    </p:spTree>
    <p:extLst>
      <p:ext uri="{BB962C8B-B14F-4D97-AF65-F5344CB8AC3E}">
        <p14:creationId xmlns:p14="http://schemas.microsoft.com/office/powerpoint/2010/main" val="100115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180EE8A-69E1-84EE-8E9D-0CAA755008C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/>
                  <a:t>The ring of weights (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r>
                      <a:rPr lang="en-US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3180EE8A-69E1-84EE-8E9D-0CAA755008C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AA5BB61-D99C-F50B-E9D0-1364E5E2F59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/>
                  <a:t>The multiplication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/>
                  <a:t> shows up in the join implementation …</a:t>
                </a:r>
              </a:p>
              <a:p>
                <a:r>
                  <a:rPr lang="en-US"/>
                  <a:t>… where weights of matching keys are multiplied</a:t>
                </a:r>
              </a:p>
              <a:p>
                <a:r>
                  <a:rPr lang="en-US"/>
                  <a:t>That’s why joins are bilinear</a:t>
                </a:r>
                <a:br>
                  <a:rPr lang="en-US"/>
                </a:br>
                <a:r>
                  <a:rPr lang="en-US"/>
                  <a:t>(because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/>
                  <a:t> distributes over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/>
                  <a:t>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AA5BB61-D99C-F50B-E9D0-1364E5E2F59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86D7AA-C0D0-E374-1F85-3FEE080B7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82</a:t>
            </a:fld>
            <a:endParaRPr lang="en-US"/>
          </a:p>
        </p:txBody>
      </p:sp>
      <p:pic>
        <p:nvPicPr>
          <p:cNvPr id="8" name="Picture 7" descr="Rings on top of a book">
            <a:extLst>
              <a:ext uri="{FF2B5EF4-FFF2-40B4-BE49-F238E27FC236}">
                <a16:creationId xmlns:a16="http://schemas.microsoft.com/office/drawing/2014/main" id="{AF9E9FBA-BFE4-64C0-F3C7-A53E9EF84C3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1" b="30142"/>
          <a:stretch/>
        </p:blipFill>
        <p:spPr>
          <a:xfrm>
            <a:off x="7548956" y="3530046"/>
            <a:ext cx="3045709" cy="2084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77981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3615F55-F31E-74D6-C349-C5E1A6BC5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Additional SQL operations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9F32C4-E23D-CBA0-CF15-01DD404960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4875" y="1847850"/>
            <a:ext cx="10515600" cy="4351338"/>
          </a:xfrm>
        </p:spPr>
        <p:txBody>
          <a:bodyPr/>
          <a:lstStyle/>
          <a:p>
            <a:r>
              <a:rPr lang="en-US"/>
              <a:t>Map (select)</a:t>
            </a:r>
          </a:p>
          <a:p>
            <a:r>
              <a:rPr lang="en-US"/>
              <a:t>Group-by (nested relations)</a:t>
            </a:r>
          </a:p>
          <a:p>
            <a:r>
              <a:rPr lang="en-US" err="1"/>
              <a:t>Flatmap</a:t>
            </a:r>
            <a:endParaRPr lang="en-US"/>
          </a:p>
          <a:p>
            <a:r>
              <a:rPr lang="en-US"/>
              <a:t>Aggregation</a:t>
            </a:r>
          </a:p>
          <a:p>
            <a:r>
              <a:rPr lang="en-US"/>
              <a:t>Order-by: not a particularly efficient model in DBSP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48A103-34C4-CDE0-F190-73F029CFC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83</a:t>
            </a:fld>
            <a:endParaRPr lang="en-US"/>
          </a:p>
        </p:txBody>
      </p:sp>
      <p:pic>
        <p:nvPicPr>
          <p:cNvPr id="8" name="Picture 7" descr="A picture containing text, vessel, bottle&#10;&#10;Description automatically generated">
            <a:extLst>
              <a:ext uri="{FF2B5EF4-FFF2-40B4-BE49-F238E27FC236}">
                <a16:creationId xmlns:a16="http://schemas.microsoft.com/office/drawing/2014/main" id="{8D963314-C187-0EEE-6DE6-39E4AE5A14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508" y="542925"/>
            <a:ext cx="2295525" cy="229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3439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1034F-EB68-18D4-9DF8-F52248CC9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/>
              <a:t>map_keys</a:t>
            </a:r>
            <a:r>
              <a:rPr lang="en-US"/>
              <a:t>(f)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83EEF9D-434B-B5EC-EE26-77514171CC3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/>
                  <a:t>Generalization of SQL SELECT</a:t>
                </a:r>
              </a:p>
              <a:p>
                <a:r>
                  <a:rPr lang="en-US"/>
                  <a:t>Given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/>
                  <a:t> the operator map_keys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[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/>
                  <a:t> is:</a:t>
                </a:r>
                <a:br>
                  <a:rPr lang="en-US"/>
                </a:br>
                <a:r>
                  <a:rPr lang="en-US"/>
                  <a:t>map_keys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endParaRPr lang="en-US" b="0"/>
              </a:p>
              <a:p>
                <a:endParaRPr lang="en-US"/>
              </a:p>
              <a:p>
                <a:endParaRPr lang="en-US"/>
              </a:p>
              <a:p>
                <a:r>
                  <a:rPr lang="en-US"/>
                  <a:t>Apply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r>
                  <a:rPr lang="en-US"/>
                  <a:t> to each key and “weigh” the result</a:t>
                </a:r>
              </a:p>
              <a:p>
                <a:r>
                  <a:rPr lang="en-US" err="1"/>
                  <a:t>map_keys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/>
                  <a:t>is linear for any function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𝑓</m:t>
                    </m:r>
                  </m:oMath>
                </a14:m>
                <a:endParaRPr lang="en-US"/>
              </a:p>
              <a:p>
                <a:endParaRPr lang="en-US"/>
              </a:p>
              <a:p>
                <a:endParaRPr lang="en-US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83EEF9D-434B-B5EC-EE26-77514171CC3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5B188D-2D4D-CD74-4D87-4C1E0CFD4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84</a:t>
            </a:fld>
            <a:endParaRPr lang="en-US"/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6466BCE4-C4EB-A8B8-96A6-F44ED9305F72}"/>
              </a:ext>
            </a:extLst>
          </p:cNvPr>
          <p:cNvSpPr/>
          <p:nvPr/>
        </p:nvSpPr>
        <p:spPr>
          <a:xfrm rot="5400000">
            <a:off x="4931567" y="2969421"/>
            <a:ext cx="180977" cy="585787"/>
          </a:xfrm>
          <a:prstGeom prst="rightBrace">
            <a:avLst>
              <a:gd name="adj1" fmla="val 30555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3E4C841-4979-3EDD-559C-B8F7A61A7B31}"/>
                  </a:ext>
                </a:extLst>
              </p:cNvPr>
              <p:cNvSpPr txBox="1"/>
              <p:nvPr/>
            </p:nvSpPr>
            <p:spPr>
              <a:xfrm>
                <a:off x="4476750" y="3320532"/>
                <a:ext cx="12839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/>
                  <a:t>Weight of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3E4C841-4979-3EDD-559C-B8F7A61A7B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6750" y="3320532"/>
                <a:ext cx="1283941" cy="369332"/>
              </a:xfrm>
              <a:prstGeom prst="rect">
                <a:avLst/>
              </a:prstGeom>
              <a:blipFill>
                <a:blip r:embed="rId3"/>
                <a:stretch>
                  <a:fillRect l="-3791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625962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0AAA5-CF07-810F-B522-36DAFE186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Groupings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27F04B1-EF93-3425-EE7E-51A6D660E01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/>
                  <a:t>A </a:t>
                </a:r>
                <a:r>
                  <a:rPr lang="en-US">
                    <a:solidFill>
                      <a:schemeClr val="accent1"/>
                    </a:solidFill>
                  </a:rPr>
                  <a:t>grouping</a:t>
                </a:r>
                <a:r>
                  <a:rPr lang="en-US"/>
                  <a:t> maps a key to a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/>
                  <a:t>-set: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𝐾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d>
                  </m:oMath>
                </a14:m>
                <a:endParaRPr lang="en-US" b="0" i="1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:r>
                  <a:rPr lang="en-US">
                    <a:latin typeface="Cambria Math" panose="02040503050406030204" pitchFamily="18" charset="0"/>
                    <a:ea typeface="Cambria Math" panose="02040503050406030204" pitchFamily="18" charset="0"/>
                  </a:rPr>
                  <a:t>Given a key, return a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>
                    <a:latin typeface="Cambria Math" panose="02040503050406030204" pitchFamily="18" charset="0"/>
                    <a:ea typeface="Cambria Math" panose="02040503050406030204" pitchFamily="18" charset="0"/>
                  </a:rPr>
                  <a:t>-set</a:t>
                </a:r>
                <a:endParaRPr lang="en-US" b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en-US">
                    <a:ea typeface="Cambria Math" panose="02040503050406030204" pitchFamily="18" charset="0"/>
                  </a:rPr>
                  <a:t>This structure is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</m:d>
                  </m:oMath>
                </a14:m>
                <a:endParaRPr lang="en-US"/>
              </a:p>
              <a:p>
                <a:r>
                  <a:rPr lang="en-US"/>
                  <a:t>This is a mathematical group!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27F04B1-EF93-3425-EE7E-51A6D660E01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176524-2464-3A1D-4251-BB00F47FE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85</a:t>
            </a:fld>
            <a:endParaRPr lang="en-US"/>
          </a:p>
        </p:txBody>
      </p:sp>
      <p:pic>
        <p:nvPicPr>
          <p:cNvPr id="14" name="Graphic 13" descr="Table with solid fill">
            <a:extLst>
              <a:ext uri="{FF2B5EF4-FFF2-40B4-BE49-F238E27FC236}">
                <a16:creationId xmlns:a16="http://schemas.microsoft.com/office/drawing/2014/main" id="{6D6DBE3E-F3B3-868F-ACA2-31C7ECDF9B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342279" y="4940302"/>
            <a:ext cx="914400" cy="914400"/>
          </a:xfrm>
          <a:prstGeom prst="rect">
            <a:avLst/>
          </a:prstGeom>
        </p:spPr>
      </p:pic>
      <p:pic>
        <p:nvPicPr>
          <p:cNvPr id="15" name="Graphic 14" descr="Table with solid fill">
            <a:extLst>
              <a:ext uri="{FF2B5EF4-FFF2-40B4-BE49-F238E27FC236}">
                <a16:creationId xmlns:a16="http://schemas.microsoft.com/office/drawing/2014/main" id="{9247357A-F9AC-4E76-4FCA-48DB7BC965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15150" y="4338846"/>
            <a:ext cx="914400" cy="914400"/>
          </a:xfrm>
          <a:prstGeom prst="rect">
            <a:avLst/>
          </a:prstGeom>
        </p:spPr>
      </p:pic>
      <p:pic>
        <p:nvPicPr>
          <p:cNvPr id="17" name="Graphic 16" descr="Table with solid fill">
            <a:extLst>
              <a:ext uri="{FF2B5EF4-FFF2-40B4-BE49-F238E27FC236}">
                <a16:creationId xmlns:a16="http://schemas.microsoft.com/office/drawing/2014/main" id="{7B686255-0E72-674E-E189-3C51533E0C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15150" y="5527566"/>
            <a:ext cx="914400" cy="914400"/>
          </a:xfrm>
          <a:prstGeom prst="rect">
            <a:avLst/>
          </a:prstGeom>
        </p:spPr>
      </p:pic>
      <p:graphicFrame>
        <p:nvGraphicFramePr>
          <p:cNvPr id="18" name="Table 18">
            <a:extLst>
              <a:ext uri="{FF2B5EF4-FFF2-40B4-BE49-F238E27FC236}">
                <a16:creationId xmlns:a16="http://schemas.microsoft.com/office/drawing/2014/main" id="{948F3AFB-A4C8-AE0C-27AD-BB9F98F27741}"/>
              </a:ext>
            </a:extLst>
          </p:cNvPr>
          <p:cNvGraphicFramePr>
            <a:graphicFrameLocks noGrp="1"/>
          </p:cNvGraphicFramePr>
          <p:nvPr/>
        </p:nvGraphicFramePr>
        <p:xfrm>
          <a:off x="4354512" y="4521726"/>
          <a:ext cx="1719446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59723">
                  <a:extLst>
                    <a:ext uri="{9D8B030D-6E8A-4147-A177-3AD203B41FA5}">
                      <a16:colId xmlns:a16="http://schemas.microsoft.com/office/drawing/2014/main" val="1772066982"/>
                    </a:ext>
                  </a:extLst>
                </a:gridCol>
                <a:gridCol w="859723">
                  <a:extLst>
                    <a:ext uri="{9D8B030D-6E8A-4147-A177-3AD203B41FA5}">
                      <a16:colId xmlns:a16="http://schemas.microsoft.com/office/drawing/2014/main" val="2679525025"/>
                    </a:ext>
                  </a:extLst>
                </a:gridCol>
              </a:tblGrid>
              <a:tr h="345944">
                <a:tc>
                  <a:txBody>
                    <a:bodyPr/>
                    <a:lstStyle/>
                    <a:p>
                      <a:r>
                        <a:rPr lang="en-US"/>
                        <a:t>Key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/>
                        <a:t>Z-set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030046"/>
                  </a:ext>
                </a:extLst>
              </a:tr>
              <a:tr h="345944">
                <a:tc>
                  <a:txBody>
                    <a:bodyPr/>
                    <a:lstStyle/>
                    <a:p>
                      <a:r>
                        <a:rPr lang="en-US"/>
                        <a:t>K1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6999296"/>
                  </a:ext>
                </a:extLst>
              </a:tr>
              <a:tr h="345944">
                <a:tc>
                  <a:txBody>
                    <a:bodyPr/>
                    <a:lstStyle/>
                    <a:p>
                      <a:r>
                        <a:rPr lang="en-US"/>
                        <a:t>K2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7183930"/>
                  </a:ext>
                </a:extLst>
              </a:tr>
              <a:tr h="345944">
                <a:tc>
                  <a:txBody>
                    <a:bodyPr/>
                    <a:lstStyle/>
                    <a:p>
                      <a:r>
                        <a:rPr lang="en-US"/>
                        <a:t>K3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9476378"/>
                  </a:ext>
                </a:extLst>
              </a:tr>
            </a:tbl>
          </a:graphicData>
        </a:graphic>
      </p:graphicFrame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03728E7C-112C-8FF0-A269-9F58B4980015}"/>
              </a:ext>
            </a:extLst>
          </p:cNvPr>
          <p:cNvCxnSpPr>
            <a:cxnSpLocks/>
            <a:endCxn id="15" idx="1"/>
          </p:cNvCxnSpPr>
          <p:nvPr/>
        </p:nvCxnSpPr>
        <p:spPr>
          <a:xfrm flipV="1">
            <a:off x="5619750" y="4796046"/>
            <a:ext cx="1295400" cy="300728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Elbow 21">
            <a:extLst>
              <a:ext uri="{FF2B5EF4-FFF2-40B4-BE49-F238E27FC236}">
                <a16:creationId xmlns:a16="http://schemas.microsoft.com/office/drawing/2014/main" id="{F08DC5DA-E13D-E5ED-9BF5-4335AB9FA1C9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5639823" y="5397502"/>
            <a:ext cx="1702456" cy="68863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or: Elbow 22">
            <a:extLst>
              <a:ext uri="{FF2B5EF4-FFF2-40B4-BE49-F238E27FC236}">
                <a16:creationId xmlns:a16="http://schemas.microsoft.com/office/drawing/2014/main" id="{6C7451BF-8DAD-0BFE-4467-B6CD01F72D60}"/>
              </a:ext>
            </a:extLst>
          </p:cNvPr>
          <p:cNvCxnSpPr>
            <a:cxnSpLocks/>
            <a:endCxn id="17" idx="1"/>
          </p:cNvCxnSpPr>
          <p:nvPr/>
        </p:nvCxnSpPr>
        <p:spPr>
          <a:xfrm>
            <a:off x="5639823" y="5828294"/>
            <a:ext cx="1275327" cy="156472"/>
          </a:xfrm>
          <a:prstGeom prst="bent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68E3842E-B04E-F4CD-7E52-0069601A2218}"/>
              </a:ext>
            </a:extLst>
          </p:cNvPr>
          <p:cNvSpPr/>
          <p:nvPr/>
        </p:nvSpPr>
        <p:spPr>
          <a:xfrm>
            <a:off x="7493183" y="4569827"/>
            <a:ext cx="228600" cy="452438"/>
          </a:xfrm>
          <a:prstGeom prst="rect">
            <a:avLst/>
          </a:prstGeom>
          <a:solidFill>
            <a:srgbClr val="FF9900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AC18778-9C15-67C4-F3AA-195A48861623}"/>
              </a:ext>
            </a:extLst>
          </p:cNvPr>
          <p:cNvSpPr/>
          <p:nvPr/>
        </p:nvSpPr>
        <p:spPr>
          <a:xfrm>
            <a:off x="7928814" y="5171283"/>
            <a:ext cx="228600" cy="452438"/>
          </a:xfrm>
          <a:prstGeom prst="rect">
            <a:avLst/>
          </a:prstGeom>
          <a:solidFill>
            <a:srgbClr val="FF9900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9A37213-AB81-251E-F689-B73AB1D6690E}"/>
              </a:ext>
            </a:extLst>
          </p:cNvPr>
          <p:cNvSpPr/>
          <p:nvPr/>
        </p:nvSpPr>
        <p:spPr>
          <a:xfrm>
            <a:off x="7493183" y="5737309"/>
            <a:ext cx="228600" cy="452438"/>
          </a:xfrm>
          <a:prstGeom prst="rect">
            <a:avLst/>
          </a:prstGeom>
          <a:solidFill>
            <a:srgbClr val="FF9900">
              <a:alpha val="2784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4EC9533-A0D4-B347-AFF8-2D548D203CB6}"/>
              </a:ext>
            </a:extLst>
          </p:cNvPr>
          <p:cNvSpPr txBox="1"/>
          <p:nvPr/>
        </p:nvSpPr>
        <p:spPr>
          <a:xfrm>
            <a:off x="7478147" y="4194590"/>
            <a:ext cx="855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Weight</a:t>
            </a:r>
          </a:p>
        </p:txBody>
      </p:sp>
    </p:spTree>
    <p:extLst>
      <p:ext uri="{BB962C8B-B14F-4D97-AF65-F5344CB8AC3E}">
        <p14:creationId xmlns:p14="http://schemas.microsoft.com/office/powerpoint/2010/main" val="426837988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BB125-20C0-411C-8718-F835ABA3D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23956"/>
          </a:xfrm>
        </p:spPr>
        <p:txBody>
          <a:bodyPr/>
          <a:lstStyle/>
          <a:p>
            <a:r>
              <a:rPr lang="en-US"/>
              <a:t>Group-by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8CAF3B3-5CA8-4EF3-B874-11B65531234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413975"/>
                <a:ext cx="11131502" cy="5211192"/>
              </a:xfrm>
            </p:spPr>
            <p:txBody>
              <a:bodyPr>
                <a:normAutofit/>
              </a:bodyPr>
              <a:lstStyle/>
              <a:p>
                <a:endParaRPr lang="en-US"/>
              </a:p>
              <a:p>
                <a:r>
                  <a:rPr lang="en-US"/>
                  <a:t>Given a type of keys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/>
                  <a:t> and a function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: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/>
                  <a:t>, </a:t>
                </a:r>
                <a:br>
                  <a:rPr lang="en-US"/>
                </a:br>
                <a:r>
                  <a:rPr lang="en-US" err="1"/>
                  <a:t>groupby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</m:d>
                    <m:r>
                      <a:rPr lang="en-US" i="1" dirty="0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</m:d>
                    <m:d>
                      <m:dPr>
                        <m:begChr m:val="["/>
                        <m:endChr m:val="]"/>
                        <m:ctrlP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𝐾</m:t>
                        </m:r>
                      </m:e>
                    </m:d>
                  </m:oMath>
                </a14:m>
                <a:r>
                  <a:rPr lang="en-US"/>
                  <a:t> builds a grouping from a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/>
                  <a:t>-set</a:t>
                </a:r>
              </a:p>
              <a:p>
                <a:r>
                  <a:rPr lang="en-US" err="1"/>
                  <a:t>groupby</a:t>
                </a:r>
                <a:r>
                  <a:rPr lang="en-US"/>
                  <a:t> is a linear function!</a:t>
                </a:r>
              </a:p>
              <a:p>
                <a:pPr lvl="1"/>
                <a:r>
                  <a:rPr lang="en-US"/>
                  <a:t>Each tuple in the input delta will affect only one grouping</a:t>
                </a:r>
              </a:p>
              <a:p>
                <a:pPr lvl="1"/>
                <a:r>
                  <a:rPr lang="en-US"/>
                  <a:t>So (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↑</m:t>
                    </m:r>
                  </m:oMath>
                </a14:m>
                <a:r>
                  <a:rPr lang="en-US" err="1"/>
                  <a:t>groupby</a:t>
                </a:r>
                <a:r>
                  <a:rPr lang="en-US"/>
                  <a:t>)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baseline="3000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=</m:t>
                    </m:r>
                  </m:oMath>
                </a14:m>
                <a:r>
                  <a:rPr lang="en-US"/>
                  <a:t> (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↑</m:t>
                    </m:r>
                  </m:oMath>
                </a14:m>
                <a:r>
                  <a:rPr lang="en-US" err="1"/>
                  <a:t>groupby</a:t>
                </a:r>
                <a:r>
                  <a:rPr lang="en-US"/>
                  <a:t>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8CAF3B3-5CA8-4EF3-B874-11B65531234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413975"/>
                <a:ext cx="11131502" cy="5211192"/>
              </a:xfrm>
              <a:blipFill>
                <a:blip r:embed="rId2"/>
                <a:stretch>
                  <a:fillRect l="-9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CE5A39-F2BA-417F-B82F-535F7D800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77961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73920-76E2-4EE5-9FAE-090C0BC8E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Aggregation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3B66974-8065-473F-802C-B1917528A36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08794"/>
                <a:ext cx="10515600" cy="5183891"/>
              </a:xfrm>
            </p:spPr>
            <p:txBody>
              <a:bodyPr>
                <a:normAutofit/>
              </a:bodyPr>
              <a:lstStyle/>
              <a:p>
                <a:r>
                  <a:rPr lang="en-US"/>
                  <a:t>Aggregation functions such as </a:t>
                </a:r>
                <a:r>
                  <a:rPr lang="en-US" i="1"/>
                  <a:t>weighted</a:t>
                </a:r>
                <a:r>
                  <a:rPr lang="en-US"/>
                  <a:t> SUM and COUNT are</a:t>
                </a:r>
                <a:br>
                  <a:rPr lang="en-US"/>
                </a:br>
                <a:r>
                  <a:rPr lang="en-US">
                    <a:solidFill>
                      <a:srgbClr val="FF0000"/>
                    </a:solidFill>
                  </a:rPr>
                  <a:t>linear functions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d>
                      <m:dPr>
                        <m:begChr m:val="["/>
                        <m:endChr m:val="]"/>
                        <m:ctrlP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</m:oMath>
                </a14:m>
                <a:r>
                  <a:rPr lang="en-US"/>
                  <a:t>!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𝑆𝑈𝑀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)=</m:t>
                    </m:r>
                    <m:nary>
                      <m:naryPr>
                        <m:chr m:val="∑"/>
                        <m:limLoc m:val="subSup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9"/>
                          </m:rP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/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nary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/>
              </a:p>
              <a:p>
                <a:r>
                  <a:rPr lang="en-US"/>
                  <a:t>(But not linear as functions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d>
                      <m:dPr>
                        <m:begChr m:val="["/>
                        <m:endChr m:val="]"/>
                        <m:ctrlP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/>
                  <a:t>!)</a:t>
                </a:r>
              </a:p>
              <a:p>
                <a:r>
                  <a:rPr lang="en-US">
                    <a:effectLst/>
                    <a:latin typeface="Consolas" panose="020B0609020204030204" pitchFamily="49" charset="0"/>
                  </a:rPr>
                  <a:t>SELECT SUM(c) FROM I</a:t>
                </a:r>
              </a:p>
              <a:p>
                <a:endParaRPr lang="en-US">
                  <a:latin typeface="Consolas" panose="020B0609020204030204" pitchFamily="49" charset="0"/>
                </a:endParaRPr>
              </a:p>
              <a:p>
                <a:endParaRPr lang="en-US">
                  <a:latin typeface="Consolas" panose="020B0609020204030204" pitchFamily="49" charset="0"/>
                </a:endParaRPr>
              </a:p>
              <a:p>
                <a:r>
                  <a:rPr lang="en-US" err="1"/>
                  <a:t>makeset</a:t>
                </a:r>
                <a:r>
                  <a:rPr lang="en-US"/>
                  <a:t> converts a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/>
                  <a:t>scalar into a singleton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/>
                  <a:t>-set</a:t>
                </a:r>
              </a:p>
              <a:p>
                <a:r>
                  <a:rPr lang="en-US" err="1"/>
                  <a:t>makeset</a:t>
                </a:r>
                <a:r>
                  <a:rPr lang="en-US"/>
                  <a:t>(5) =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{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5↦1 }</m:t>
                    </m:r>
                  </m:oMath>
                </a14:m>
                <a:endParaRPr lang="en-US"/>
              </a:p>
              <a:p>
                <a:r>
                  <a:rPr lang="en-US" err="1"/>
                  <a:t>makeset</a:t>
                </a:r>
                <a:r>
                  <a:rPr lang="en-US"/>
                  <a:t> is </a:t>
                </a:r>
                <a:r>
                  <a:rPr lang="en-US" b="1"/>
                  <a:t>not</a:t>
                </a:r>
                <a:r>
                  <a:rPr lang="en-US"/>
                  <a:t> linear, but it is not expensive to incrementalize</a:t>
                </a:r>
              </a:p>
              <a:p>
                <a:endParaRPr lang="en-US"/>
              </a:p>
              <a:p>
                <a:endParaRPr lang="en-US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3B66974-8065-473F-802C-B1917528A36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08794"/>
                <a:ext cx="10515600" cy="5183891"/>
              </a:xfrm>
              <a:blipFill>
                <a:blip r:embed="rId2"/>
                <a:stretch>
                  <a:fillRect l="-1043" t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BB6E6D-9F06-4612-A02B-C4E90D2F1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F4A497-943D-4E6B-84E6-EBC92FEF0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4574" y="4200739"/>
            <a:ext cx="6219825" cy="59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63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D754D-0A7D-87F9-08A4-67FADABDD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Non-linear aggregations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6646301-3E5E-F8AC-7BB8-D8B966522AD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/>
                  <a:t>E.g., min, max</a:t>
                </a:r>
              </a:p>
              <a:p>
                <a:r>
                  <a:rPr lang="en-US"/>
                  <a:t>… or their generalization, top-K</a:t>
                </a:r>
              </a:p>
              <a:p>
                <a:r>
                  <a:rPr lang="en-US"/>
                  <a:t>These are not linear on a group structure</a:t>
                </a:r>
                <a:br>
                  <a:rPr lang="en-US"/>
                </a:br>
                <a:r>
                  <a:rPr lang="en-US"/>
                  <a:t>(they are linear on a monoid… but can’t handle negation)</a:t>
                </a:r>
              </a:p>
              <a:p>
                <a:r>
                  <a:rPr lang="en-US"/>
                  <a:t>Implemented using the “brute force” formula: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(↑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𝑄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Δ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𝐷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∘(↑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𝑄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)∘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𝐼</m:t>
                      </m:r>
                    </m:oMath>
                  </m:oMathPara>
                </a14:m>
                <a:endParaRPr lang="en-US"/>
              </a:p>
              <a:p>
                <a:r>
                  <a:rPr lang="en-US"/>
                  <a:t>The integral is there to “remember” the full set</a:t>
                </a:r>
              </a:p>
              <a:p>
                <a:r>
                  <a:rPr lang="en-US"/>
                  <a:t>Can be built efficiently (log work in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r>
                  <a:rPr lang="en-US"/>
                  <a:t>) using a priority queue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6646301-3E5E-F8AC-7BB8-D8B966522AD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B784CF-CD4C-AE73-A40C-B93910915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77487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ACBC0F-8CDE-B8F4-F07A-A576E84A9F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Group-By + Aggregate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578655-67DE-49C9-8898-A2498EDC7F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The composition of</a:t>
            </a:r>
          </a:p>
          <a:p>
            <a:pPr lvl="1"/>
            <a:r>
              <a:rPr lang="en-US"/>
              <a:t>Group-by</a:t>
            </a:r>
          </a:p>
          <a:p>
            <a:pPr lvl="1"/>
            <a:r>
              <a:rPr lang="en-US" err="1"/>
              <a:t>map_weights</a:t>
            </a:r>
            <a:r>
              <a:rPr lang="en-US"/>
              <a:t>(aggregate)</a:t>
            </a:r>
          </a:p>
          <a:p>
            <a:r>
              <a:rPr lang="en-US" err="1"/>
              <a:t>map_weights</a:t>
            </a:r>
            <a:r>
              <a:rPr lang="en-US"/>
              <a:t> applies a function to each grouping</a:t>
            </a:r>
          </a:p>
          <a:p>
            <a:pPr lvl="1"/>
            <a:r>
              <a:rPr lang="en-US"/>
              <a:t>Not to be confused with </a:t>
            </a:r>
            <a:r>
              <a:rPr lang="en-US" err="1"/>
              <a:t>map_keys</a:t>
            </a:r>
            <a:r>
              <a:rPr lang="en-US"/>
              <a:t> from before</a:t>
            </a:r>
          </a:p>
          <a:p>
            <a:r>
              <a:rPr lang="en-US"/>
              <a:t>Linear if the aggregate function is linear</a:t>
            </a:r>
          </a:p>
          <a:p>
            <a:pPr marL="0" indent="0">
              <a:buNone/>
            </a:pPr>
            <a:endParaRPr lang="en-US"/>
          </a:p>
          <a:p>
            <a:pPr lvl="1"/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0A2AD6-F79E-5ED9-8E33-894A7A087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4284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DF8E0-B9A3-4007-B5A9-B9F8C8DF0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Streams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4E26C7-2EE1-4369-B97F-2817E45CB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13">
                <a:extLst>
                  <a:ext uri="{FF2B5EF4-FFF2-40B4-BE49-F238E27FC236}">
                    <a16:creationId xmlns:a16="http://schemas.microsoft.com/office/drawing/2014/main" id="{35C69596-626E-4AD6-910F-9A9C2DAEA33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61772" y="2556769"/>
                <a:ext cx="10892028" cy="4068059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Infinite vectors  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 </m:t>
                    </m:r>
                  </m:oMath>
                </a14:m>
                <a:r>
                  <a:rPr lang="en-US" dirty="0"/>
                  <a:t>                                      </a:t>
                </a:r>
              </a:p>
              <a:p>
                <a:endParaRPr lang="en-US" dirty="0"/>
              </a:p>
              <a:p>
                <a:r>
                  <a:rPr lang="en-US" b="0" i="1" dirty="0">
                    <a:latin typeface="Cambria Math" panose="02040503050406030204" pitchFamily="18" charset="0"/>
                  </a:rPr>
                  <a:t>s</a:t>
                </a:r>
                <a:r>
                  <a:rPr lang="en-US" b="0" dirty="0">
                    <a:latin typeface="Cambria Math" panose="02040503050406030204" pitchFamily="18" charset="0"/>
                  </a:rPr>
                  <a:t>[0] = 1</a:t>
                </a:r>
                <a:endParaRPr lang="en-US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b="0" i="1" dirty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b="0" dirty="0"/>
                  <a:t>= streams with elements of type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endParaRPr lang="en-US" b="0" dirty="0"/>
              </a:p>
              <a:p>
                <a:r>
                  <a:rPr lang="en-US" dirty="0"/>
                  <a:t>We require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/>
                  <a:t> to have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+,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−, 0</m:t>
                    </m:r>
                  </m:oMath>
                </a14:m>
                <a:r>
                  <a:rPr lang="en-US" b="0" dirty="0"/>
                  <a:t> </a:t>
                </a:r>
              </a:p>
              <a:p>
                <a:pPr lvl="1"/>
                <a:r>
                  <a:rPr lang="en-US" dirty="0"/>
                  <a:t>(a commutative group)</a:t>
                </a:r>
                <a:endParaRPr lang="en-US" b="0" dirty="0"/>
              </a:p>
            </p:txBody>
          </p:sp>
        </mc:Choice>
        <mc:Fallback xmlns="">
          <p:sp>
            <p:nvSpPr>
              <p:cNvPr id="14" name="Content Placeholder 13">
                <a:extLst>
                  <a:ext uri="{FF2B5EF4-FFF2-40B4-BE49-F238E27FC236}">
                    <a16:creationId xmlns:a16="http://schemas.microsoft.com/office/drawing/2014/main" id="{35C69596-626E-4AD6-910F-9A9C2DAEA33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1772" y="2556769"/>
                <a:ext cx="10892028" cy="4068059"/>
              </a:xfrm>
              <a:blipFill>
                <a:blip r:embed="rId2"/>
                <a:stretch>
                  <a:fillRect l="-1007" t="-2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8AE4048A-AEF5-45A4-A39F-AD49B9AC2D27}"/>
              </a:ext>
            </a:extLst>
          </p:cNvPr>
          <p:cNvGrpSpPr/>
          <p:nvPr/>
        </p:nvGrpSpPr>
        <p:grpSpPr>
          <a:xfrm>
            <a:off x="1282739" y="3122243"/>
            <a:ext cx="3148312" cy="369332"/>
            <a:chOff x="2558005" y="365125"/>
            <a:chExt cx="3148312" cy="369332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F609DEE-E9A7-46DC-A87F-8D40F8FFF89B}"/>
                </a:ext>
              </a:extLst>
            </p:cNvPr>
            <p:cNvSpPr txBox="1"/>
            <p:nvPr/>
          </p:nvSpPr>
          <p:spPr>
            <a:xfrm>
              <a:off x="2558005" y="365125"/>
              <a:ext cx="3935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…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4B1F9AD-5877-45F6-BBBE-74636EEAAD71}"/>
                </a:ext>
              </a:extLst>
            </p:cNvPr>
            <p:cNvSpPr txBox="1"/>
            <p:nvPr/>
          </p:nvSpPr>
          <p:spPr>
            <a:xfrm>
              <a:off x="2951544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-1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3475D91-159B-40B6-93CF-9640B0F19DBA}"/>
                </a:ext>
              </a:extLst>
            </p:cNvPr>
            <p:cNvSpPr txBox="1"/>
            <p:nvPr/>
          </p:nvSpPr>
          <p:spPr>
            <a:xfrm>
              <a:off x="3345083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-2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EA08AE87-8689-45E1-9601-DA3B5B7E0D09}"/>
                </a:ext>
              </a:extLst>
            </p:cNvPr>
            <p:cNvSpPr txBox="1"/>
            <p:nvPr/>
          </p:nvSpPr>
          <p:spPr>
            <a:xfrm>
              <a:off x="3738622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-1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584944C-A295-449C-B570-F19FA19F4096}"/>
                </a:ext>
              </a:extLst>
            </p:cNvPr>
            <p:cNvSpPr txBox="1"/>
            <p:nvPr/>
          </p:nvSpPr>
          <p:spPr>
            <a:xfrm>
              <a:off x="4132161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0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7AD27172-0626-43ED-95A5-74A089D7F0FF}"/>
                </a:ext>
              </a:extLst>
            </p:cNvPr>
            <p:cNvSpPr txBox="1"/>
            <p:nvPr/>
          </p:nvSpPr>
          <p:spPr>
            <a:xfrm>
              <a:off x="4525700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1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2D0F119-3844-4869-BC98-F66D4746C5AF}"/>
                </a:ext>
              </a:extLst>
            </p:cNvPr>
            <p:cNvSpPr txBox="1"/>
            <p:nvPr/>
          </p:nvSpPr>
          <p:spPr>
            <a:xfrm>
              <a:off x="4919239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2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909EBC4-EBA4-495A-89BD-6E21C17AF845}"/>
                </a:ext>
              </a:extLst>
            </p:cNvPr>
            <p:cNvSpPr txBox="1"/>
            <p:nvPr/>
          </p:nvSpPr>
          <p:spPr>
            <a:xfrm>
              <a:off x="5312778" y="365125"/>
              <a:ext cx="393539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/>
                <a:t>1</a:t>
              </a:r>
            </a:p>
          </p:txBody>
        </p:sp>
      </p:grpSp>
      <p:pic>
        <p:nvPicPr>
          <p:cNvPr id="6" name="Picture 5" descr="A picture containing grass, water, outdoor, plant&#10;&#10;Description automatically generated">
            <a:extLst>
              <a:ext uri="{FF2B5EF4-FFF2-40B4-BE49-F238E27FC236}">
                <a16:creationId xmlns:a16="http://schemas.microsoft.com/office/drawing/2014/main" id="{4A9532E1-22B6-47EE-6919-C72BFE3E93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902" y="1116873"/>
            <a:ext cx="3329897" cy="4439863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359CCA6-D2D3-32F9-8D14-4E6068B6E0BE}"/>
              </a:ext>
            </a:extLst>
          </p:cNvPr>
          <p:cNvCxnSpPr>
            <a:cxnSpLocks/>
          </p:cNvCxnSpPr>
          <p:nvPr/>
        </p:nvCxnSpPr>
        <p:spPr>
          <a:xfrm flipH="1">
            <a:off x="1337938" y="3680634"/>
            <a:ext cx="309311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A4C0050-DBA3-1A5B-DB8D-0A4A41EF7417}"/>
              </a:ext>
            </a:extLst>
          </p:cNvPr>
          <p:cNvSpPr txBox="1"/>
          <p:nvPr/>
        </p:nvSpPr>
        <p:spPr>
          <a:xfrm>
            <a:off x="3218381" y="3588222"/>
            <a:ext cx="756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97728024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F8AC52F-3FF1-02C3-0A9E-6BD63213E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994" y="1941512"/>
            <a:ext cx="6386911" cy="19002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303EC3A-F0CE-F96C-EABD-BA82B4F07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Parallelization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721F654-EC5E-D689-9D16-7BE6635FF6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Join on two threads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Volcano “exchange” operator (from 2 threads to 3 threads)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F98874-9F28-C6CD-A267-64EB7DEA4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90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A929234-6C77-4B87-83DA-B76D62011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8219" y="4402137"/>
            <a:ext cx="2895600" cy="235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44747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510DC-5944-AE2D-3FD7-2942D47C7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Convolutions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E7FA65-B1B6-EEDF-B182-DD770E90BE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Window-based computation</a:t>
            </a:r>
          </a:p>
          <a:p>
            <a:r>
              <a:rPr lang="en-US"/>
              <a:t>Window is defined by the input transactions</a:t>
            </a:r>
            <a:br>
              <a:rPr lang="en-US"/>
            </a:br>
            <a:r>
              <a:rPr lang="en-US"/>
              <a:t>(not by the contents of the data stream)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D29EB4-7EA0-800E-D7FE-9B57171BF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91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7D4D73-C36F-C491-9431-917991C70C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6091" y="3499405"/>
            <a:ext cx="5079817" cy="162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267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03FB3E-5C2E-6A03-A03B-FA45A3669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Streaming joins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D24AA30-5406-DF9D-0DCC-A1599E1B187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/>
                  <a:t> are changes to a table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/>
                  <a:t> is a stream</a:t>
                </a:r>
              </a:p>
              <a:p>
                <a:r>
                  <a:rPr lang="en-US"/>
                  <a:t>Table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i="1" dirty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/>
                  <a:t> is joined with every stream value in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endParaRPr lang="en-US"/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𝑜</m:t>
                    </m:r>
                  </m:oMath>
                </a14:m>
                <a:r>
                  <a:rPr lang="en-US"/>
                  <a:t> is also a stream</a:t>
                </a:r>
              </a:p>
              <a:p>
                <a:endParaRPr lang="en-US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D24AA30-5406-DF9D-0DCC-A1599E1B18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D65E9E-59B4-F01B-46E8-BA14DEE4A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92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CEE2A2-D4AD-1BA1-D208-AD5C23F4B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5625" y="3567671"/>
            <a:ext cx="3972657" cy="196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90439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3F967DB-AA3F-44F2-8BA9-DE4812C9B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4772" y="3748016"/>
            <a:ext cx="3397449" cy="177961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8A807A-CF38-4DDC-928B-559CC07E0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9905"/>
          </a:xfrm>
        </p:spPr>
        <p:txBody>
          <a:bodyPr/>
          <a:lstStyle/>
          <a:p>
            <a:r>
              <a:rPr lang="en-US"/>
              <a:t>Streaming window queries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47A72E4-AABE-4ADC-B107-97A059D753F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42820"/>
                <a:ext cx="10515600" cy="5215180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/>
                  <a:t> is a stream of wall-clock values (time)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/>
                  <a:t> is a stream of timestamped data</a:t>
                </a:r>
              </a:p>
              <a:p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US"/>
                  <a:t> window function, filters data in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/>
                  <a:t> based on timestamp and time</a:t>
                </a:r>
              </a:p>
              <a:p>
                <a:pPr marL="0" indent="0">
                  <a:buNone/>
                </a:pPr>
                <a:endParaRPr lang="en-US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47A72E4-AABE-4ADC-B107-97A059D753F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42820"/>
                <a:ext cx="10515600" cy="5215180"/>
              </a:xfrm>
              <a:blipFill>
                <a:blip r:embed="rId3"/>
                <a:stretch>
                  <a:fillRect t="-18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EA18B2-CF4D-4218-93D1-DBB404B96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21024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FAB75-9698-0275-A6BD-C9B434BB2D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Alternative window definition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FE5B8EA-AB9D-79A2-4E11-D80F03F0711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/>
                  <a:t>In each transaction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/>
                  <a:t> = what is added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/>
                  <a:t> = what is subtracted from window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FE5B8EA-AB9D-79A2-4E11-D80F03F0711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B8B97C-F7BC-AE36-56C9-5F2F3D5A9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94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3F5D58-1183-1405-CBAA-96635447ED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7721" y="3349649"/>
            <a:ext cx="573405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65807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A68CC-33E6-2088-0312-6710F60B9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FFE62-A75C-4FFD-983C-A92299117B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Stratified: non-recursive</a:t>
            </a:r>
          </a:p>
          <a:p>
            <a:r>
              <a:rPr lang="en-US"/>
              <a:t>Implemented as either</a:t>
            </a:r>
          </a:p>
          <a:p>
            <a:pPr lvl="1"/>
            <a:r>
              <a:rPr lang="en-US"/>
              <a:t>Subtraction</a:t>
            </a:r>
          </a:p>
          <a:p>
            <a:pPr lvl="1"/>
            <a:r>
              <a:rPr lang="en-US"/>
              <a:t>Anti-join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67B09C-DDC4-A21A-AE85-B6DD4294B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95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46AD91-60B9-A37C-F2DB-3942F37FC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1690688"/>
            <a:ext cx="5791200" cy="571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1EC4A0-C04B-98D0-ABA4-066B7B9EFE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631"/>
          <a:stretch/>
        </p:blipFill>
        <p:spPr>
          <a:xfrm>
            <a:off x="6505575" y="4078089"/>
            <a:ext cx="5562600" cy="14573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34B775-678E-5C0F-439B-C1DCF8B50D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3125" y="2649538"/>
            <a:ext cx="6115050" cy="904875"/>
          </a:xfrm>
          <a:prstGeom prst="rect">
            <a:avLst/>
          </a:prstGeom>
        </p:spPr>
      </p:pic>
      <p:sp>
        <p:nvSpPr>
          <p:cNvPr id="11" name="Arrow: Down 10">
            <a:extLst>
              <a:ext uri="{FF2B5EF4-FFF2-40B4-BE49-F238E27FC236}">
                <a16:creationId xmlns:a16="http://schemas.microsoft.com/office/drawing/2014/main" id="{EC581DEB-9990-F5F0-2E39-97F747E10050}"/>
              </a:ext>
            </a:extLst>
          </p:cNvPr>
          <p:cNvSpPr/>
          <p:nvPr/>
        </p:nvSpPr>
        <p:spPr>
          <a:xfrm>
            <a:off x="8586788" y="2241551"/>
            <a:ext cx="6096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7BFBF3D3-34F4-6AAD-F50B-28392F5EDECC}"/>
              </a:ext>
            </a:extLst>
          </p:cNvPr>
          <p:cNvSpPr/>
          <p:nvPr/>
        </p:nvSpPr>
        <p:spPr>
          <a:xfrm>
            <a:off x="8586788" y="3554413"/>
            <a:ext cx="6096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21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4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D7AD2-ED4F-4A0F-A02C-CBB230576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Recursive computations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E1C10E-548C-4F07-9E97-CEC2C84B7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96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ACDC5B-2A74-41A8-8A05-49632D071370}"/>
              </a:ext>
            </a:extLst>
          </p:cNvPr>
          <p:cNvSpPr txBox="1"/>
          <p:nvPr/>
        </p:nvSpPr>
        <p:spPr>
          <a:xfrm>
            <a:off x="2752165" y="2196733"/>
            <a:ext cx="6096000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>
                <a:latin typeface="Consolas" panose="020B0609020204030204" pitchFamily="49" charset="0"/>
              </a:rPr>
              <a:t>Reach(x, y) :- </a:t>
            </a:r>
            <a:br>
              <a:rPr lang="en-US" sz="2800">
                <a:latin typeface="Consolas" panose="020B0609020204030204" pitchFamily="49" charset="0"/>
              </a:rPr>
            </a:br>
            <a:r>
              <a:rPr lang="en-US" sz="2800">
                <a:latin typeface="Consolas" panose="020B0609020204030204" pitchFamily="49" charset="0"/>
              </a:rPr>
              <a:t>   Edge(x, z), Reach(z, y).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484579B-6A67-4BC1-80E6-19D95068AEC3}"/>
                  </a:ext>
                </a:extLst>
              </p:cNvPr>
              <p:cNvSpPr txBox="1"/>
              <p:nvPr/>
            </p:nvSpPr>
            <p:spPr>
              <a:xfrm>
                <a:off x="549966" y="3716083"/>
                <a:ext cx="11151704" cy="23294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71500" indent="-571500">
                  <a:buFont typeface="Arial" panose="020B0604020202020204" pitchFamily="34" charset="0"/>
                  <a:buChar char="•"/>
                </a:pPr>
                <a:r>
                  <a:rPr lang="en-US" sz="3600"/>
                  <a:t>The semantics iterates until convergence</a:t>
                </a:r>
              </a:p>
              <a:p>
                <a:pPr marL="571500" indent="-571500">
                  <a:buFont typeface="Arial" panose="020B0604020202020204" pitchFamily="34" charset="0"/>
                  <a:buChar char="•"/>
                </a:pPr>
                <a:r>
                  <a:rPr lang="en-US" sz="3600"/>
                  <a:t>To implement “loops” we introduce two new operators:</a:t>
                </a:r>
              </a:p>
              <a:p>
                <a:pPr marL="1028700" lvl="1" indent="-5715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3600"/>
                  <a:t> (enter)</a:t>
                </a:r>
              </a:p>
              <a:p>
                <a:pPr marL="1028700" lvl="1" indent="-5715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∫</m:t>
                    </m:r>
                  </m:oMath>
                </a14:m>
                <a:r>
                  <a:rPr lang="en-US" sz="3600"/>
                  <a:t>(exit)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484579B-6A67-4BC1-80E6-19D95068AE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966" y="3716083"/>
                <a:ext cx="11151704" cy="2329420"/>
              </a:xfrm>
              <a:prstGeom prst="rect">
                <a:avLst/>
              </a:prstGeom>
              <a:blipFill>
                <a:blip r:embed="rId2"/>
                <a:stretch>
                  <a:fillRect l="-1475" t="-4188" r="-874" b="-91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8407990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606F364-A77B-C75A-7631-024ADCD383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5294" y="3429001"/>
            <a:ext cx="4817032" cy="7858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2B5D27-7DCC-4A23-B282-B63B36F4D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Creating streams from scalars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212BF5A-964C-44DB-89FA-DF478D55893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</m:oMath>
                  </m:oMathPara>
                </a14:m>
                <a:endParaRPr lang="en-US" b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≝</m:t>
                      </m:r>
                      <m:d>
                        <m:dPr>
                          <m:begChr m:val="{"/>
                          <m:endChr m:val="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 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&amp;0, 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&gt;0</m:t>
                              </m:r>
                            </m:e>
                          </m:eqAr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b="0"/>
              </a:p>
              <a:p>
                <a:pPr marL="0" indent="0">
                  <a:buNone/>
                </a:pPr>
                <a:endParaRPr lang="en-US"/>
              </a:p>
              <a:p>
                <a:pPr marL="0" indent="0">
                  <a:buNone/>
                </a:pPr>
                <a:endParaRPr lang="en-US" b="0"/>
              </a:p>
              <a:p>
                <a:pPr marL="0" indent="0">
                  <a:buNone/>
                </a:pPr>
                <a:endParaRPr lang="en-US"/>
              </a:p>
              <a:p>
                <a:pPr marL="0" indent="0">
                  <a:buNone/>
                </a:pPr>
                <a:endParaRPr lang="en-US" b="0"/>
              </a:p>
              <a:p>
                <a:pPr marL="0" indent="0">
                  <a:buNone/>
                </a:pPr>
                <a:endParaRPr lang="en-US"/>
              </a:p>
              <a:p>
                <a:pPr marL="0" indent="0">
                  <a:buNone/>
                </a:pPr>
                <a:r>
                  <a:rPr lang="en-US" b="0"/>
                  <a:t>Linear!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212BF5A-964C-44DB-89FA-DF478D55893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96E918-7EA7-4D9D-90F3-7FBF03436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97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A96B9A-EB4F-4BAA-B556-79B897DB0997}"/>
              </a:ext>
            </a:extLst>
          </p:cNvPr>
          <p:cNvSpPr txBox="1"/>
          <p:nvPr/>
        </p:nvSpPr>
        <p:spPr>
          <a:xfrm>
            <a:off x="4673600" y="4720167"/>
            <a:ext cx="905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scalar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5EA64A-AB49-48F0-9A75-C1E5AC08E55D}"/>
              </a:ext>
            </a:extLst>
          </p:cNvPr>
          <p:cNvSpPr txBox="1"/>
          <p:nvPr/>
        </p:nvSpPr>
        <p:spPr>
          <a:xfrm>
            <a:off x="5930900" y="4729136"/>
            <a:ext cx="10540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stream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2C88421-A309-402D-BC7A-85DBFB7B282F}"/>
              </a:ext>
            </a:extLst>
          </p:cNvPr>
          <p:cNvCxnSpPr>
            <a:cxnSpLocks/>
            <a:stCxn id="9" idx="0"/>
          </p:cNvCxnSpPr>
          <p:nvPr/>
        </p:nvCxnSpPr>
        <p:spPr>
          <a:xfrm flipV="1">
            <a:off x="5126128" y="4001294"/>
            <a:ext cx="276251" cy="71887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AD54C75-85FF-497A-AE2C-1B7ED486756F}"/>
              </a:ext>
            </a:extLst>
          </p:cNvPr>
          <p:cNvCxnSpPr>
            <a:cxnSpLocks/>
            <a:stCxn id="10" idx="0"/>
          </p:cNvCxnSpPr>
          <p:nvPr/>
        </p:nvCxnSpPr>
        <p:spPr>
          <a:xfrm flipH="1" flipV="1">
            <a:off x="6151885" y="4001294"/>
            <a:ext cx="306018" cy="72784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481517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FDFDCD1-2B6C-5962-DA64-02DF3F5947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025" y="3880430"/>
            <a:ext cx="4934862" cy="97907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C9416AD-5F0E-4C7F-A243-C94B37B9A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Creating scalars from streams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15B9CAF-F6C1-461B-9EEB-37570D36BC3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895850"/>
              </a:xfrm>
            </p:spPr>
            <p:txBody>
              <a:bodyPr/>
              <a:lstStyle/>
              <a:p>
                <a:r>
                  <a:rPr lang="en-US"/>
                  <a:t>Only defined for streams that are zero almost everywhere: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∫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: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US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∫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≝ </m:t>
                      </m:r>
                      <m:nary>
                        <m:naryPr>
                          <m:chr m:val="∑"/>
                          <m:limLoc m:val="subSup"/>
                          <m:sup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9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≥0</m:t>
                          </m:r>
                        </m:sub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b="0"/>
              </a:p>
              <a:p>
                <a:endParaRPr lang="en-US"/>
              </a:p>
              <a:p>
                <a:endParaRPr lang="en-US"/>
              </a:p>
              <a:p>
                <a:endParaRPr lang="en-US"/>
              </a:p>
              <a:p>
                <a:endParaRPr lang="en-US"/>
              </a:p>
              <a:p>
                <a:endParaRPr lang="en-US"/>
              </a:p>
              <a:p>
                <a:r>
                  <a:rPr lang="en-US"/>
                  <a:t>Linear!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15B9CAF-F6C1-461B-9EEB-37570D36BC3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895850"/>
              </a:xfrm>
              <a:blipFill>
                <a:blip r:embed="rId3"/>
                <a:stretch>
                  <a:fillRect l="-1043" t="-19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C521BF-B63E-4066-AFCF-7E38266C4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98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7D2FB4-3F80-41B8-BEA5-2C8246CC8981}"/>
              </a:ext>
            </a:extLst>
          </p:cNvPr>
          <p:cNvSpPr txBox="1"/>
          <p:nvPr/>
        </p:nvSpPr>
        <p:spPr>
          <a:xfrm>
            <a:off x="4886456" y="5263831"/>
            <a:ext cx="10540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stream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B8399D-5BC4-4037-B07B-39F9A8776B3C}"/>
              </a:ext>
            </a:extLst>
          </p:cNvPr>
          <p:cNvSpPr txBox="1"/>
          <p:nvPr/>
        </p:nvSpPr>
        <p:spPr>
          <a:xfrm>
            <a:off x="6143756" y="5272800"/>
            <a:ext cx="905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/>
              <a:t>scalar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5B581EC-FB76-4767-A8B5-7100ECE53160}"/>
              </a:ext>
            </a:extLst>
          </p:cNvPr>
          <p:cNvCxnSpPr>
            <a:cxnSpLocks/>
            <a:stCxn id="7" idx="0"/>
          </p:cNvCxnSpPr>
          <p:nvPr/>
        </p:nvCxnSpPr>
        <p:spPr>
          <a:xfrm flipH="1" flipV="1">
            <a:off x="5318256" y="4544961"/>
            <a:ext cx="95203" cy="71887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A1399AE-C7CB-4ADD-A7CE-02A694E9F0A5}"/>
              </a:ext>
            </a:extLst>
          </p:cNvPr>
          <p:cNvCxnSpPr>
            <a:cxnSpLocks/>
            <a:stCxn id="8" idx="0"/>
          </p:cNvCxnSpPr>
          <p:nvPr/>
        </p:nvCxnSpPr>
        <p:spPr>
          <a:xfrm flipH="1" flipV="1">
            <a:off x="6364741" y="4544958"/>
            <a:ext cx="231543" cy="727842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032296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96BCBC-3764-4D87-ABE6-02AD153DF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Implementing recursion (1)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F5635BA-A4C9-43D7-91CC-9D370E7843C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25625"/>
                <a:ext cx="10515600" cy="466725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/>
                  <a:t>Start with a recursive query </a:t>
                </a:r>
                <a:r>
                  <a:rPr lang="en-US">
                    <a:latin typeface="Consolas" panose="020B0609020204030204" pitchFamily="49" charset="0"/>
                  </a:rPr>
                  <a:t>O = R(I, O)</a:t>
                </a:r>
                <a:br>
                  <a:rPr lang="en-US">
                    <a:latin typeface="Consolas" panose="020B0609020204030204" pitchFamily="49" charset="0"/>
                  </a:rPr>
                </a:br>
                <a:r>
                  <a:rPr lang="en-US"/>
                  <a:t>where </a:t>
                </a:r>
                <a:r>
                  <a:rPr lang="en-US">
                    <a:latin typeface="Consolas" panose="020B0609020204030204" pitchFamily="49" charset="0"/>
                  </a:rPr>
                  <a:t>I</a:t>
                </a:r>
                <a:r>
                  <a:rPr lang="en-US"/>
                  <a:t> and </a:t>
                </a:r>
                <a:r>
                  <a:rPr lang="en-US">
                    <a:latin typeface="Consolas" panose="020B0609020204030204" pitchFamily="49" charset="0"/>
                  </a:rPr>
                  <a:t>O</a:t>
                </a:r>
                <a:r>
                  <a:rPr lang="en-US"/>
                  <a:t> are relations, and </a:t>
                </a:r>
                <a:r>
                  <a:rPr lang="en-US">
                    <a:latin typeface="Consolas" panose="020B0609020204030204" pitchFamily="49" charset="0"/>
                  </a:rPr>
                  <a:t>R</a:t>
                </a:r>
                <a:r>
                  <a:rPr lang="en-US"/>
                  <a:t> is a query (on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US"/>
                  <a:t>-sets)</a:t>
                </a:r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/>
                  <a:t>Implement </a:t>
                </a:r>
                <a:r>
                  <a:rPr lang="en-US">
                    <a:latin typeface="Consolas" panose="020B0609020204030204" pitchFamily="49" charset="0"/>
                  </a:rPr>
                  <a:t>R</a:t>
                </a:r>
                <a:r>
                  <a:rPr lang="en-US"/>
                  <a:t> as a (non-recursive) circuit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endParaRPr lang="en-US"/>
              </a:p>
              <a:p>
                <a:pPr marL="514350" indent="-514350">
                  <a:buFont typeface="+mj-lt"/>
                  <a:buAutoNum type="arabicPeriod"/>
                </a:pPr>
                <a:endParaRPr lang="en-US"/>
              </a:p>
              <a:p>
                <a:pPr marL="514350" indent="-514350">
                  <a:buFont typeface="+mj-lt"/>
                  <a:buAutoNum type="arabicPeriod"/>
                </a:pPr>
                <a:endParaRPr lang="en-US"/>
              </a:p>
              <a:p>
                <a:pPr marL="514350" indent="-514350">
                  <a:buFont typeface="+mj-lt"/>
                  <a:buAutoNum type="arabicPeriod"/>
                </a:pPr>
                <a:r>
                  <a:rPr lang="en-US"/>
                  <a:t>Lift to compute on streams:</a:t>
                </a:r>
              </a:p>
              <a:p>
                <a:pPr marL="514350" indent="-514350">
                  <a:buFont typeface="+mj-lt"/>
                  <a:buAutoNum type="arabicPeriod"/>
                </a:pPr>
                <a:endParaRPr lang="en-US"/>
              </a:p>
              <a:p>
                <a:pPr marL="514350" indent="-514350">
                  <a:buFont typeface="+mj-lt"/>
                  <a:buAutoNum type="arabicPeriod"/>
                </a:pPr>
                <a:endParaRPr lang="en-US"/>
              </a:p>
              <a:p>
                <a:pPr marL="514350" indent="-514350">
                  <a:buFont typeface="+mj-lt"/>
                  <a:buAutoNum type="arabicPeriod"/>
                </a:pPr>
                <a:endParaRPr lang="en-US"/>
              </a:p>
              <a:p>
                <a:pPr marL="0" indent="0">
                  <a:buNone/>
                </a:pPr>
                <a:endParaRPr lang="en-US"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:endParaRPr lang="en-US">
                  <a:latin typeface="Consolas" panose="020B0609020204030204" pitchFamily="49" charset="0"/>
                </a:endParaRPr>
              </a:p>
              <a:p>
                <a:pPr marL="0" indent="0">
                  <a:buNone/>
                </a:pPr>
                <a:endParaRPr lang="en-US">
                  <a:latin typeface="Consolas" panose="020B0609020204030204" pitchFamily="49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F5635BA-A4C9-43D7-91CC-9D370E7843C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25625"/>
                <a:ext cx="10515600" cy="4667250"/>
              </a:xfrm>
              <a:blipFill>
                <a:blip r:embed="rId2"/>
                <a:stretch>
                  <a:fillRect l="-1217" t="-22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58DE0D-AF48-450B-B480-C6AFEDCB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FE16C-6F57-447F-9868-CA3471E9A7DC}" type="slidenum">
              <a:rPr lang="en-US" smtClean="0"/>
              <a:t>99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786465B-9671-C0D8-4226-69AAD3EC8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3040" y="4795988"/>
            <a:ext cx="2171812" cy="9144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E52C03-A1B5-62A7-0389-633383CC68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2171" y="3319809"/>
            <a:ext cx="1930499" cy="78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4126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4350</Words>
  <Application>Microsoft Office PowerPoint</Application>
  <PresentationFormat>Widescreen</PresentationFormat>
  <Paragraphs>1307</Paragraphs>
  <Slides>117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117</vt:i4>
      </vt:variant>
    </vt:vector>
  </HeadingPairs>
  <TitlesOfParts>
    <vt:vector size="126" baseType="lpstr">
      <vt:lpstr>Aptos</vt:lpstr>
      <vt:lpstr>Arial</vt:lpstr>
      <vt:lpstr>Calibri</vt:lpstr>
      <vt:lpstr>Calibri Light</vt:lpstr>
      <vt:lpstr>Cambria Math</vt:lpstr>
      <vt:lpstr>Consolas</vt:lpstr>
      <vt:lpstr>Courier New</vt:lpstr>
      <vt:lpstr>Wingdings</vt:lpstr>
      <vt:lpstr>Office Theme</vt:lpstr>
      <vt:lpstr>DBSP:  Incremental Computation on Streams and Its Applications  to Databases</vt:lpstr>
      <vt:lpstr>PowerPoint Presentation</vt:lpstr>
      <vt:lpstr>Resources</vt:lpstr>
      <vt:lpstr>Setup: A database and a query</vt:lpstr>
      <vt:lpstr>Periodic query evaluation</vt:lpstr>
      <vt:lpstr>Incremental View Maintenance</vt:lpstr>
      <vt:lpstr>Outline</vt:lpstr>
      <vt:lpstr>Dataflow graphs (query plans)</vt:lpstr>
      <vt:lpstr>Streams</vt:lpstr>
      <vt:lpstr>Groups</vt:lpstr>
      <vt:lpstr>Analog and digital signals</vt:lpstr>
      <vt:lpstr>Nyquist–Shannon sampling theorem</vt:lpstr>
      <vt:lpstr>Stream computations</vt:lpstr>
      <vt:lpstr>Lifting</vt:lpstr>
      <vt:lpstr>Silence</vt:lpstr>
      <vt:lpstr>Amplification</vt:lpstr>
      <vt:lpstr>Negation</vt:lpstr>
      <vt:lpstr>Delay (z^(-1) )</vt:lpstr>
      <vt:lpstr>Noise cancellation</vt:lpstr>
      <vt:lpstr>Computing changes (deltas) Differentiation</vt:lpstr>
      <vt:lpstr>Integration</vt:lpstr>
      <vt:lpstr>D and I “cancel out”</vt:lpstr>
      <vt:lpstr>PowerPoint Presentation</vt:lpstr>
      <vt:lpstr>Outline</vt:lpstr>
      <vt:lpstr>All databases are streaming databases!</vt:lpstr>
      <vt:lpstr>Views are lifted queries</vt:lpstr>
      <vt:lpstr>Some interesting streams</vt:lpstr>
      <vt:lpstr>Outline</vt:lpstr>
      <vt:lpstr>Views are lifted queries</vt:lpstr>
      <vt:lpstr>Incremental view maintenance of view V</vt:lpstr>
      <vt:lpstr>Incremental view maintenance</vt:lpstr>
      <vt:lpstr>Incremental queries are streaming systems</vt:lpstr>
      <vt:lpstr>Linear operators</vt:lpstr>
      <vt:lpstr>The chain rule</vt:lpstr>
      <vt:lpstr>Bilinear operators</vt:lpstr>
      <vt:lpstr>Outline</vt:lpstr>
      <vt:lpstr>Hold on! This is not well-defined!</vt:lpstr>
      <vt:lpstr>Z-sets</vt:lpstr>
      <vt:lpstr>Z-sets are magic!</vt:lpstr>
      <vt:lpstr>Relational algebra in Z-sets</vt:lpstr>
      <vt:lpstr>Algorithm for incremental view maintenance </vt:lpstr>
      <vt:lpstr>Example: (1) create circuit</vt:lpstr>
      <vt:lpstr>Remove distinct calls</vt:lpstr>
      <vt:lpstr>(2) Lift and (3) Incrementalize</vt:lpstr>
      <vt:lpstr>(4) optimize</vt:lpstr>
      <vt:lpstr>No compromises!</vt:lpstr>
      <vt:lpstr>The main tricks</vt:lpstr>
      <vt:lpstr>Outline</vt:lpstr>
      <vt:lpstr>Formal verification</vt:lpstr>
      <vt:lpstr>DBSP Library</vt:lpstr>
      <vt:lpstr>Interacting with the outside world</vt:lpstr>
      <vt:lpstr>SQL compiler</vt:lpstr>
      <vt:lpstr>Feldera cloud service</vt:lpstr>
      <vt:lpstr>PowerPoint Presentation</vt:lpstr>
      <vt:lpstr>Extra slides</vt:lpstr>
      <vt:lpstr>Why hasn’t anyone done this yet?</vt:lpstr>
      <vt:lpstr>Normalized throughput compared to Flink on Nexmark benchmark</vt:lpstr>
      <vt:lpstr>Z-set addition</vt:lpstr>
      <vt:lpstr>Incremental operators</vt:lpstr>
      <vt:lpstr>A linear query</vt:lpstr>
      <vt:lpstr>DBSP Library</vt:lpstr>
      <vt:lpstr>SQL to DBSP compiler</vt:lpstr>
      <vt:lpstr>Summary</vt:lpstr>
      <vt:lpstr>How to compute on changes?</vt:lpstr>
      <vt:lpstr>This is what this work is about</vt:lpstr>
      <vt:lpstr>It’s not always obvious</vt:lpstr>
      <vt:lpstr>Trade-offs</vt:lpstr>
      <vt:lpstr>The distinct operator</vt:lpstr>
      <vt:lpstr>The cycle rule</vt:lpstr>
      <vt:lpstr>Multiset union (can have duplicates)</vt:lpstr>
      <vt:lpstr>Set union (no duplicates)</vt:lpstr>
      <vt:lpstr>Set difference</vt:lpstr>
      <vt:lpstr>Query composition</vt:lpstr>
      <vt:lpstr>Set intersection</vt:lpstr>
      <vt:lpstr>Projection</vt:lpstr>
      <vt:lpstr>Selection (filtering)</vt:lpstr>
      <vt:lpstr>Cartesian products</vt:lpstr>
      <vt:lpstr>Optimizing distinct</vt:lpstr>
      <vt:lpstr>Incremental distinct</vt:lpstr>
      <vt:lpstr>Related work</vt:lpstr>
      <vt:lpstr>Materialized View Update Problem</vt:lpstr>
      <vt:lpstr>The ring of weights (Z)</vt:lpstr>
      <vt:lpstr>Additional SQL operations</vt:lpstr>
      <vt:lpstr>map_keys(f)</vt:lpstr>
      <vt:lpstr>Groupings</vt:lpstr>
      <vt:lpstr>Group-by</vt:lpstr>
      <vt:lpstr>Aggregation</vt:lpstr>
      <vt:lpstr>Non-linear aggregations</vt:lpstr>
      <vt:lpstr>Group-By + Aggregate</vt:lpstr>
      <vt:lpstr>Parallelization</vt:lpstr>
      <vt:lpstr>Convolutions</vt:lpstr>
      <vt:lpstr>Streaming joins</vt:lpstr>
      <vt:lpstr>Streaming window queries</vt:lpstr>
      <vt:lpstr>Alternative window definition</vt:lpstr>
      <vt:lpstr>Negation</vt:lpstr>
      <vt:lpstr>Recursive computations</vt:lpstr>
      <vt:lpstr>Creating streams from scalars</vt:lpstr>
      <vt:lpstr>Creating scalars from streams</vt:lpstr>
      <vt:lpstr>Implementing recursion (1)</vt:lpstr>
      <vt:lpstr>Implementing recursion (2)</vt:lpstr>
      <vt:lpstr>Typing</vt:lpstr>
      <vt:lpstr>Inputs</vt:lpstr>
      <vt:lpstr>Theorem: this circuit computes fixed-point of R</vt:lpstr>
      <vt:lpstr>Two kinds of streams</vt:lpstr>
      <vt:lpstr>Example: Transitive closure</vt:lpstr>
      <vt:lpstr>Semi-naïve evaluation</vt:lpstr>
      <vt:lpstr>Streaming, incremental, recursive queries</vt:lpstr>
      <vt:lpstr>Lifting and loops</vt:lpstr>
      <vt:lpstr>Streaming incremental recursive queries</vt:lpstr>
      <vt:lpstr>Streams of Streams</vt:lpstr>
      <vt:lpstr>Streams of streams</vt:lpstr>
      <vt:lpstr>Example: Transitive, reflexive closure</vt:lpstr>
      <vt:lpstr>Transitive, reflexive closure: circuit</vt:lpstr>
      <vt:lpstr>Transitive, reflexive closure: incrementalize</vt:lpstr>
      <vt:lpstr>Transitive, reflexive closure: optimize</vt:lpstr>
      <vt:lpstr>Transitive, reflexive closure: (bi)linearity</vt:lpstr>
      <vt:lpstr>DBSP vs Differential Dataflow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DBSP Databases as signal processors (a formal model of Differential Datalog)</dc:title>
  <dc:creator>Mihai Budiu</dc:creator>
  <cp:lastModifiedBy>Mihai Budiu</cp:lastModifiedBy>
  <cp:revision>2</cp:revision>
  <dcterms:created xsi:type="dcterms:W3CDTF">2021-06-30T23:48:55Z</dcterms:created>
  <dcterms:modified xsi:type="dcterms:W3CDTF">2024-09-24T16:10:20Z</dcterms:modified>
</cp:coreProperties>
</file>