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19"/>
  </p:notesMasterIdLst>
  <p:sldIdLst>
    <p:sldId id="256" r:id="rId2"/>
    <p:sldId id="2147309271" r:id="rId3"/>
    <p:sldId id="2147309309" r:id="rId4"/>
    <p:sldId id="368" r:id="rId5"/>
    <p:sldId id="2147309310" r:id="rId6"/>
    <p:sldId id="2147309311" r:id="rId7"/>
    <p:sldId id="2147309314" r:id="rId8"/>
    <p:sldId id="2147309312" r:id="rId9"/>
    <p:sldId id="2147309315" r:id="rId10"/>
    <p:sldId id="2147309316" r:id="rId11"/>
    <p:sldId id="2147309317" r:id="rId12"/>
    <p:sldId id="2147309318" r:id="rId13"/>
    <p:sldId id="257" r:id="rId14"/>
    <p:sldId id="2147309288" r:id="rId15"/>
    <p:sldId id="2147309289" r:id="rId16"/>
    <p:sldId id="2147309290" r:id="rId17"/>
    <p:sldId id="2147309291" r:id="rId18"/>
    <p:sldId id="2147309292" r:id="rId19"/>
    <p:sldId id="2147309294" r:id="rId20"/>
    <p:sldId id="268" r:id="rId21"/>
    <p:sldId id="273" r:id="rId22"/>
    <p:sldId id="369" r:id="rId23"/>
    <p:sldId id="2147309295" r:id="rId24"/>
    <p:sldId id="2147309296" r:id="rId25"/>
    <p:sldId id="2147309297" r:id="rId26"/>
    <p:sldId id="2147309298" r:id="rId27"/>
    <p:sldId id="371" r:id="rId28"/>
    <p:sldId id="2147309299" r:id="rId29"/>
    <p:sldId id="372" r:id="rId30"/>
    <p:sldId id="335" r:id="rId31"/>
    <p:sldId id="313" r:id="rId32"/>
    <p:sldId id="363" r:id="rId33"/>
    <p:sldId id="2147309300" r:id="rId34"/>
    <p:sldId id="357" r:id="rId35"/>
    <p:sldId id="2147309301" r:id="rId36"/>
    <p:sldId id="370" r:id="rId37"/>
    <p:sldId id="288" r:id="rId38"/>
    <p:sldId id="281" r:id="rId39"/>
    <p:sldId id="282" r:id="rId40"/>
    <p:sldId id="346" r:id="rId41"/>
    <p:sldId id="377" r:id="rId42"/>
    <p:sldId id="353" r:id="rId43"/>
    <p:sldId id="2147309218" r:id="rId44"/>
    <p:sldId id="2147309211" r:id="rId45"/>
    <p:sldId id="2147309212" r:id="rId46"/>
    <p:sldId id="2147309213" r:id="rId47"/>
    <p:sldId id="2147309214" r:id="rId48"/>
    <p:sldId id="2147309306" r:id="rId49"/>
    <p:sldId id="2147309308" r:id="rId50"/>
    <p:sldId id="2147309269" r:id="rId51"/>
    <p:sldId id="2147309268" r:id="rId52"/>
    <p:sldId id="2147309282" r:id="rId53"/>
    <p:sldId id="2147309284" r:id="rId54"/>
    <p:sldId id="2147309307" r:id="rId55"/>
    <p:sldId id="336" r:id="rId56"/>
    <p:sldId id="376" r:id="rId57"/>
    <p:sldId id="374" r:id="rId58"/>
    <p:sldId id="292" r:id="rId59"/>
    <p:sldId id="293" r:id="rId60"/>
    <p:sldId id="294" r:id="rId61"/>
    <p:sldId id="360" r:id="rId62"/>
    <p:sldId id="386" r:id="rId63"/>
    <p:sldId id="295" r:id="rId64"/>
    <p:sldId id="319" r:id="rId65"/>
    <p:sldId id="290" r:id="rId66"/>
    <p:sldId id="348" r:id="rId67"/>
    <p:sldId id="296" r:id="rId68"/>
    <p:sldId id="350" r:id="rId69"/>
    <p:sldId id="349" r:id="rId70"/>
    <p:sldId id="315" r:id="rId71"/>
    <p:sldId id="382" r:id="rId72"/>
    <p:sldId id="358" r:id="rId73"/>
    <p:sldId id="366" r:id="rId74"/>
    <p:sldId id="2147309235" r:id="rId75"/>
    <p:sldId id="2147309236" r:id="rId76"/>
    <p:sldId id="2147309242" r:id="rId77"/>
    <p:sldId id="2147309241" r:id="rId78"/>
    <p:sldId id="2147309243" r:id="rId79"/>
    <p:sldId id="2147309244" r:id="rId80"/>
    <p:sldId id="2147309245" r:id="rId81"/>
    <p:sldId id="2147309246" r:id="rId82"/>
    <p:sldId id="2147309240" r:id="rId83"/>
    <p:sldId id="2147309247" r:id="rId84"/>
    <p:sldId id="2147309234" r:id="rId85"/>
    <p:sldId id="2147309237" r:id="rId86"/>
    <p:sldId id="2147309248" r:id="rId87"/>
    <p:sldId id="379" r:id="rId88"/>
    <p:sldId id="2147309238" r:id="rId89"/>
    <p:sldId id="2147309230" r:id="rId90"/>
    <p:sldId id="2147309249" r:id="rId91"/>
    <p:sldId id="2147309250" r:id="rId92"/>
    <p:sldId id="2147309251" r:id="rId93"/>
    <p:sldId id="2147309252" r:id="rId94"/>
    <p:sldId id="2147309253" r:id="rId95"/>
    <p:sldId id="2147309254" r:id="rId96"/>
    <p:sldId id="2147309255" r:id="rId97"/>
    <p:sldId id="2147309232" r:id="rId98"/>
    <p:sldId id="2147309233" r:id="rId99"/>
    <p:sldId id="2147309231" r:id="rId100"/>
    <p:sldId id="2147309256" r:id="rId101"/>
    <p:sldId id="2147309257" r:id="rId102"/>
    <p:sldId id="2147309258" r:id="rId103"/>
    <p:sldId id="2147309259" r:id="rId104"/>
    <p:sldId id="2147309260" r:id="rId105"/>
    <p:sldId id="2147309261" r:id="rId106"/>
    <p:sldId id="2147309262" r:id="rId107"/>
    <p:sldId id="2147309239" r:id="rId108"/>
    <p:sldId id="2147309263" r:id="rId109"/>
    <p:sldId id="2147309264" r:id="rId110"/>
    <p:sldId id="2147309265" r:id="rId111"/>
    <p:sldId id="2147309266" r:id="rId112"/>
    <p:sldId id="2147309267" r:id="rId113"/>
    <p:sldId id="304" r:id="rId114"/>
    <p:sldId id="303" r:id="rId115"/>
    <p:sldId id="305" r:id="rId116"/>
    <p:sldId id="306" r:id="rId117"/>
    <p:sldId id="310" r:id="rId1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F0252564-C795-4A73-9DFB-6E2B5EDE183F}">
          <p14:sldIdLst>
            <p14:sldId id="256"/>
            <p14:sldId id="2147309271"/>
            <p14:sldId id="2147309309"/>
            <p14:sldId id="368"/>
            <p14:sldId id="2147309310"/>
            <p14:sldId id="2147309311"/>
            <p14:sldId id="2147309314"/>
            <p14:sldId id="2147309312"/>
            <p14:sldId id="2147309315"/>
            <p14:sldId id="2147309316"/>
            <p14:sldId id="2147309317"/>
            <p14:sldId id="2147309318"/>
          </p14:sldIdLst>
        </p14:section>
        <p14:section name="DSP" id="{769EEEE8-7313-4E3E-AC0F-163C5A927B3F}">
          <p14:sldIdLst>
            <p14:sldId id="257"/>
            <p14:sldId id="2147309288"/>
            <p14:sldId id="2147309289"/>
            <p14:sldId id="2147309290"/>
            <p14:sldId id="2147309291"/>
            <p14:sldId id="2147309292"/>
            <p14:sldId id="2147309294"/>
            <p14:sldId id="268"/>
            <p14:sldId id="273"/>
          </p14:sldIdLst>
        </p14:section>
        <p14:section name="Incremental computation" id="{58747F73-CA40-4C5F-8755-F065BDC15337}">
          <p14:sldIdLst>
            <p14:sldId id="369"/>
            <p14:sldId id="2147309295"/>
            <p14:sldId id="2147309296"/>
            <p14:sldId id="2147309297"/>
            <p14:sldId id="2147309298"/>
            <p14:sldId id="371"/>
            <p14:sldId id="2147309299"/>
            <p14:sldId id="372"/>
          </p14:sldIdLst>
        </p14:section>
        <p14:section name="Optimizing circuits" id="{48703A8F-2887-453B-8039-1E34982CEC62}">
          <p14:sldIdLst>
            <p14:sldId id="335"/>
            <p14:sldId id="313"/>
            <p14:sldId id="363"/>
            <p14:sldId id="2147309300"/>
            <p14:sldId id="357"/>
            <p14:sldId id="2147309301"/>
          </p14:sldIdLst>
        </p14:section>
        <p14:section name="Relational algebra" id="{A8293622-2174-4916-A7E5-25134F50EBE0}">
          <p14:sldIdLst>
            <p14:sldId id="370"/>
            <p14:sldId id="288"/>
            <p14:sldId id="281"/>
            <p14:sldId id="282"/>
            <p14:sldId id="346"/>
            <p14:sldId id="377"/>
            <p14:sldId id="353"/>
            <p14:sldId id="2147309218"/>
            <p14:sldId id="2147309211"/>
            <p14:sldId id="2147309212"/>
            <p14:sldId id="2147309213"/>
            <p14:sldId id="2147309214"/>
            <p14:sldId id="2147309306"/>
            <p14:sldId id="2147309308"/>
            <p14:sldId id="2147309269"/>
            <p14:sldId id="2147309268"/>
            <p14:sldId id="2147309282"/>
            <p14:sldId id="2147309284"/>
            <p14:sldId id="2147309307"/>
          </p14:sldIdLst>
        </p14:section>
        <p14:section name="Extra" id="{E5F3158D-7788-4C84-B58B-EAD0188BF70B}">
          <p14:sldIdLst>
            <p14:sldId id="336"/>
            <p14:sldId id="376"/>
            <p14:sldId id="374"/>
            <p14:sldId id="292"/>
            <p14:sldId id="293"/>
            <p14:sldId id="294"/>
            <p14:sldId id="360"/>
            <p14:sldId id="386"/>
            <p14:sldId id="295"/>
            <p14:sldId id="319"/>
            <p14:sldId id="290"/>
            <p14:sldId id="348"/>
            <p14:sldId id="296"/>
            <p14:sldId id="350"/>
            <p14:sldId id="349"/>
            <p14:sldId id="315"/>
            <p14:sldId id="382"/>
            <p14:sldId id="358"/>
            <p14:sldId id="366"/>
            <p14:sldId id="2147309235"/>
            <p14:sldId id="2147309236"/>
            <p14:sldId id="2147309242"/>
            <p14:sldId id="2147309241"/>
            <p14:sldId id="2147309243"/>
            <p14:sldId id="2147309244"/>
            <p14:sldId id="2147309245"/>
            <p14:sldId id="2147309246"/>
            <p14:sldId id="2147309240"/>
            <p14:sldId id="2147309247"/>
            <p14:sldId id="2147309234"/>
            <p14:sldId id="2147309237"/>
            <p14:sldId id="2147309248"/>
            <p14:sldId id="379"/>
            <p14:sldId id="2147309238"/>
            <p14:sldId id="2147309230"/>
            <p14:sldId id="2147309249"/>
            <p14:sldId id="2147309250"/>
            <p14:sldId id="2147309251"/>
            <p14:sldId id="2147309252"/>
            <p14:sldId id="2147309253"/>
            <p14:sldId id="2147309254"/>
            <p14:sldId id="2147309255"/>
            <p14:sldId id="2147309232"/>
            <p14:sldId id="2147309233"/>
            <p14:sldId id="2147309231"/>
            <p14:sldId id="2147309256"/>
            <p14:sldId id="2147309257"/>
            <p14:sldId id="2147309258"/>
            <p14:sldId id="2147309259"/>
            <p14:sldId id="2147309260"/>
            <p14:sldId id="2147309261"/>
            <p14:sldId id="2147309262"/>
            <p14:sldId id="2147309239"/>
            <p14:sldId id="2147309263"/>
            <p14:sldId id="2147309264"/>
            <p14:sldId id="2147309265"/>
            <p14:sldId id="2147309266"/>
            <p14:sldId id="2147309267"/>
            <p14:sldId id="304"/>
            <p14:sldId id="303"/>
            <p14:sldId id="305"/>
            <p14:sldId id="306"/>
            <p14:sldId id="31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4472C4"/>
    <a:srgbClr val="FFFFCC"/>
    <a:srgbClr val="FF99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94682" autoAdjust="0"/>
  </p:normalViewPr>
  <p:slideViewPr>
    <p:cSldViewPr snapToGrid="0">
      <p:cViewPr varScale="1">
        <p:scale>
          <a:sx n="152" d="100"/>
          <a:sy n="152" d="100"/>
        </p:scale>
        <p:origin x="652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microsoft.com/office/2016/11/relationships/changesInfo" Target="changesInfos/changesInfo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notesMaster" Target="notesMasters/notesMaster1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hai Budiu" userId="3fe408b5c12bb05c" providerId="LiveId" clId="{14AEB19C-37F6-44AA-B117-9387194B6DC9}"/>
    <pc:docChg chg="modSld">
      <pc:chgData name="Mihai Budiu" userId="3fe408b5c12bb05c" providerId="LiveId" clId="{14AEB19C-37F6-44AA-B117-9387194B6DC9}" dt="2023-11-17T01:38:50.132" v="18" actId="20577"/>
      <pc:docMkLst>
        <pc:docMk/>
      </pc:docMkLst>
      <pc:sldChg chg="modSp mod">
        <pc:chgData name="Mihai Budiu" userId="3fe408b5c12bb05c" providerId="LiveId" clId="{14AEB19C-37F6-44AA-B117-9387194B6DC9}" dt="2023-11-17T01:38:50.132" v="18" actId="20577"/>
        <pc:sldMkLst>
          <pc:docMk/>
          <pc:sldMk cId="359428115" sldId="256"/>
        </pc:sldMkLst>
        <pc:spChg chg="mod">
          <ac:chgData name="Mihai Budiu" userId="3fe408b5c12bb05c" providerId="LiveId" clId="{14AEB19C-37F6-44AA-B117-9387194B6DC9}" dt="2023-11-17T01:38:50.132" v="18" actId="20577"/>
          <ac:spMkLst>
            <pc:docMk/>
            <pc:sldMk cId="359428115" sldId="256"/>
            <ac:spMk id="3" creationId="{8E98FC00-57FC-44CF-92E8-56E4B9431A64}"/>
          </ac:spMkLst>
        </pc:spChg>
      </pc:sldChg>
    </pc:docChg>
  </pc:docChgLst>
  <pc:docChgLst>
    <pc:chgData name="Mihai Budiu" userId="3fe408b5c12bb05c" providerId="LiveId" clId="{E1B3A078-4F88-46BC-8D80-36F757B0DBF4}"/>
    <pc:docChg chg="undo redo custSel addSld delSld modSld sldOrd modSection">
      <pc:chgData name="Mihai Budiu" userId="3fe408b5c12bb05c" providerId="LiveId" clId="{E1B3A078-4F88-46BC-8D80-36F757B0DBF4}" dt="2023-11-13T23:25:37.871" v="1931" actId="113"/>
      <pc:docMkLst>
        <pc:docMk/>
      </pc:docMkLst>
      <pc:sldChg chg="modSp mod">
        <pc:chgData name="Mihai Budiu" userId="3fe408b5c12bb05c" providerId="LiveId" clId="{E1B3A078-4F88-46BC-8D80-36F757B0DBF4}" dt="2023-11-13T21:15:48.530" v="11" actId="20577"/>
        <pc:sldMkLst>
          <pc:docMk/>
          <pc:sldMk cId="359428115" sldId="256"/>
        </pc:sldMkLst>
        <pc:spChg chg="mod">
          <ac:chgData name="Mihai Budiu" userId="3fe408b5c12bb05c" providerId="LiveId" clId="{E1B3A078-4F88-46BC-8D80-36F757B0DBF4}" dt="2023-11-13T21:15:39.053" v="1" actId="20577"/>
          <ac:spMkLst>
            <pc:docMk/>
            <pc:sldMk cId="359428115" sldId="256"/>
            <ac:spMk id="2" creationId="{4D820E4E-D145-46CD-AB9B-3663C5A7F3A1}"/>
          </ac:spMkLst>
        </pc:spChg>
        <pc:spChg chg="mod">
          <ac:chgData name="Mihai Budiu" userId="3fe408b5c12bb05c" providerId="LiveId" clId="{E1B3A078-4F88-46BC-8D80-36F757B0DBF4}" dt="2023-11-13T21:15:48.530" v="11" actId="20577"/>
          <ac:spMkLst>
            <pc:docMk/>
            <pc:sldMk cId="359428115" sldId="256"/>
            <ac:spMk id="3" creationId="{8E98FC00-57FC-44CF-92E8-56E4B9431A64}"/>
          </ac:spMkLst>
        </pc:spChg>
      </pc:sldChg>
      <pc:sldChg chg="modSp mod">
        <pc:chgData name="Mihai Budiu" userId="3fe408b5c12bb05c" providerId="LiveId" clId="{E1B3A078-4F88-46BC-8D80-36F757B0DBF4}" dt="2023-11-13T23:09:05.889" v="1574" actId="207"/>
        <pc:sldMkLst>
          <pc:docMk/>
          <pc:sldMk cId="2452161966" sldId="257"/>
        </pc:sldMkLst>
        <pc:spChg chg="mod">
          <ac:chgData name="Mihai Budiu" userId="3fe408b5c12bb05c" providerId="LiveId" clId="{E1B3A078-4F88-46BC-8D80-36F757B0DBF4}" dt="2023-11-13T23:09:05.889" v="1574" actId="207"/>
          <ac:spMkLst>
            <pc:docMk/>
            <pc:sldMk cId="2452161966" sldId="257"/>
            <ac:spMk id="3" creationId="{979C1E40-3AA4-43F6-A029-D08F2910CB22}"/>
          </ac:spMkLst>
        </pc:spChg>
      </pc:sldChg>
      <pc:sldChg chg="del">
        <pc:chgData name="Mihai Budiu" userId="3fe408b5c12bb05c" providerId="LiveId" clId="{E1B3A078-4F88-46BC-8D80-36F757B0DBF4}" dt="2023-11-13T23:09:10.139" v="1575" actId="47"/>
        <pc:sldMkLst>
          <pc:docMk/>
          <pc:sldMk cId="1574262195" sldId="258"/>
        </pc:sldMkLst>
      </pc:sldChg>
      <pc:sldChg chg="del">
        <pc:chgData name="Mihai Budiu" userId="3fe408b5c12bb05c" providerId="LiveId" clId="{E1B3A078-4F88-46BC-8D80-36F757B0DBF4}" dt="2023-11-13T23:09:10.805" v="1576" actId="47"/>
        <pc:sldMkLst>
          <pc:docMk/>
          <pc:sldMk cId="78374372" sldId="259"/>
        </pc:sldMkLst>
      </pc:sldChg>
      <pc:sldChg chg="del">
        <pc:chgData name="Mihai Budiu" userId="3fe408b5c12bb05c" providerId="LiveId" clId="{E1B3A078-4F88-46BC-8D80-36F757B0DBF4}" dt="2023-11-13T23:09:45.504" v="1580" actId="47"/>
        <pc:sldMkLst>
          <pc:docMk/>
          <pc:sldMk cId="3961980958" sldId="261"/>
        </pc:sldMkLst>
      </pc:sldChg>
      <pc:sldChg chg="del">
        <pc:chgData name="Mihai Budiu" userId="3fe408b5c12bb05c" providerId="LiveId" clId="{E1B3A078-4F88-46BC-8D80-36F757B0DBF4}" dt="2023-11-13T23:09:47.013" v="1581" actId="47"/>
        <pc:sldMkLst>
          <pc:docMk/>
          <pc:sldMk cId="3572706360" sldId="263"/>
        </pc:sldMkLst>
      </pc:sldChg>
      <pc:sldChg chg="del">
        <pc:chgData name="Mihai Budiu" userId="3fe408b5c12bb05c" providerId="LiveId" clId="{E1B3A078-4F88-46BC-8D80-36F757B0DBF4}" dt="2023-11-13T23:09:44.865" v="1579" actId="47"/>
        <pc:sldMkLst>
          <pc:docMk/>
          <pc:sldMk cId="4067653492" sldId="265"/>
        </pc:sldMkLst>
      </pc:sldChg>
      <pc:sldChg chg="del">
        <pc:chgData name="Mihai Budiu" userId="3fe408b5c12bb05c" providerId="LiveId" clId="{E1B3A078-4F88-46BC-8D80-36F757B0DBF4}" dt="2023-11-13T23:09:57.575" v="1584" actId="47"/>
        <pc:sldMkLst>
          <pc:docMk/>
          <pc:sldMk cId="647984844" sldId="270"/>
        </pc:sldMkLst>
      </pc:sldChg>
      <pc:sldChg chg="del">
        <pc:chgData name="Mihai Budiu" userId="3fe408b5c12bb05c" providerId="LiveId" clId="{E1B3A078-4F88-46BC-8D80-36F757B0DBF4}" dt="2023-11-13T23:10:11.565" v="1585" actId="47"/>
        <pc:sldMkLst>
          <pc:docMk/>
          <pc:sldMk cId="3619181585" sldId="274"/>
        </pc:sldMkLst>
      </pc:sldChg>
      <pc:sldChg chg="del">
        <pc:chgData name="Mihai Budiu" userId="3fe408b5c12bb05c" providerId="LiveId" clId="{E1B3A078-4F88-46BC-8D80-36F757B0DBF4}" dt="2023-11-13T23:19:55.908" v="1886" actId="47"/>
        <pc:sldMkLst>
          <pc:docMk/>
          <pc:sldMk cId="114103001" sldId="280"/>
        </pc:sldMkLst>
      </pc:sldChg>
      <pc:sldChg chg="del">
        <pc:chgData name="Mihai Budiu" userId="3fe408b5c12bb05c" providerId="LiveId" clId="{E1B3A078-4F88-46BC-8D80-36F757B0DBF4}" dt="2023-11-13T23:12:02.718" v="1649" actId="47"/>
        <pc:sldMkLst>
          <pc:docMk/>
          <pc:sldMk cId="3504480482" sldId="289"/>
        </pc:sldMkLst>
      </pc:sldChg>
      <pc:sldChg chg="modSp mod">
        <pc:chgData name="Mihai Budiu" userId="3fe408b5c12bb05c" providerId="LiveId" clId="{E1B3A078-4F88-46BC-8D80-36F757B0DBF4}" dt="2023-11-13T23:19:12.846" v="1884" actId="5793"/>
        <pc:sldMkLst>
          <pc:docMk/>
          <pc:sldMk cId="1651621493" sldId="313"/>
        </pc:sldMkLst>
        <pc:spChg chg="mod">
          <ac:chgData name="Mihai Budiu" userId="3fe408b5c12bb05c" providerId="LiveId" clId="{E1B3A078-4F88-46BC-8D80-36F757B0DBF4}" dt="2023-11-13T23:19:12.846" v="1884" actId="5793"/>
          <ac:spMkLst>
            <pc:docMk/>
            <pc:sldMk cId="1651621493" sldId="313"/>
            <ac:spMk id="3" creationId="{F8D657E4-8E4C-41B4-8648-739DCC6B07DF}"/>
          </ac:spMkLst>
        </pc:spChg>
      </pc:sldChg>
      <pc:sldChg chg="del">
        <pc:chgData name="Mihai Budiu" userId="3fe408b5c12bb05c" providerId="LiveId" clId="{E1B3A078-4F88-46BC-8D80-36F757B0DBF4}" dt="2023-11-13T23:10:40.125" v="1587" actId="47"/>
        <pc:sldMkLst>
          <pc:docMk/>
          <pc:sldMk cId="445934167" sldId="328"/>
        </pc:sldMkLst>
      </pc:sldChg>
      <pc:sldChg chg="modSp mod">
        <pc:chgData name="Mihai Budiu" userId="3fe408b5c12bb05c" providerId="LiveId" clId="{E1B3A078-4F88-46BC-8D80-36F757B0DBF4}" dt="2023-11-13T23:13:13.539" v="1754" actId="20577"/>
        <pc:sldMkLst>
          <pc:docMk/>
          <pc:sldMk cId="1054224262" sldId="335"/>
        </pc:sldMkLst>
        <pc:spChg chg="mod">
          <ac:chgData name="Mihai Budiu" userId="3fe408b5c12bb05c" providerId="LiveId" clId="{E1B3A078-4F88-46BC-8D80-36F757B0DBF4}" dt="2023-11-13T23:13:13.539" v="1754" actId="20577"/>
          <ac:spMkLst>
            <pc:docMk/>
            <pc:sldMk cId="1054224262" sldId="335"/>
            <ac:spMk id="3" creationId="{979C1E40-3AA4-43F6-A029-D08F2910CB22}"/>
          </ac:spMkLst>
        </pc:spChg>
      </pc:sldChg>
      <pc:sldChg chg="del">
        <pc:chgData name="Mihai Budiu" userId="3fe408b5c12bb05c" providerId="LiveId" clId="{E1B3A078-4F88-46BC-8D80-36F757B0DBF4}" dt="2023-11-13T23:09:49.341" v="1582" actId="47"/>
        <pc:sldMkLst>
          <pc:docMk/>
          <pc:sldMk cId="3900368947" sldId="338"/>
        </pc:sldMkLst>
      </pc:sldChg>
      <pc:sldChg chg="del">
        <pc:chgData name="Mihai Budiu" userId="3fe408b5c12bb05c" providerId="LiveId" clId="{E1B3A078-4F88-46BC-8D80-36F757B0DBF4}" dt="2023-11-13T23:09:53.319" v="1583" actId="47"/>
        <pc:sldMkLst>
          <pc:docMk/>
          <pc:sldMk cId="1199662006" sldId="340"/>
        </pc:sldMkLst>
      </pc:sldChg>
      <pc:sldChg chg="del">
        <pc:chgData name="Mihai Budiu" userId="3fe408b5c12bb05c" providerId="LiveId" clId="{E1B3A078-4F88-46BC-8D80-36F757B0DBF4}" dt="2023-11-13T23:10:37.997" v="1586" actId="47"/>
        <pc:sldMkLst>
          <pc:docMk/>
          <pc:sldMk cId="2001121776" sldId="341"/>
        </pc:sldMkLst>
      </pc:sldChg>
      <pc:sldChg chg="modSp mod">
        <pc:chgData name="Mihai Budiu" userId="3fe408b5c12bb05c" providerId="LiveId" clId="{E1B3A078-4F88-46BC-8D80-36F757B0DBF4}" dt="2023-11-13T23:19:22.939" v="1885" actId="20577"/>
        <pc:sldMkLst>
          <pc:docMk/>
          <pc:sldMk cId="3803513814" sldId="363"/>
        </pc:sldMkLst>
        <pc:spChg chg="mod">
          <ac:chgData name="Mihai Budiu" userId="3fe408b5c12bb05c" providerId="LiveId" clId="{E1B3A078-4F88-46BC-8D80-36F757B0DBF4}" dt="2023-11-13T23:19:22.939" v="1885" actId="20577"/>
          <ac:spMkLst>
            <pc:docMk/>
            <pc:sldMk cId="3803513814" sldId="363"/>
            <ac:spMk id="2" creationId="{5D10B0B2-098F-4D1B-81D3-FE7D30D39B59}"/>
          </ac:spMkLst>
        </pc:spChg>
      </pc:sldChg>
      <pc:sldChg chg="ord">
        <pc:chgData name="Mihai Budiu" userId="3fe408b5c12bb05c" providerId="LiveId" clId="{E1B3A078-4F88-46BC-8D80-36F757B0DBF4}" dt="2023-11-13T21:18:58.724" v="97"/>
        <pc:sldMkLst>
          <pc:docMk/>
          <pc:sldMk cId="4108391541" sldId="368"/>
        </pc:sldMkLst>
      </pc:sldChg>
      <pc:sldChg chg="modSp mod">
        <pc:chgData name="Mihai Budiu" userId="3fe408b5c12bb05c" providerId="LiveId" clId="{E1B3A078-4F88-46BC-8D80-36F757B0DBF4}" dt="2023-11-13T23:10:52.685" v="1617" actId="14100"/>
        <pc:sldMkLst>
          <pc:docMk/>
          <pc:sldMk cId="2779003683" sldId="369"/>
        </pc:sldMkLst>
        <pc:spChg chg="mod">
          <ac:chgData name="Mihai Budiu" userId="3fe408b5c12bb05c" providerId="LiveId" clId="{E1B3A078-4F88-46BC-8D80-36F757B0DBF4}" dt="2023-11-13T23:10:52.685" v="1617" actId="14100"/>
          <ac:spMkLst>
            <pc:docMk/>
            <pc:sldMk cId="2779003683" sldId="369"/>
            <ac:spMk id="3" creationId="{979C1E40-3AA4-43F6-A029-D08F2910CB22}"/>
          </ac:spMkLst>
        </pc:spChg>
      </pc:sldChg>
      <pc:sldChg chg="modSp mod">
        <pc:chgData name="Mihai Budiu" userId="3fe408b5c12bb05c" providerId="LiveId" clId="{E1B3A078-4F88-46BC-8D80-36F757B0DBF4}" dt="2023-11-13T23:14:08.337" v="1784" actId="14100"/>
        <pc:sldMkLst>
          <pc:docMk/>
          <pc:sldMk cId="1557886295" sldId="370"/>
        </pc:sldMkLst>
        <pc:spChg chg="mod">
          <ac:chgData name="Mihai Budiu" userId="3fe408b5c12bb05c" providerId="LiveId" clId="{E1B3A078-4F88-46BC-8D80-36F757B0DBF4}" dt="2023-11-13T23:14:08.337" v="1784" actId="14100"/>
          <ac:spMkLst>
            <pc:docMk/>
            <pc:sldMk cId="1557886295" sldId="370"/>
            <ac:spMk id="3" creationId="{979C1E40-3AA4-43F6-A029-D08F2910CB22}"/>
          </ac:spMkLst>
        </pc:spChg>
      </pc:sldChg>
      <pc:sldChg chg="modSp modAnim">
        <pc:chgData name="Mihai Budiu" userId="3fe408b5c12bb05c" providerId="LiveId" clId="{E1B3A078-4F88-46BC-8D80-36F757B0DBF4}" dt="2023-11-13T23:11:50.635" v="1648" actId="6549"/>
        <pc:sldMkLst>
          <pc:docMk/>
          <pc:sldMk cId="2609468811" sldId="371"/>
        </pc:sldMkLst>
        <pc:spChg chg="mod">
          <ac:chgData name="Mihai Budiu" userId="3fe408b5c12bb05c" providerId="LiveId" clId="{E1B3A078-4F88-46BC-8D80-36F757B0DBF4}" dt="2023-11-13T23:11:50.635" v="1648" actId="6549"/>
          <ac:spMkLst>
            <pc:docMk/>
            <pc:sldMk cId="2609468811" sldId="371"/>
            <ac:spMk id="3" creationId="{F9E54021-1D30-45AF-80B7-5A764EF06870}"/>
          </ac:spMkLst>
        </pc:spChg>
      </pc:sldChg>
      <pc:sldChg chg="addSp modSp">
        <pc:chgData name="Mihai Budiu" userId="3fe408b5c12bb05c" providerId="LiveId" clId="{E1B3A078-4F88-46BC-8D80-36F757B0DBF4}" dt="2023-11-13T23:17:09.590" v="1882"/>
        <pc:sldMkLst>
          <pc:docMk/>
          <pc:sldMk cId="713779879" sldId="372"/>
        </pc:sldMkLst>
        <pc:spChg chg="mod">
          <ac:chgData name="Mihai Budiu" userId="3fe408b5c12bb05c" providerId="LiveId" clId="{E1B3A078-4F88-46BC-8D80-36F757B0DBF4}" dt="2023-11-13T23:12:46.136" v="1717" actId="20577"/>
          <ac:spMkLst>
            <pc:docMk/>
            <pc:sldMk cId="713779879" sldId="372"/>
            <ac:spMk id="8" creationId="{E2A0EBAB-02DE-4E49-BD7B-0807FCC374B7}"/>
          </ac:spMkLst>
        </pc:spChg>
        <pc:picChg chg="add mod">
          <ac:chgData name="Mihai Budiu" userId="3fe408b5c12bb05c" providerId="LiveId" clId="{E1B3A078-4F88-46BC-8D80-36F757B0DBF4}" dt="2023-11-13T23:17:09.590" v="1882"/>
          <ac:picMkLst>
            <pc:docMk/>
            <pc:sldMk cId="713779879" sldId="372"/>
            <ac:picMk id="3" creationId="{F4EF4FA7-FED9-56C9-E0E4-7080CCBE8CED}"/>
          </ac:picMkLst>
        </pc:picChg>
      </pc:sldChg>
      <pc:sldChg chg="ord">
        <pc:chgData name="Mihai Budiu" userId="3fe408b5c12bb05c" providerId="LiveId" clId="{E1B3A078-4F88-46BC-8D80-36F757B0DBF4}" dt="2023-11-13T23:20:27.102" v="1888"/>
        <pc:sldMkLst>
          <pc:docMk/>
          <pc:sldMk cId="2290358887" sldId="376"/>
        </pc:sldMkLst>
      </pc:sldChg>
      <pc:sldChg chg="modSp mod">
        <pc:chgData name="Mihai Budiu" userId="3fe408b5c12bb05c" providerId="LiveId" clId="{E1B3A078-4F88-46BC-8D80-36F757B0DBF4}" dt="2023-11-13T23:21:19.678" v="1891" actId="1076"/>
        <pc:sldMkLst>
          <pc:docMk/>
          <pc:sldMk cId="4126335185" sldId="2147309218"/>
        </pc:sldMkLst>
        <pc:spChg chg="mod">
          <ac:chgData name="Mihai Budiu" userId="3fe408b5c12bb05c" providerId="LiveId" clId="{E1B3A078-4F88-46BC-8D80-36F757B0DBF4}" dt="2023-11-13T23:21:10.995" v="1890" actId="6549"/>
          <ac:spMkLst>
            <pc:docMk/>
            <pc:sldMk cId="4126335185" sldId="2147309218"/>
            <ac:spMk id="3" creationId="{8E6CE1CA-9AF2-4E3A-934F-A0A744E76AD2}"/>
          </ac:spMkLst>
        </pc:spChg>
        <pc:picChg chg="mod">
          <ac:chgData name="Mihai Budiu" userId="3fe408b5c12bb05c" providerId="LiveId" clId="{E1B3A078-4F88-46BC-8D80-36F757B0DBF4}" dt="2023-11-13T23:21:19.678" v="1891" actId="1076"/>
          <ac:picMkLst>
            <pc:docMk/>
            <pc:sldMk cId="4126335185" sldId="2147309218"/>
            <ac:picMk id="8" creationId="{E257B5FF-CDA5-03A0-BE87-A925FD0FF33B}"/>
          </ac:picMkLst>
        </pc:picChg>
      </pc:sldChg>
      <pc:sldChg chg="del">
        <pc:chgData name="Mihai Budiu" userId="3fe408b5c12bb05c" providerId="LiveId" clId="{E1B3A078-4F88-46BC-8D80-36F757B0DBF4}" dt="2023-11-13T23:09:44.021" v="1578" actId="47"/>
        <pc:sldMkLst>
          <pc:docMk/>
          <pc:sldMk cId="3569735897" sldId="2147309228"/>
        </pc:sldMkLst>
      </pc:sldChg>
      <pc:sldChg chg="del">
        <pc:chgData name="Mihai Budiu" userId="3fe408b5c12bb05c" providerId="LiveId" clId="{E1B3A078-4F88-46BC-8D80-36F757B0DBF4}" dt="2023-11-13T23:09:19.403" v="1577" actId="47"/>
        <pc:sldMkLst>
          <pc:docMk/>
          <pc:sldMk cId="3105822643" sldId="2147309229"/>
        </pc:sldMkLst>
      </pc:sldChg>
      <pc:sldChg chg="modSp mod">
        <pc:chgData name="Mihai Budiu" userId="3fe408b5c12bb05c" providerId="LiveId" clId="{E1B3A078-4F88-46BC-8D80-36F757B0DBF4}" dt="2023-11-13T21:18:04.290" v="44" actId="14100"/>
        <pc:sldMkLst>
          <pc:docMk/>
          <pc:sldMk cId="1022273770" sldId="2147309271"/>
        </pc:sldMkLst>
        <pc:spChg chg="mod">
          <ac:chgData name="Mihai Budiu" userId="3fe408b5c12bb05c" providerId="LiveId" clId="{E1B3A078-4F88-46BC-8D80-36F757B0DBF4}" dt="2023-11-13T21:16:47.687" v="36" actId="20577"/>
          <ac:spMkLst>
            <pc:docMk/>
            <pc:sldMk cId="1022273770" sldId="2147309271"/>
            <ac:spMk id="2" creationId="{0709BF51-841C-7147-7FB9-D76B57B7052D}"/>
          </ac:spMkLst>
        </pc:spChg>
        <pc:spChg chg="mod">
          <ac:chgData name="Mihai Budiu" userId="3fe408b5c12bb05c" providerId="LiveId" clId="{E1B3A078-4F88-46BC-8D80-36F757B0DBF4}" dt="2023-11-13T21:18:04.290" v="44" actId="14100"/>
          <ac:spMkLst>
            <pc:docMk/>
            <pc:sldMk cId="1022273770" sldId="2147309271"/>
            <ac:spMk id="7" creationId="{A7DAD6C7-4CCA-5D88-7F58-7A7E9782EA69}"/>
          </ac:spMkLst>
        </pc:spChg>
      </pc:sldChg>
      <pc:sldChg chg="del">
        <pc:chgData name="Mihai Budiu" userId="3fe408b5c12bb05c" providerId="LiveId" clId="{E1B3A078-4F88-46BC-8D80-36F757B0DBF4}" dt="2023-11-13T22:13:32.370" v="188" actId="47"/>
        <pc:sldMkLst>
          <pc:docMk/>
          <pc:sldMk cId="1393669958" sldId="2147309272"/>
        </pc:sldMkLst>
      </pc:sldChg>
      <pc:sldChg chg="modSp mod">
        <pc:chgData name="Mihai Budiu" userId="3fe408b5c12bb05c" providerId="LiveId" clId="{E1B3A078-4F88-46BC-8D80-36F757B0DBF4}" dt="2023-11-13T23:15:12.787" v="1851" actId="20577"/>
        <pc:sldMkLst>
          <pc:docMk/>
          <pc:sldMk cId="977280246" sldId="2147309288"/>
        </pc:sldMkLst>
        <pc:spChg chg="mod">
          <ac:chgData name="Mihai Budiu" userId="3fe408b5c12bb05c" providerId="LiveId" clId="{E1B3A078-4F88-46BC-8D80-36F757B0DBF4}" dt="2023-11-13T23:15:12.787" v="1851" actId="20577"/>
          <ac:spMkLst>
            <pc:docMk/>
            <pc:sldMk cId="977280246" sldId="2147309288"/>
            <ac:spMk id="14" creationId="{35C69596-626E-4AD6-910F-9A9C2DAEA33C}"/>
          </ac:spMkLst>
        </pc:spChg>
      </pc:sldChg>
      <pc:sldChg chg="modSp mod">
        <pc:chgData name="Mihai Budiu" userId="3fe408b5c12bb05c" providerId="LiveId" clId="{E1B3A078-4F88-46BC-8D80-36F757B0DBF4}" dt="2023-11-13T23:11:25.871" v="1647" actId="14100"/>
        <pc:sldMkLst>
          <pc:docMk/>
          <pc:sldMk cId="2863807349" sldId="2147309297"/>
        </pc:sldMkLst>
        <pc:spChg chg="mod">
          <ac:chgData name="Mihai Budiu" userId="3fe408b5c12bb05c" providerId="LiveId" clId="{E1B3A078-4F88-46BC-8D80-36F757B0DBF4}" dt="2023-11-13T23:11:25.871" v="1647" actId="14100"/>
          <ac:spMkLst>
            <pc:docMk/>
            <pc:sldMk cId="2863807349" sldId="2147309297"/>
            <ac:spMk id="3" creationId="{979C1E40-3AA4-43F6-A029-D08F2910CB22}"/>
          </ac:spMkLst>
        </pc:spChg>
      </pc:sldChg>
      <pc:sldChg chg="modSp mod">
        <pc:chgData name="Mihai Budiu" userId="3fe408b5c12bb05c" providerId="LiveId" clId="{E1B3A078-4F88-46BC-8D80-36F757B0DBF4}" dt="2023-11-13T23:16:08.008" v="1881" actId="14100"/>
        <pc:sldMkLst>
          <pc:docMk/>
          <pc:sldMk cId="128230462" sldId="2147309306"/>
        </pc:sldMkLst>
        <pc:spChg chg="mod">
          <ac:chgData name="Mihai Budiu" userId="3fe408b5c12bb05c" providerId="LiveId" clId="{E1B3A078-4F88-46BC-8D80-36F757B0DBF4}" dt="2023-11-13T23:16:08.008" v="1881" actId="14100"/>
          <ac:spMkLst>
            <pc:docMk/>
            <pc:sldMk cId="128230462" sldId="2147309306"/>
            <ac:spMk id="3" creationId="{979C1E40-3AA4-43F6-A029-D08F2910CB22}"/>
          </ac:spMkLst>
        </pc:spChg>
      </pc:sldChg>
      <pc:sldChg chg="modSp mod">
        <pc:chgData name="Mihai Budiu" userId="3fe408b5c12bb05c" providerId="LiveId" clId="{E1B3A078-4F88-46BC-8D80-36F757B0DBF4}" dt="2023-11-13T23:25:37.871" v="1931" actId="113"/>
        <pc:sldMkLst>
          <pc:docMk/>
          <pc:sldMk cId="613974031" sldId="2147309308"/>
        </pc:sldMkLst>
        <pc:spChg chg="mod">
          <ac:chgData name="Mihai Budiu" userId="3fe408b5c12bb05c" providerId="LiveId" clId="{E1B3A078-4F88-46BC-8D80-36F757B0DBF4}" dt="2023-11-13T23:25:37.871" v="1931" actId="113"/>
          <ac:spMkLst>
            <pc:docMk/>
            <pc:sldMk cId="613974031" sldId="2147309308"/>
            <ac:spMk id="3" creationId="{8CAEEA20-CE7B-98D9-92AA-4CFDEF08692E}"/>
          </ac:spMkLst>
        </pc:spChg>
      </pc:sldChg>
      <pc:sldChg chg="modSp add mod">
        <pc:chgData name="Mihai Budiu" userId="3fe408b5c12bb05c" providerId="LiveId" clId="{E1B3A078-4F88-46BC-8D80-36F757B0DBF4}" dt="2023-11-13T21:18:46.587" v="95" actId="20577"/>
        <pc:sldMkLst>
          <pc:docMk/>
          <pc:sldMk cId="1658030632" sldId="2147309309"/>
        </pc:sldMkLst>
        <pc:spChg chg="mod">
          <ac:chgData name="Mihai Budiu" userId="3fe408b5c12bb05c" providerId="LiveId" clId="{E1B3A078-4F88-46BC-8D80-36F757B0DBF4}" dt="2023-11-13T21:18:46.587" v="95" actId="20577"/>
          <ac:spMkLst>
            <pc:docMk/>
            <pc:sldMk cId="1658030632" sldId="2147309309"/>
            <ac:spMk id="3" creationId="{979C1E40-3AA4-43F6-A029-D08F2910CB22}"/>
          </ac:spMkLst>
        </pc:spChg>
      </pc:sldChg>
      <pc:sldChg chg="addSp delSp modSp new mod modAnim">
        <pc:chgData name="Mihai Budiu" userId="3fe408b5c12bb05c" providerId="LiveId" clId="{E1B3A078-4F88-46BC-8D80-36F757B0DBF4}" dt="2023-11-13T22:50:00.741" v="846" actId="20577"/>
        <pc:sldMkLst>
          <pc:docMk/>
          <pc:sldMk cId="977022299" sldId="2147309310"/>
        </pc:sldMkLst>
        <pc:spChg chg="mod">
          <ac:chgData name="Mihai Budiu" userId="3fe408b5c12bb05c" providerId="LiveId" clId="{E1B3A078-4F88-46BC-8D80-36F757B0DBF4}" dt="2023-11-13T22:08:52.320" v="131" actId="20577"/>
          <ac:spMkLst>
            <pc:docMk/>
            <pc:sldMk cId="977022299" sldId="2147309310"/>
            <ac:spMk id="2" creationId="{AE75D9ED-585C-1B5C-A7F8-310483188B31}"/>
          </ac:spMkLst>
        </pc:spChg>
        <pc:spChg chg="del">
          <ac:chgData name="Mihai Budiu" userId="3fe408b5c12bb05c" providerId="LiveId" clId="{E1B3A078-4F88-46BC-8D80-36F757B0DBF4}" dt="2023-11-13T22:09:08.035" v="133" actId="478"/>
          <ac:spMkLst>
            <pc:docMk/>
            <pc:sldMk cId="977022299" sldId="2147309310"/>
            <ac:spMk id="3" creationId="{F01FDCC4-54D4-95FD-150D-6D0D1BAA95B9}"/>
          </ac:spMkLst>
        </pc:spChg>
        <pc:spChg chg="add del">
          <ac:chgData name="Mihai Budiu" userId="3fe408b5c12bb05c" providerId="LiveId" clId="{E1B3A078-4F88-46BC-8D80-36F757B0DBF4}" dt="2023-11-13T22:09:39.689" v="144" actId="478"/>
          <ac:spMkLst>
            <pc:docMk/>
            <pc:sldMk cId="977022299" sldId="2147309310"/>
            <ac:spMk id="5" creationId="{F02C8478-3195-801C-0485-D325D5955DFF}"/>
          </ac:spMkLst>
        </pc:spChg>
        <pc:spChg chg="add">
          <ac:chgData name="Mihai Budiu" userId="3fe408b5c12bb05c" providerId="LiveId" clId="{E1B3A078-4F88-46BC-8D80-36F757B0DBF4}" dt="2023-11-13T22:09:14.248" v="134" actId="11529"/>
          <ac:spMkLst>
            <pc:docMk/>
            <pc:sldMk cId="977022299" sldId="2147309310"/>
            <ac:spMk id="6" creationId="{5D6E3C61-3E23-EB3E-12AF-1943AE9E0757}"/>
          </ac:spMkLst>
        </pc:spChg>
        <pc:spChg chg="add mod">
          <ac:chgData name="Mihai Budiu" userId="3fe408b5c12bb05c" providerId="LiveId" clId="{E1B3A078-4F88-46BC-8D80-36F757B0DBF4}" dt="2023-11-13T22:09:27.930" v="143" actId="403"/>
          <ac:spMkLst>
            <pc:docMk/>
            <pc:sldMk cId="977022299" sldId="2147309310"/>
            <ac:spMk id="7" creationId="{F99A02DC-7BCA-9AA4-2A79-9AE462BE9F1F}"/>
          </ac:spMkLst>
        </pc:spChg>
        <pc:spChg chg="add mod">
          <ac:chgData name="Mihai Budiu" userId="3fe408b5c12bb05c" providerId="LiveId" clId="{E1B3A078-4F88-46BC-8D80-36F757B0DBF4}" dt="2023-11-13T22:49:47.575" v="838" actId="20577"/>
          <ac:spMkLst>
            <pc:docMk/>
            <pc:sldMk cId="977022299" sldId="2147309310"/>
            <ac:spMk id="14" creationId="{5CE217A5-BBC8-900C-5D52-B292B3982A11}"/>
          </ac:spMkLst>
        </pc:spChg>
        <pc:spChg chg="add mod">
          <ac:chgData name="Mihai Budiu" userId="3fe408b5c12bb05c" providerId="LiveId" clId="{E1B3A078-4F88-46BC-8D80-36F757B0DBF4}" dt="2023-11-13T22:49:50.498" v="840" actId="20577"/>
          <ac:spMkLst>
            <pc:docMk/>
            <pc:sldMk cId="977022299" sldId="2147309310"/>
            <ac:spMk id="15" creationId="{8BBC1363-1E12-72BE-238B-85E12F9D273C}"/>
          </ac:spMkLst>
        </pc:spChg>
        <pc:spChg chg="add mod">
          <ac:chgData name="Mihai Budiu" userId="3fe408b5c12bb05c" providerId="LiveId" clId="{E1B3A078-4F88-46BC-8D80-36F757B0DBF4}" dt="2023-11-13T22:49:53.764" v="842" actId="20577"/>
          <ac:spMkLst>
            <pc:docMk/>
            <pc:sldMk cId="977022299" sldId="2147309310"/>
            <ac:spMk id="16" creationId="{FE896BAE-3384-BED0-757C-61F600742562}"/>
          </ac:spMkLst>
        </pc:spChg>
        <pc:spChg chg="add mod">
          <ac:chgData name="Mihai Budiu" userId="3fe408b5c12bb05c" providerId="LiveId" clId="{E1B3A078-4F88-46BC-8D80-36F757B0DBF4}" dt="2023-11-13T22:49:57.220" v="844" actId="20577"/>
          <ac:spMkLst>
            <pc:docMk/>
            <pc:sldMk cId="977022299" sldId="2147309310"/>
            <ac:spMk id="17" creationId="{C64A5FBE-7D69-1C1A-3D8D-B7A4AC152DB8}"/>
          </ac:spMkLst>
        </pc:spChg>
        <pc:spChg chg="add mod">
          <ac:chgData name="Mihai Budiu" userId="3fe408b5c12bb05c" providerId="LiveId" clId="{E1B3A078-4F88-46BC-8D80-36F757B0DBF4}" dt="2023-11-13T22:28:34.955" v="530"/>
          <ac:spMkLst>
            <pc:docMk/>
            <pc:sldMk cId="977022299" sldId="2147309310"/>
            <ac:spMk id="18" creationId="{BF7F3C93-A2FE-60EB-50AC-20FD86076159}"/>
          </ac:spMkLst>
        </pc:spChg>
        <pc:spChg chg="add mod">
          <ac:chgData name="Mihai Budiu" userId="3fe408b5c12bb05c" providerId="LiveId" clId="{E1B3A078-4F88-46BC-8D80-36F757B0DBF4}" dt="2023-11-13T22:28:41.629" v="531"/>
          <ac:spMkLst>
            <pc:docMk/>
            <pc:sldMk cId="977022299" sldId="2147309310"/>
            <ac:spMk id="25" creationId="{9B8CD638-F793-13A5-DA74-7137A14E47A2}"/>
          </ac:spMkLst>
        </pc:spChg>
        <pc:spChg chg="add mod">
          <ac:chgData name="Mihai Budiu" userId="3fe408b5c12bb05c" providerId="LiveId" clId="{E1B3A078-4F88-46BC-8D80-36F757B0DBF4}" dt="2023-11-13T22:12:34.650" v="183" actId="571"/>
          <ac:spMkLst>
            <pc:docMk/>
            <pc:sldMk cId="977022299" sldId="2147309310"/>
            <ac:spMk id="26" creationId="{BA97E5FA-3855-6EC7-C464-8970A29CC105}"/>
          </ac:spMkLst>
        </pc:spChg>
        <pc:spChg chg="add mod">
          <ac:chgData name="Mihai Budiu" userId="3fe408b5c12bb05c" providerId="LiveId" clId="{E1B3A078-4F88-46BC-8D80-36F757B0DBF4}" dt="2023-11-13T22:12:38.260" v="184" actId="571"/>
          <ac:spMkLst>
            <pc:docMk/>
            <pc:sldMk cId="977022299" sldId="2147309310"/>
            <ac:spMk id="27" creationId="{58DAEC6E-09F4-D533-2765-CF670FC759C8}"/>
          </ac:spMkLst>
        </pc:spChg>
        <pc:spChg chg="add mod">
          <ac:chgData name="Mihai Budiu" userId="3fe408b5c12bb05c" providerId="LiveId" clId="{E1B3A078-4F88-46BC-8D80-36F757B0DBF4}" dt="2023-11-13T22:12:40.870" v="185" actId="571"/>
          <ac:spMkLst>
            <pc:docMk/>
            <pc:sldMk cId="977022299" sldId="2147309310"/>
            <ac:spMk id="28" creationId="{ED151B22-5343-1291-639D-4698EC51A021}"/>
          </ac:spMkLst>
        </pc:spChg>
        <pc:spChg chg="add mod">
          <ac:chgData name="Mihai Budiu" userId="3fe408b5c12bb05c" providerId="LiveId" clId="{E1B3A078-4F88-46BC-8D80-36F757B0DBF4}" dt="2023-11-13T22:50:00.741" v="846" actId="20577"/>
          <ac:spMkLst>
            <pc:docMk/>
            <pc:sldMk cId="977022299" sldId="2147309310"/>
            <ac:spMk id="29" creationId="{5DEE2680-C6E7-F3AB-39FB-2A2C21EE902F}"/>
          </ac:spMkLst>
        </pc:spChg>
        <pc:spChg chg="add mod">
          <ac:chgData name="Mihai Budiu" userId="3fe408b5c12bb05c" providerId="LiveId" clId="{E1B3A078-4F88-46BC-8D80-36F757B0DBF4}" dt="2023-11-13T22:29:48.825" v="553"/>
          <ac:spMkLst>
            <pc:docMk/>
            <pc:sldMk cId="977022299" sldId="2147309310"/>
            <ac:spMk id="30" creationId="{7149FD4B-8BB1-0610-2426-57E2EABBE7F7}"/>
          </ac:spMkLst>
        </pc:spChg>
        <pc:spChg chg="add mod">
          <ac:chgData name="Mihai Budiu" userId="3fe408b5c12bb05c" providerId="LiveId" clId="{E1B3A078-4F88-46BC-8D80-36F757B0DBF4}" dt="2023-11-13T22:19:36.790" v="350"/>
          <ac:spMkLst>
            <pc:docMk/>
            <pc:sldMk cId="977022299" sldId="2147309310"/>
            <ac:spMk id="31" creationId="{6282FEAC-3B8F-08D1-2196-D3E4E76D7BC9}"/>
          </ac:spMkLst>
        </pc:spChg>
        <pc:spChg chg="add mod">
          <ac:chgData name="Mihai Budiu" userId="3fe408b5c12bb05c" providerId="LiveId" clId="{E1B3A078-4F88-46BC-8D80-36F757B0DBF4}" dt="2023-11-13T22:26:26.725" v="525" actId="1036"/>
          <ac:spMkLst>
            <pc:docMk/>
            <pc:sldMk cId="977022299" sldId="2147309310"/>
            <ac:spMk id="32" creationId="{27067D9F-5920-3CA3-F203-2C128E311435}"/>
          </ac:spMkLst>
        </pc:spChg>
        <pc:spChg chg="add mod">
          <ac:chgData name="Mihai Budiu" userId="3fe408b5c12bb05c" providerId="LiveId" clId="{E1B3A078-4F88-46BC-8D80-36F757B0DBF4}" dt="2023-11-13T22:26:26.725" v="525" actId="1036"/>
          <ac:spMkLst>
            <pc:docMk/>
            <pc:sldMk cId="977022299" sldId="2147309310"/>
            <ac:spMk id="33" creationId="{72078D2E-2625-A33C-18F7-BD652CC997D2}"/>
          </ac:spMkLst>
        </pc:spChg>
        <pc:spChg chg="add mod">
          <ac:chgData name="Mihai Budiu" userId="3fe408b5c12bb05c" providerId="LiveId" clId="{E1B3A078-4F88-46BC-8D80-36F757B0DBF4}" dt="2023-11-13T22:26:26.725" v="525" actId="1036"/>
          <ac:spMkLst>
            <pc:docMk/>
            <pc:sldMk cId="977022299" sldId="2147309310"/>
            <ac:spMk id="34" creationId="{A6659BF0-CF60-D76A-3F6C-D61EC1F6DF1C}"/>
          </ac:spMkLst>
        </pc:spChg>
        <pc:spChg chg="add mod">
          <ac:chgData name="Mihai Budiu" userId="3fe408b5c12bb05c" providerId="LiveId" clId="{E1B3A078-4F88-46BC-8D80-36F757B0DBF4}" dt="2023-11-13T22:26:26.725" v="525" actId="1036"/>
          <ac:spMkLst>
            <pc:docMk/>
            <pc:sldMk cId="977022299" sldId="2147309310"/>
            <ac:spMk id="35" creationId="{9D500348-ACDE-2EF3-261C-4DA207F8E27E}"/>
          </ac:spMkLst>
        </pc:spChg>
        <pc:spChg chg="add mod">
          <ac:chgData name="Mihai Budiu" userId="3fe408b5c12bb05c" providerId="LiveId" clId="{E1B3A078-4F88-46BC-8D80-36F757B0DBF4}" dt="2023-11-13T22:26:26.725" v="525" actId="1036"/>
          <ac:spMkLst>
            <pc:docMk/>
            <pc:sldMk cId="977022299" sldId="2147309310"/>
            <ac:spMk id="36" creationId="{757A5643-75CA-5CF5-7A0A-66281A9FC7A7}"/>
          </ac:spMkLst>
        </pc:spChg>
        <pc:picChg chg="add mod">
          <ac:chgData name="Mihai Budiu" userId="3fe408b5c12bb05c" providerId="LiveId" clId="{E1B3A078-4F88-46BC-8D80-36F757B0DBF4}" dt="2023-11-13T22:10:27.487" v="151" actId="14100"/>
          <ac:picMkLst>
            <pc:docMk/>
            <pc:sldMk cId="977022299" sldId="2147309310"/>
            <ac:picMk id="9" creationId="{2987EDFA-A4EC-87DC-2A4D-C1E08D279AA5}"/>
          </ac:picMkLst>
        </pc:picChg>
        <pc:picChg chg="add mod">
          <ac:chgData name="Mihai Budiu" userId="3fe408b5c12bb05c" providerId="LiveId" clId="{E1B3A078-4F88-46BC-8D80-36F757B0DBF4}" dt="2023-11-13T22:10:28.865" v="152" actId="571"/>
          <ac:picMkLst>
            <pc:docMk/>
            <pc:sldMk cId="977022299" sldId="2147309310"/>
            <ac:picMk id="10" creationId="{74639115-B5AE-C607-4D00-A0EA9A9E2F9E}"/>
          </ac:picMkLst>
        </pc:picChg>
        <pc:picChg chg="add mod">
          <ac:chgData name="Mihai Budiu" userId="3fe408b5c12bb05c" providerId="LiveId" clId="{E1B3A078-4F88-46BC-8D80-36F757B0DBF4}" dt="2023-11-13T22:10:31.170" v="153" actId="571"/>
          <ac:picMkLst>
            <pc:docMk/>
            <pc:sldMk cId="977022299" sldId="2147309310"/>
            <ac:picMk id="11" creationId="{4BC68764-6EFD-D529-5CB1-4C01A3DA4AA7}"/>
          </ac:picMkLst>
        </pc:picChg>
        <pc:picChg chg="add mod">
          <ac:chgData name="Mihai Budiu" userId="3fe408b5c12bb05c" providerId="LiveId" clId="{E1B3A078-4F88-46BC-8D80-36F757B0DBF4}" dt="2023-11-13T22:10:32.551" v="154" actId="571"/>
          <ac:picMkLst>
            <pc:docMk/>
            <pc:sldMk cId="977022299" sldId="2147309310"/>
            <ac:picMk id="12" creationId="{2A1307EF-2305-9724-AC6B-6F549B7BA610}"/>
          </ac:picMkLst>
        </pc:picChg>
        <pc:picChg chg="add mod">
          <ac:chgData name="Mihai Budiu" userId="3fe408b5c12bb05c" providerId="LiveId" clId="{E1B3A078-4F88-46BC-8D80-36F757B0DBF4}" dt="2023-11-13T22:10:34.261" v="155" actId="571"/>
          <ac:picMkLst>
            <pc:docMk/>
            <pc:sldMk cId="977022299" sldId="2147309310"/>
            <ac:picMk id="13" creationId="{004F068D-FF4C-C0CF-8DEE-A127E68B513D}"/>
          </ac:picMkLst>
        </pc:picChg>
        <pc:picChg chg="add mod">
          <ac:chgData name="Mihai Budiu" userId="3fe408b5c12bb05c" providerId="LiveId" clId="{E1B3A078-4F88-46BC-8D80-36F757B0DBF4}" dt="2023-11-13T22:12:19.676" v="177" actId="1076"/>
          <ac:picMkLst>
            <pc:docMk/>
            <pc:sldMk cId="977022299" sldId="2147309310"/>
            <ac:picMk id="20" creationId="{13285FA4-37CF-EAD2-11FB-3F9155F15DF5}"/>
          </ac:picMkLst>
        </pc:picChg>
        <pc:picChg chg="add mod">
          <ac:chgData name="Mihai Budiu" userId="3fe408b5c12bb05c" providerId="LiveId" clId="{E1B3A078-4F88-46BC-8D80-36F757B0DBF4}" dt="2023-11-13T22:12:22.175" v="178" actId="571"/>
          <ac:picMkLst>
            <pc:docMk/>
            <pc:sldMk cId="977022299" sldId="2147309310"/>
            <ac:picMk id="21" creationId="{1A132752-03E3-5C98-46F3-823027FC0C1C}"/>
          </ac:picMkLst>
        </pc:picChg>
        <pc:picChg chg="add mod">
          <ac:chgData name="Mihai Budiu" userId="3fe408b5c12bb05c" providerId="LiveId" clId="{E1B3A078-4F88-46BC-8D80-36F757B0DBF4}" dt="2023-11-13T22:12:24.326" v="179" actId="571"/>
          <ac:picMkLst>
            <pc:docMk/>
            <pc:sldMk cId="977022299" sldId="2147309310"/>
            <ac:picMk id="22" creationId="{87C9B5BE-2745-C3A9-A441-CBE20AC88F3A}"/>
          </ac:picMkLst>
        </pc:picChg>
        <pc:picChg chg="add mod">
          <ac:chgData name="Mihai Budiu" userId="3fe408b5c12bb05c" providerId="LiveId" clId="{E1B3A078-4F88-46BC-8D80-36F757B0DBF4}" dt="2023-11-13T22:12:26.193" v="180" actId="571"/>
          <ac:picMkLst>
            <pc:docMk/>
            <pc:sldMk cId="977022299" sldId="2147309310"/>
            <ac:picMk id="23" creationId="{3DBCABDB-2B98-EE15-31C8-721749562A83}"/>
          </ac:picMkLst>
        </pc:picChg>
        <pc:picChg chg="add mod">
          <ac:chgData name="Mihai Budiu" userId="3fe408b5c12bb05c" providerId="LiveId" clId="{E1B3A078-4F88-46BC-8D80-36F757B0DBF4}" dt="2023-11-13T22:12:28.004" v="181" actId="571"/>
          <ac:picMkLst>
            <pc:docMk/>
            <pc:sldMk cId="977022299" sldId="2147309310"/>
            <ac:picMk id="24" creationId="{772A05FA-17F1-71E3-B7D7-F36F79C11C62}"/>
          </ac:picMkLst>
        </pc:picChg>
      </pc:sldChg>
      <pc:sldChg chg="addSp modSp new mod">
        <pc:chgData name="Mihai Budiu" userId="3fe408b5c12bb05c" providerId="LiveId" clId="{E1B3A078-4F88-46BC-8D80-36F757B0DBF4}" dt="2023-11-13T22:28:58.707" v="533"/>
        <pc:sldMkLst>
          <pc:docMk/>
          <pc:sldMk cId="4219347395" sldId="2147309311"/>
        </pc:sldMkLst>
        <pc:spChg chg="mod">
          <ac:chgData name="Mihai Budiu" userId="3fe408b5c12bb05c" providerId="LiveId" clId="{E1B3A078-4F88-46BC-8D80-36F757B0DBF4}" dt="2023-11-13T22:13:44.057" v="224" actId="20577"/>
          <ac:spMkLst>
            <pc:docMk/>
            <pc:sldMk cId="4219347395" sldId="2147309311"/>
            <ac:spMk id="2" creationId="{C517AA87-1CD5-F8AB-88D4-A183FBF17E74}"/>
          </ac:spMkLst>
        </pc:spChg>
        <pc:spChg chg="mod">
          <ac:chgData name="Mihai Budiu" userId="3fe408b5c12bb05c" providerId="LiveId" clId="{E1B3A078-4F88-46BC-8D80-36F757B0DBF4}" dt="2023-11-13T22:19:06.301" v="344" actId="14100"/>
          <ac:spMkLst>
            <pc:docMk/>
            <pc:sldMk cId="4219347395" sldId="2147309311"/>
            <ac:spMk id="3" creationId="{FC13F659-EF77-5B7A-0CFF-18D2C47668C0}"/>
          </ac:spMkLst>
        </pc:spChg>
        <pc:spChg chg="add mod">
          <ac:chgData name="Mihai Budiu" userId="3fe408b5c12bb05c" providerId="LiveId" clId="{E1B3A078-4F88-46BC-8D80-36F757B0DBF4}" dt="2023-11-13T22:19:16.065" v="348" actId="1076"/>
          <ac:spMkLst>
            <pc:docMk/>
            <pc:sldMk cId="4219347395" sldId="2147309311"/>
            <ac:spMk id="5" creationId="{EB2727A3-4EDD-6266-9861-434CD4454C6B}"/>
          </ac:spMkLst>
        </pc:spChg>
        <pc:spChg chg="add mod">
          <ac:chgData name="Mihai Budiu" userId="3fe408b5c12bb05c" providerId="LiveId" clId="{E1B3A078-4F88-46BC-8D80-36F757B0DBF4}" dt="2023-11-13T22:28:52.623" v="532"/>
          <ac:spMkLst>
            <pc:docMk/>
            <pc:sldMk cId="4219347395" sldId="2147309311"/>
            <ac:spMk id="6" creationId="{4819E762-1B64-61FF-3D53-25D09B582AB3}"/>
          </ac:spMkLst>
        </pc:spChg>
        <pc:spChg chg="add mod">
          <ac:chgData name="Mihai Budiu" userId="3fe408b5c12bb05c" providerId="LiveId" clId="{E1B3A078-4F88-46BC-8D80-36F757B0DBF4}" dt="2023-11-13T22:28:58.707" v="533"/>
          <ac:spMkLst>
            <pc:docMk/>
            <pc:sldMk cId="4219347395" sldId="2147309311"/>
            <ac:spMk id="8" creationId="{A17E9818-F213-2E85-32A5-F1BDECFBCA79}"/>
          </ac:spMkLst>
        </pc:spChg>
        <pc:spChg chg="add mod">
          <ac:chgData name="Mihai Budiu" userId="3fe408b5c12bb05c" providerId="LiveId" clId="{E1B3A078-4F88-46BC-8D80-36F757B0DBF4}" dt="2023-11-13T22:18:51.251" v="338" actId="1076"/>
          <ac:spMkLst>
            <pc:docMk/>
            <pc:sldMk cId="4219347395" sldId="2147309311"/>
            <ac:spMk id="10" creationId="{9DB6AA15-FA3A-0B9C-7E32-A6286D6955CB}"/>
          </ac:spMkLst>
        </pc:spChg>
        <pc:spChg chg="add mod">
          <ac:chgData name="Mihai Budiu" userId="3fe408b5c12bb05c" providerId="LiveId" clId="{E1B3A078-4F88-46BC-8D80-36F757B0DBF4}" dt="2023-11-13T22:18:57.723" v="343" actId="20577"/>
          <ac:spMkLst>
            <pc:docMk/>
            <pc:sldMk cId="4219347395" sldId="2147309311"/>
            <ac:spMk id="11" creationId="{C8629189-F47F-051D-04CF-F29E11570301}"/>
          </ac:spMkLst>
        </pc:spChg>
        <pc:picChg chg="add mod">
          <ac:chgData name="Mihai Budiu" userId="3fe408b5c12bb05c" providerId="LiveId" clId="{E1B3A078-4F88-46BC-8D80-36F757B0DBF4}" dt="2023-11-13T22:18:39.297" v="336" actId="1076"/>
          <ac:picMkLst>
            <pc:docMk/>
            <pc:sldMk cId="4219347395" sldId="2147309311"/>
            <ac:picMk id="7" creationId="{E7C81E5B-6A92-6995-5F02-72E16DFA2DD5}"/>
          </ac:picMkLst>
        </pc:picChg>
        <pc:picChg chg="add mod">
          <ac:chgData name="Mihai Budiu" userId="3fe408b5c12bb05c" providerId="LiveId" clId="{E1B3A078-4F88-46BC-8D80-36F757B0DBF4}" dt="2023-11-13T22:18:39.297" v="336" actId="1076"/>
          <ac:picMkLst>
            <pc:docMk/>
            <pc:sldMk cId="4219347395" sldId="2147309311"/>
            <ac:picMk id="9" creationId="{6838B20C-F886-1D41-58B0-CC9FB8A3A661}"/>
          </ac:picMkLst>
        </pc:picChg>
      </pc:sldChg>
      <pc:sldChg chg="addSp delSp modSp add mod modAnim">
        <pc:chgData name="Mihai Budiu" userId="3fe408b5c12bb05c" providerId="LiveId" clId="{E1B3A078-4F88-46BC-8D80-36F757B0DBF4}" dt="2023-11-13T22:53:01.395" v="868" actId="1076"/>
        <pc:sldMkLst>
          <pc:docMk/>
          <pc:sldMk cId="2068883407" sldId="2147309312"/>
        </pc:sldMkLst>
        <pc:spChg chg="mod">
          <ac:chgData name="Mihai Budiu" userId="3fe408b5c12bb05c" providerId="LiveId" clId="{E1B3A078-4F88-46BC-8D80-36F757B0DBF4}" dt="2023-11-13T22:20:44.606" v="394" actId="20577"/>
          <ac:spMkLst>
            <pc:docMk/>
            <pc:sldMk cId="2068883407" sldId="2147309312"/>
            <ac:spMk id="2" creationId="{AE75D9ED-585C-1B5C-A7F8-310483188B31}"/>
          </ac:spMkLst>
        </pc:spChg>
        <pc:spChg chg="add mod">
          <ac:chgData name="Mihai Budiu" userId="3fe408b5c12bb05c" providerId="LiveId" clId="{E1B3A078-4F88-46BC-8D80-36F757B0DBF4}" dt="2023-11-13T22:25:03.385" v="465" actId="1076"/>
          <ac:spMkLst>
            <pc:docMk/>
            <pc:sldMk cId="2068883407" sldId="2147309312"/>
            <ac:spMk id="3" creationId="{F9049EB8-8B25-71EA-6487-E542166022C4}"/>
          </ac:spMkLst>
        </pc:spChg>
        <pc:spChg chg="add mod">
          <ac:chgData name="Mihai Budiu" userId="3fe408b5c12bb05c" providerId="LiveId" clId="{E1B3A078-4F88-46BC-8D80-36F757B0DBF4}" dt="2023-11-13T22:25:03.385" v="465" actId="1076"/>
          <ac:spMkLst>
            <pc:docMk/>
            <pc:sldMk cId="2068883407" sldId="2147309312"/>
            <ac:spMk id="5" creationId="{529A6E65-426A-5F12-4C23-80AC7746F969}"/>
          </ac:spMkLst>
        </pc:spChg>
        <pc:spChg chg="add mod">
          <ac:chgData name="Mihai Budiu" userId="3fe408b5c12bb05c" providerId="LiveId" clId="{E1B3A078-4F88-46BC-8D80-36F757B0DBF4}" dt="2023-11-13T22:25:03.385" v="465" actId="1076"/>
          <ac:spMkLst>
            <pc:docMk/>
            <pc:sldMk cId="2068883407" sldId="2147309312"/>
            <ac:spMk id="8" creationId="{99159ACD-AC54-CD05-2D2F-ED2A7873D397}"/>
          </ac:spMkLst>
        </pc:spChg>
        <pc:spChg chg="del">
          <ac:chgData name="Mihai Budiu" userId="3fe408b5c12bb05c" providerId="LiveId" clId="{E1B3A078-4F88-46BC-8D80-36F757B0DBF4}" dt="2023-11-13T22:31:20.077" v="593" actId="478"/>
          <ac:spMkLst>
            <pc:docMk/>
            <pc:sldMk cId="2068883407" sldId="2147309312"/>
            <ac:spMk id="14" creationId="{5CE217A5-BBC8-900C-5D52-B292B3982A11}"/>
          </ac:spMkLst>
        </pc:spChg>
        <pc:spChg chg="del">
          <ac:chgData name="Mihai Budiu" userId="3fe408b5c12bb05c" providerId="LiveId" clId="{E1B3A078-4F88-46BC-8D80-36F757B0DBF4}" dt="2023-11-13T22:31:20.077" v="593" actId="478"/>
          <ac:spMkLst>
            <pc:docMk/>
            <pc:sldMk cId="2068883407" sldId="2147309312"/>
            <ac:spMk id="15" creationId="{8BBC1363-1E12-72BE-238B-85E12F9D273C}"/>
          </ac:spMkLst>
        </pc:spChg>
        <pc:spChg chg="del">
          <ac:chgData name="Mihai Budiu" userId="3fe408b5c12bb05c" providerId="LiveId" clId="{E1B3A078-4F88-46BC-8D80-36F757B0DBF4}" dt="2023-11-13T22:31:20.077" v="593" actId="478"/>
          <ac:spMkLst>
            <pc:docMk/>
            <pc:sldMk cId="2068883407" sldId="2147309312"/>
            <ac:spMk id="16" creationId="{FE896BAE-3384-BED0-757C-61F600742562}"/>
          </ac:spMkLst>
        </pc:spChg>
        <pc:spChg chg="del">
          <ac:chgData name="Mihai Budiu" userId="3fe408b5c12bb05c" providerId="LiveId" clId="{E1B3A078-4F88-46BC-8D80-36F757B0DBF4}" dt="2023-11-13T22:31:20.077" v="593" actId="478"/>
          <ac:spMkLst>
            <pc:docMk/>
            <pc:sldMk cId="2068883407" sldId="2147309312"/>
            <ac:spMk id="17" creationId="{C64A5FBE-7D69-1C1A-3D8D-B7A4AC152DB8}"/>
          </ac:spMkLst>
        </pc:spChg>
        <pc:spChg chg="mod">
          <ac:chgData name="Mihai Budiu" userId="3fe408b5c12bb05c" providerId="LiveId" clId="{E1B3A078-4F88-46BC-8D80-36F757B0DBF4}" dt="2023-11-13T22:32:06.586" v="601"/>
          <ac:spMkLst>
            <pc:docMk/>
            <pc:sldMk cId="2068883407" sldId="2147309312"/>
            <ac:spMk id="18" creationId="{BF7F3C93-A2FE-60EB-50AC-20FD86076159}"/>
          </ac:spMkLst>
        </pc:spChg>
        <pc:spChg chg="add mod">
          <ac:chgData name="Mihai Budiu" userId="3fe408b5c12bb05c" providerId="LiveId" clId="{E1B3A078-4F88-46BC-8D80-36F757B0DBF4}" dt="2023-11-13T22:25:03.385" v="465" actId="1076"/>
          <ac:spMkLst>
            <pc:docMk/>
            <pc:sldMk cId="2068883407" sldId="2147309312"/>
            <ac:spMk id="19" creationId="{C5EE3E65-87A1-A59B-3D03-4F9005364644}"/>
          </ac:spMkLst>
        </pc:spChg>
        <pc:spChg chg="mod">
          <ac:chgData name="Mihai Budiu" userId="3fe408b5c12bb05c" providerId="LiveId" clId="{E1B3A078-4F88-46BC-8D80-36F757B0DBF4}" dt="2023-11-13T22:32:18.378" v="612" actId="20577"/>
          <ac:spMkLst>
            <pc:docMk/>
            <pc:sldMk cId="2068883407" sldId="2147309312"/>
            <ac:spMk id="25" creationId="{9B8CD638-F793-13A5-DA74-7137A14E47A2}"/>
          </ac:spMkLst>
        </pc:spChg>
        <pc:spChg chg="del mod">
          <ac:chgData name="Mihai Budiu" userId="3fe408b5c12bb05c" providerId="LiveId" clId="{E1B3A078-4F88-46BC-8D80-36F757B0DBF4}" dt="2023-11-13T22:24:01.963" v="453" actId="478"/>
          <ac:spMkLst>
            <pc:docMk/>
            <pc:sldMk cId="2068883407" sldId="2147309312"/>
            <ac:spMk id="26" creationId="{BA97E5FA-3855-6EC7-C464-8970A29CC105}"/>
          </ac:spMkLst>
        </pc:spChg>
        <pc:spChg chg="del mod">
          <ac:chgData name="Mihai Budiu" userId="3fe408b5c12bb05c" providerId="LiveId" clId="{E1B3A078-4F88-46BC-8D80-36F757B0DBF4}" dt="2023-11-13T22:24:02.730" v="454" actId="478"/>
          <ac:spMkLst>
            <pc:docMk/>
            <pc:sldMk cId="2068883407" sldId="2147309312"/>
            <ac:spMk id="27" creationId="{58DAEC6E-09F4-D533-2765-CF670FC759C8}"/>
          </ac:spMkLst>
        </pc:spChg>
        <pc:spChg chg="del mod">
          <ac:chgData name="Mihai Budiu" userId="3fe408b5c12bb05c" providerId="LiveId" clId="{E1B3A078-4F88-46BC-8D80-36F757B0DBF4}" dt="2023-11-13T22:24:03.625" v="455" actId="478"/>
          <ac:spMkLst>
            <pc:docMk/>
            <pc:sldMk cId="2068883407" sldId="2147309312"/>
            <ac:spMk id="28" creationId="{ED151B22-5343-1291-639D-4698EC51A021}"/>
          </ac:spMkLst>
        </pc:spChg>
        <pc:spChg chg="del">
          <ac:chgData name="Mihai Budiu" userId="3fe408b5c12bb05c" providerId="LiveId" clId="{E1B3A078-4F88-46BC-8D80-36F757B0DBF4}" dt="2023-11-13T22:31:20.077" v="593" actId="478"/>
          <ac:spMkLst>
            <pc:docMk/>
            <pc:sldMk cId="2068883407" sldId="2147309312"/>
            <ac:spMk id="29" creationId="{5DEE2680-C6E7-F3AB-39FB-2A2C21EE902F}"/>
          </ac:spMkLst>
        </pc:spChg>
        <pc:spChg chg="del">
          <ac:chgData name="Mihai Budiu" userId="3fe408b5c12bb05c" providerId="LiveId" clId="{E1B3A078-4F88-46BC-8D80-36F757B0DBF4}" dt="2023-11-13T22:31:20.077" v="593" actId="478"/>
          <ac:spMkLst>
            <pc:docMk/>
            <pc:sldMk cId="2068883407" sldId="2147309312"/>
            <ac:spMk id="30" creationId="{7149FD4B-8BB1-0610-2426-57E2EABBE7F7}"/>
          </ac:spMkLst>
        </pc:spChg>
        <pc:spChg chg="add mod">
          <ac:chgData name="Mihai Budiu" userId="3fe408b5c12bb05c" providerId="LiveId" clId="{E1B3A078-4F88-46BC-8D80-36F757B0DBF4}" dt="2023-11-13T22:25:03.385" v="465" actId="1076"/>
          <ac:spMkLst>
            <pc:docMk/>
            <pc:sldMk cId="2068883407" sldId="2147309312"/>
            <ac:spMk id="31" creationId="{9D455EC0-EC5E-22D9-63B1-EABFD22AC61F}"/>
          </ac:spMkLst>
        </pc:spChg>
        <pc:spChg chg="add del mod">
          <ac:chgData name="Mihai Budiu" userId="3fe408b5c12bb05c" providerId="LiveId" clId="{E1B3A078-4F88-46BC-8D80-36F757B0DBF4}" dt="2023-11-13T22:20:15.956" v="353" actId="478"/>
          <ac:spMkLst>
            <pc:docMk/>
            <pc:sldMk cId="2068883407" sldId="2147309312"/>
            <ac:spMk id="32" creationId="{26971750-01E2-3E77-CC28-CBFBBB950834}"/>
          </ac:spMkLst>
        </pc:spChg>
        <pc:spChg chg="add mod">
          <ac:chgData name="Mihai Budiu" userId="3fe408b5c12bb05c" providerId="LiveId" clId="{E1B3A078-4F88-46BC-8D80-36F757B0DBF4}" dt="2023-11-13T22:17:54.891" v="316" actId="571"/>
          <ac:spMkLst>
            <pc:docMk/>
            <pc:sldMk cId="2068883407" sldId="2147309312"/>
            <ac:spMk id="33" creationId="{6069941D-4064-80C2-C17F-A97CF7D61DBC}"/>
          </ac:spMkLst>
        </pc:spChg>
        <pc:spChg chg="add mod">
          <ac:chgData name="Mihai Budiu" userId="3fe408b5c12bb05c" providerId="LiveId" clId="{E1B3A078-4F88-46BC-8D80-36F757B0DBF4}" dt="2023-11-13T22:17:54.891" v="316" actId="571"/>
          <ac:spMkLst>
            <pc:docMk/>
            <pc:sldMk cId="2068883407" sldId="2147309312"/>
            <ac:spMk id="34" creationId="{9F04EA22-FB47-EA2D-CABB-B5842A51AC55}"/>
          </ac:spMkLst>
        </pc:spChg>
        <pc:spChg chg="add del mod">
          <ac:chgData name="Mihai Budiu" userId="3fe408b5c12bb05c" providerId="LiveId" clId="{E1B3A078-4F88-46BC-8D80-36F757B0DBF4}" dt="2023-11-13T22:20:17.889" v="354" actId="478"/>
          <ac:spMkLst>
            <pc:docMk/>
            <pc:sldMk cId="2068883407" sldId="2147309312"/>
            <ac:spMk id="35" creationId="{AC5B6D9A-EF45-7925-0C91-267AC29E6A97}"/>
          </ac:spMkLst>
        </pc:spChg>
        <pc:spChg chg="add del mod">
          <ac:chgData name="Mihai Budiu" userId="3fe408b5c12bb05c" providerId="LiveId" clId="{E1B3A078-4F88-46BC-8D80-36F757B0DBF4}" dt="2023-11-13T22:20:19.635" v="355" actId="478"/>
          <ac:spMkLst>
            <pc:docMk/>
            <pc:sldMk cId="2068883407" sldId="2147309312"/>
            <ac:spMk id="36" creationId="{385D009A-A2A3-27F9-76B5-F0B0D2CC7140}"/>
          </ac:spMkLst>
        </pc:spChg>
        <pc:spChg chg="add del mod">
          <ac:chgData name="Mihai Budiu" userId="3fe408b5c12bb05c" providerId="LiveId" clId="{E1B3A078-4F88-46BC-8D80-36F757B0DBF4}" dt="2023-11-13T22:20:21.681" v="356" actId="478"/>
          <ac:spMkLst>
            <pc:docMk/>
            <pc:sldMk cId="2068883407" sldId="2147309312"/>
            <ac:spMk id="37" creationId="{07CA6609-0892-DDC1-CF4D-C533711B2703}"/>
          </ac:spMkLst>
        </pc:spChg>
        <pc:spChg chg="add del mod">
          <ac:chgData name="Mihai Budiu" userId="3fe408b5c12bb05c" providerId="LiveId" clId="{E1B3A078-4F88-46BC-8D80-36F757B0DBF4}" dt="2023-11-13T22:20:23.241" v="357" actId="478"/>
          <ac:spMkLst>
            <pc:docMk/>
            <pc:sldMk cId="2068883407" sldId="2147309312"/>
            <ac:spMk id="38" creationId="{4BE660BB-32F7-ED7E-8D48-7CD81283E201}"/>
          </ac:spMkLst>
        </pc:spChg>
        <pc:spChg chg="add del mod">
          <ac:chgData name="Mihai Budiu" userId="3fe408b5c12bb05c" providerId="LiveId" clId="{E1B3A078-4F88-46BC-8D80-36F757B0DBF4}" dt="2023-11-13T22:20:25.049" v="358" actId="478"/>
          <ac:spMkLst>
            <pc:docMk/>
            <pc:sldMk cId="2068883407" sldId="2147309312"/>
            <ac:spMk id="39" creationId="{600DC673-4674-50DC-A549-19030BE663E1}"/>
          </ac:spMkLst>
        </pc:spChg>
        <pc:spChg chg="add del mod">
          <ac:chgData name="Mihai Budiu" userId="3fe408b5c12bb05c" providerId="LiveId" clId="{E1B3A078-4F88-46BC-8D80-36F757B0DBF4}" dt="2023-11-13T22:24:04.641" v="456" actId="478"/>
          <ac:spMkLst>
            <pc:docMk/>
            <pc:sldMk cId="2068883407" sldId="2147309312"/>
            <ac:spMk id="40" creationId="{90F540E5-A8F5-000A-9C5C-41B2C933EBE7}"/>
          </ac:spMkLst>
        </pc:spChg>
        <pc:spChg chg="add mod">
          <ac:chgData name="Mihai Budiu" userId="3fe408b5c12bb05c" providerId="LiveId" clId="{E1B3A078-4F88-46BC-8D80-36F757B0DBF4}" dt="2023-11-13T22:32:30.632" v="613"/>
          <ac:spMkLst>
            <pc:docMk/>
            <pc:sldMk cId="2068883407" sldId="2147309312"/>
            <ac:spMk id="41" creationId="{0BFC11B3-468B-45EE-D873-C18F01852EDB}"/>
          </ac:spMkLst>
        </pc:spChg>
        <pc:spChg chg="add mod">
          <ac:chgData name="Mihai Budiu" userId="3fe408b5c12bb05c" providerId="LiveId" clId="{E1B3A078-4F88-46BC-8D80-36F757B0DBF4}" dt="2023-11-13T22:32:34.489" v="614"/>
          <ac:spMkLst>
            <pc:docMk/>
            <pc:sldMk cId="2068883407" sldId="2147309312"/>
            <ac:spMk id="42" creationId="{8C199A86-0B26-CD85-B2A8-BD2A15EDE095}"/>
          </ac:spMkLst>
        </pc:spChg>
        <pc:spChg chg="add mod">
          <ac:chgData name="Mihai Budiu" userId="3fe408b5c12bb05c" providerId="LiveId" clId="{E1B3A078-4F88-46BC-8D80-36F757B0DBF4}" dt="2023-11-13T22:32:36.371" v="615"/>
          <ac:spMkLst>
            <pc:docMk/>
            <pc:sldMk cId="2068883407" sldId="2147309312"/>
            <ac:spMk id="43" creationId="{B735BB3E-308B-E18B-90CC-0ED1F1B19502}"/>
          </ac:spMkLst>
        </pc:spChg>
        <pc:spChg chg="add mod">
          <ac:chgData name="Mihai Budiu" userId="3fe408b5c12bb05c" providerId="LiveId" clId="{E1B3A078-4F88-46BC-8D80-36F757B0DBF4}" dt="2023-11-13T22:32:38.310" v="616"/>
          <ac:spMkLst>
            <pc:docMk/>
            <pc:sldMk cId="2068883407" sldId="2147309312"/>
            <ac:spMk id="44" creationId="{1D0148BC-2AD3-E916-BD4E-5606CCC4F98F}"/>
          </ac:spMkLst>
        </pc:spChg>
        <pc:spChg chg="add del mod">
          <ac:chgData name="Mihai Budiu" userId="3fe408b5c12bb05c" providerId="LiveId" clId="{E1B3A078-4F88-46BC-8D80-36F757B0DBF4}" dt="2023-11-13T22:31:25.548" v="594" actId="478"/>
          <ac:spMkLst>
            <pc:docMk/>
            <pc:sldMk cId="2068883407" sldId="2147309312"/>
            <ac:spMk id="45" creationId="{DC50F6CF-37BF-EEF2-CA8F-181E73A2BE83}"/>
          </ac:spMkLst>
        </pc:spChg>
        <pc:spChg chg="add del mod">
          <ac:chgData name="Mihai Budiu" userId="3fe408b5c12bb05c" providerId="LiveId" clId="{E1B3A078-4F88-46BC-8D80-36F757B0DBF4}" dt="2023-11-13T22:31:25.548" v="594" actId="478"/>
          <ac:spMkLst>
            <pc:docMk/>
            <pc:sldMk cId="2068883407" sldId="2147309312"/>
            <ac:spMk id="46" creationId="{3D9ABEAD-A48D-63D2-BC18-DA2F560E5D5E}"/>
          </ac:spMkLst>
        </pc:spChg>
        <pc:spChg chg="add del mod">
          <ac:chgData name="Mihai Budiu" userId="3fe408b5c12bb05c" providerId="LiveId" clId="{E1B3A078-4F88-46BC-8D80-36F757B0DBF4}" dt="2023-11-13T22:31:25.548" v="594" actId="478"/>
          <ac:spMkLst>
            <pc:docMk/>
            <pc:sldMk cId="2068883407" sldId="2147309312"/>
            <ac:spMk id="47" creationId="{AE9572AF-ECEE-972C-19EA-63B7FB8C248A}"/>
          </ac:spMkLst>
        </pc:spChg>
        <pc:spChg chg="add del mod">
          <ac:chgData name="Mihai Budiu" userId="3fe408b5c12bb05c" providerId="LiveId" clId="{E1B3A078-4F88-46BC-8D80-36F757B0DBF4}" dt="2023-11-13T22:31:25.548" v="594" actId="478"/>
          <ac:spMkLst>
            <pc:docMk/>
            <pc:sldMk cId="2068883407" sldId="2147309312"/>
            <ac:spMk id="48" creationId="{4DB6CFE3-8FB7-6E45-1DA4-EDE404537566}"/>
          </ac:spMkLst>
        </pc:spChg>
        <pc:spChg chg="add del mod">
          <ac:chgData name="Mihai Budiu" userId="3fe408b5c12bb05c" providerId="LiveId" clId="{E1B3A078-4F88-46BC-8D80-36F757B0DBF4}" dt="2023-11-13T22:31:25.548" v="594" actId="478"/>
          <ac:spMkLst>
            <pc:docMk/>
            <pc:sldMk cId="2068883407" sldId="2147309312"/>
            <ac:spMk id="49" creationId="{6656FDEC-BBEC-947E-66F8-4AB4E7D1A3D3}"/>
          </ac:spMkLst>
        </pc:spChg>
        <pc:spChg chg="add mod">
          <ac:chgData name="Mihai Budiu" userId="3fe408b5c12bb05c" providerId="LiveId" clId="{E1B3A078-4F88-46BC-8D80-36F757B0DBF4}" dt="2023-11-13T22:26:33.957" v="526"/>
          <ac:spMkLst>
            <pc:docMk/>
            <pc:sldMk cId="2068883407" sldId="2147309312"/>
            <ac:spMk id="50" creationId="{0F0C0657-7AE7-063F-91C7-F56539907897}"/>
          </ac:spMkLst>
        </pc:spChg>
        <pc:spChg chg="add mod">
          <ac:chgData name="Mihai Budiu" userId="3fe408b5c12bb05c" providerId="LiveId" clId="{E1B3A078-4F88-46BC-8D80-36F757B0DBF4}" dt="2023-11-13T22:26:33.957" v="526"/>
          <ac:spMkLst>
            <pc:docMk/>
            <pc:sldMk cId="2068883407" sldId="2147309312"/>
            <ac:spMk id="51" creationId="{A439855E-7B90-BED2-4CC6-D014C0CA95EB}"/>
          </ac:spMkLst>
        </pc:spChg>
        <pc:spChg chg="add mod">
          <ac:chgData name="Mihai Budiu" userId="3fe408b5c12bb05c" providerId="LiveId" clId="{E1B3A078-4F88-46BC-8D80-36F757B0DBF4}" dt="2023-11-13T22:26:33.957" v="526"/>
          <ac:spMkLst>
            <pc:docMk/>
            <pc:sldMk cId="2068883407" sldId="2147309312"/>
            <ac:spMk id="52" creationId="{E6705335-9975-0811-B69A-DC43AD82B495}"/>
          </ac:spMkLst>
        </pc:spChg>
        <pc:spChg chg="add mod">
          <ac:chgData name="Mihai Budiu" userId="3fe408b5c12bb05c" providerId="LiveId" clId="{E1B3A078-4F88-46BC-8D80-36F757B0DBF4}" dt="2023-11-13T22:26:33.957" v="526"/>
          <ac:spMkLst>
            <pc:docMk/>
            <pc:sldMk cId="2068883407" sldId="2147309312"/>
            <ac:spMk id="53" creationId="{C6E7C940-0E29-A6B6-346C-C5D614AD2BA1}"/>
          </ac:spMkLst>
        </pc:spChg>
        <pc:spChg chg="add mod">
          <ac:chgData name="Mihai Budiu" userId="3fe408b5c12bb05c" providerId="LiveId" clId="{E1B3A078-4F88-46BC-8D80-36F757B0DBF4}" dt="2023-11-13T22:26:33.957" v="526"/>
          <ac:spMkLst>
            <pc:docMk/>
            <pc:sldMk cId="2068883407" sldId="2147309312"/>
            <ac:spMk id="54" creationId="{FC0F4118-5AF9-2018-3201-C5031A4B6612}"/>
          </ac:spMkLst>
        </pc:spChg>
        <pc:spChg chg="add mod">
          <ac:chgData name="Mihai Budiu" userId="3fe408b5c12bb05c" providerId="LiveId" clId="{E1B3A078-4F88-46BC-8D80-36F757B0DBF4}" dt="2023-11-13T22:27:46.113" v="529"/>
          <ac:spMkLst>
            <pc:docMk/>
            <pc:sldMk cId="2068883407" sldId="2147309312"/>
            <ac:spMk id="55" creationId="{1E94363D-1454-4BF6-488B-1A592492424A}"/>
          </ac:spMkLst>
        </pc:spChg>
        <pc:spChg chg="add mod">
          <ac:chgData name="Mihai Budiu" userId="3fe408b5c12bb05c" providerId="LiveId" clId="{E1B3A078-4F88-46BC-8D80-36F757B0DBF4}" dt="2023-11-13T22:31:35.508" v="595"/>
          <ac:spMkLst>
            <pc:docMk/>
            <pc:sldMk cId="2068883407" sldId="2147309312"/>
            <ac:spMk id="56" creationId="{108236BC-03D9-ACD3-A8F3-E3C54E2EEF38}"/>
          </ac:spMkLst>
        </pc:spChg>
        <pc:spChg chg="add mod">
          <ac:chgData name="Mihai Budiu" userId="3fe408b5c12bb05c" providerId="LiveId" clId="{E1B3A078-4F88-46BC-8D80-36F757B0DBF4}" dt="2023-11-13T22:31:35.508" v="595"/>
          <ac:spMkLst>
            <pc:docMk/>
            <pc:sldMk cId="2068883407" sldId="2147309312"/>
            <ac:spMk id="57" creationId="{0FF07629-D829-95EC-464A-0F9F49B290AF}"/>
          </ac:spMkLst>
        </pc:spChg>
        <pc:spChg chg="add mod">
          <ac:chgData name="Mihai Budiu" userId="3fe408b5c12bb05c" providerId="LiveId" clId="{E1B3A078-4F88-46BC-8D80-36F757B0DBF4}" dt="2023-11-13T22:31:35.508" v="595"/>
          <ac:spMkLst>
            <pc:docMk/>
            <pc:sldMk cId="2068883407" sldId="2147309312"/>
            <ac:spMk id="58" creationId="{1B3CA671-B30F-E46C-7238-AC556FA6EFC1}"/>
          </ac:spMkLst>
        </pc:spChg>
        <pc:spChg chg="add mod">
          <ac:chgData name="Mihai Budiu" userId="3fe408b5c12bb05c" providerId="LiveId" clId="{E1B3A078-4F88-46BC-8D80-36F757B0DBF4}" dt="2023-11-13T22:31:35.508" v="595"/>
          <ac:spMkLst>
            <pc:docMk/>
            <pc:sldMk cId="2068883407" sldId="2147309312"/>
            <ac:spMk id="59" creationId="{0D1E85FE-0072-2CBA-E32E-D0DBDF0113F0}"/>
          </ac:spMkLst>
        </pc:spChg>
        <pc:spChg chg="add mod">
          <ac:chgData name="Mihai Budiu" userId="3fe408b5c12bb05c" providerId="LiveId" clId="{E1B3A078-4F88-46BC-8D80-36F757B0DBF4}" dt="2023-11-13T22:31:35.508" v="595"/>
          <ac:spMkLst>
            <pc:docMk/>
            <pc:sldMk cId="2068883407" sldId="2147309312"/>
            <ac:spMk id="60" creationId="{15EA3F65-2D0E-E004-2C9B-BE8E4CA62137}"/>
          </ac:spMkLst>
        </pc:spChg>
        <pc:spChg chg="add mod">
          <ac:chgData name="Mihai Budiu" userId="3fe408b5c12bb05c" providerId="LiveId" clId="{E1B3A078-4F88-46BC-8D80-36F757B0DBF4}" dt="2023-11-13T22:31:35.508" v="595"/>
          <ac:spMkLst>
            <pc:docMk/>
            <pc:sldMk cId="2068883407" sldId="2147309312"/>
            <ac:spMk id="61" creationId="{9E742628-202B-921D-558B-254C4DC39CA4}"/>
          </ac:spMkLst>
        </pc:spChg>
        <pc:spChg chg="add mod">
          <ac:chgData name="Mihai Budiu" userId="3fe408b5c12bb05c" providerId="LiveId" clId="{E1B3A078-4F88-46BC-8D80-36F757B0DBF4}" dt="2023-11-13T22:31:50.223" v="599" actId="207"/>
          <ac:spMkLst>
            <pc:docMk/>
            <pc:sldMk cId="2068883407" sldId="2147309312"/>
            <ac:spMk id="62" creationId="{1F5CCB83-7CEC-A67B-50D0-28405E992123}"/>
          </ac:spMkLst>
        </pc:spChg>
        <pc:spChg chg="add mod">
          <ac:chgData name="Mihai Budiu" userId="3fe408b5c12bb05c" providerId="LiveId" clId="{E1B3A078-4F88-46BC-8D80-36F757B0DBF4}" dt="2023-11-13T22:31:50.223" v="599" actId="207"/>
          <ac:spMkLst>
            <pc:docMk/>
            <pc:sldMk cId="2068883407" sldId="2147309312"/>
            <ac:spMk id="63" creationId="{105F9001-8EF2-0B29-476A-9474A772727F}"/>
          </ac:spMkLst>
        </pc:spChg>
        <pc:spChg chg="add mod">
          <ac:chgData name="Mihai Budiu" userId="3fe408b5c12bb05c" providerId="LiveId" clId="{E1B3A078-4F88-46BC-8D80-36F757B0DBF4}" dt="2023-11-13T22:31:50.223" v="599" actId="207"/>
          <ac:spMkLst>
            <pc:docMk/>
            <pc:sldMk cId="2068883407" sldId="2147309312"/>
            <ac:spMk id="64" creationId="{BCC611CF-038C-7821-51CC-C75B803B8C9C}"/>
          </ac:spMkLst>
        </pc:spChg>
        <pc:spChg chg="add mod">
          <ac:chgData name="Mihai Budiu" userId="3fe408b5c12bb05c" providerId="LiveId" clId="{E1B3A078-4F88-46BC-8D80-36F757B0DBF4}" dt="2023-11-13T22:31:50.223" v="599" actId="207"/>
          <ac:spMkLst>
            <pc:docMk/>
            <pc:sldMk cId="2068883407" sldId="2147309312"/>
            <ac:spMk id="65" creationId="{8AD07E43-0950-557E-4592-0D624740BCFA}"/>
          </ac:spMkLst>
        </pc:spChg>
        <pc:spChg chg="add mod">
          <ac:chgData name="Mihai Budiu" userId="3fe408b5c12bb05c" providerId="LiveId" clId="{E1B3A078-4F88-46BC-8D80-36F757B0DBF4}" dt="2023-11-13T22:31:50.223" v="599" actId="207"/>
          <ac:spMkLst>
            <pc:docMk/>
            <pc:sldMk cId="2068883407" sldId="2147309312"/>
            <ac:spMk id="66" creationId="{BCC9EB70-8A57-ABA3-408A-6D0D4DCE0BF2}"/>
          </ac:spMkLst>
        </pc:spChg>
        <pc:spChg chg="add del mod">
          <ac:chgData name="Mihai Budiu" userId="3fe408b5c12bb05c" providerId="LiveId" clId="{E1B3A078-4F88-46BC-8D80-36F757B0DBF4}" dt="2023-11-13T22:31:53.706" v="600" actId="478"/>
          <ac:spMkLst>
            <pc:docMk/>
            <pc:sldMk cId="2068883407" sldId="2147309312"/>
            <ac:spMk id="67" creationId="{53DFEEE0-D902-0E0C-5499-BD363FB7E2E1}"/>
          </ac:spMkLst>
        </pc:spChg>
        <pc:spChg chg="add mod">
          <ac:chgData name="Mihai Budiu" userId="3fe408b5c12bb05c" providerId="LiveId" clId="{E1B3A078-4F88-46BC-8D80-36F757B0DBF4}" dt="2023-11-13T22:53:01.395" v="868" actId="1076"/>
          <ac:spMkLst>
            <pc:docMk/>
            <pc:sldMk cId="2068883407" sldId="2147309312"/>
            <ac:spMk id="68" creationId="{2CEB296B-908D-E015-6E4E-D0CB320A35AC}"/>
          </ac:spMkLst>
        </pc:spChg>
        <pc:picChg chg="mod">
          <ac:chgData name="Mihai Budiu" userId="3fe408b5c12bb05c" providerId="LiveId" clId="{E1B3A078-4F88-46BC-8D80-36F757B0DBF4}" dt="2023-11-13T22:25:25.765" v="473" actId="1076"/>
          <ac:picMkLst>
            <pc:docMk/>
            <pc:sldMk cId="2068883407" sldId="2147309312"/>
            <ac:picMk id="24" creationId="{772A05FA-17F1-71E3-B7D7-F36F79C11C62}"/>
          </ac:picMkLst>
        </pc:picChg>
      </pc:sldChg>
      <pc:sldChg chg="add del">
        <pc:chgData name="Mihai Budiu" userId="3fe408b5c12bb05c" providerId="LiveId" clId="{E1B3A078-4F88-46BC-8D80-36F757B0DBF4}" dt="2023-11-13T22:30:26.573" v="571" actId="47"/>
        <pc:sldMkLst>
          <pc:docMk/>
          <pc:sldMk cId="3039886595" sldId="2147309313"/>
        </pc:sldMkLst>
      </pc:sldChg>
      <pc:sldChg chg="addSp modSp add mod">
        <pc:chgData name="Mihai Budiu" userId="3fe408b5c12bb05c" providerId="LiveId" clId="{E1B3A078-4F88-46BC-8D80-36F757B0DBF4}" dt="2023-11-13T22:52:24.362" v="851" actId="20577"/>
        <pc:sldMkLst>
          <pc:docMk/>
          <pc:sldMk cId="3075873046" sldId="2147309314"/>
        </pc:sldMkLst>
        <pc:spChg chg="mod">
          <ac:chgData name="Mihai Budiu" userId="3fe408b5c12bb05c" providerId="LiveId" clId="{E1B3A078-4F88-46BC-8D80-36F757B0DBF4}" dt="2023-11-13T22:30:34.783" v="587" actId="20577"/>
          <ac:spMkLst>
            <pc:docMk/>
            <pc:sldMk cId="3075873046" sldId="2147309314"/>
            <ac:spMk id="2" creationId="{AE75D9ED-585C-1B5C-A7F8-310483188B31}"/>
          </ac:spMkLst>
        </pc:spChg>
        <pc:spChg chg="add mod">
          <ac:chgData name="Mihai Budiu" userId="3fe408b5c12bb05c" providerId="LiveId" clId="{E1B3A078-4F88-46BC-8D80-36F757B0DBF4}" dt="2023-11-13T22:51:02.193" v="849" actId="20577"/>
          <ac:spMkLst>
            <pc:docMk/>
            <pc:sldMk cId="3075873046" sldId="2147309314"/>
            <ac:spMk id="3" creationId="{D1268539-8FE5-A387-F463-571575BD9121}"/>
          </ac:spMkLst>
        </pc:spChg>
        <pc:spChg chg="mod">
          <ac:chgData name="Mihai Budiu" userId="3fe408b5c12bb05c" providerId="LiveId" clId="{E1B3A078-4F88-46BC-8D80-36F757B0DBF4}" dt="2023-11-13T22:30:59.199" v="590"/>
          <ac:spMkLst>
            <pc:docMk/>
            <pc:sldMk cId="3075873046" sldId="2147309314"/>
            <ac:spMk id="26" creationId="{BA97E5FA-3855-6EC7-C464-8970A29CC105}"/>
          </ac:spMkLst>
        </pc:spChg>
        <pc:spChg chg="mod">
          <ac:chgData name="Mihai Budiu" userId="3fe408b5c12bb05c" providerId="LiveId" clId="{E1B3A078-4F88-46BC-8D80-36F757B0DBF4}" dt="2023-11-13T22:31:04.137" v="591"/>
          <ac:spMkLst>
            <pc:docMk/>
            <pc:sldMk cId="3075873046" sldId="2147309314"/>
            <ac:spMk id="27" creationId="{58DAEC6E-09F4-D533-2765-CF670FC759C8}"/>
          </ac:spMkLst>
        </pc:spChg>
        <pc:spChg chg="mod">
          <ac:chgData name="Mihai Budiu" userId="3fe408b5c12bb05c" providerId="LiveId" clId="{E1B3A078-4F88-46BC-8D80-36F757B0DBF4}" dt="2023-11-13T22:31:10.300" v="592"/>
          <ac:spMkLst>
            <pc:docMk/>
            <pc:sldMk cId="3075873046" sldId="2147309314"/>
            <ac:spMk id="28" creationId="{ED151B22-5343-1291-639D-4698EC51A021}"/>
          </ac:spMkLst>
        </pc:spChg>
        <pc:spChg chg="mod">
          <ac:chgData name="Mihai Budiu" userId="3fe408b5c12bb05c" providerId="LiveId" clId="{E1B3A078-4F88-46BC-8D80-36F757B0DBF4}" dt="2023-11-13T22:52:24.362" v="851" actId="20577"/>
          <ac:spMkLst>
            <pc:docMk/>
            <pc:sldMk cId="3075873046" sldId="2147309314"/>
            <ac:spMk id="30" creationId="{7149FD4B-8BB1-0610-2426-57E2EABBE7F7}"/>
          </ac:spMkLst>
        </pc:spChg>
      </pc:sldChg>
      <pc:sldChg chg="addSp delSp modSp new mod delAnim modAnim">
        <pc:chgData name="Mihai Budiu" userId="3fe408b5c12bb05c" providerId="LiveId" clId="{E1B3A078-4F88-46BC-8D80-36F757B0DBF4}" dt="2023-11-13T22:54:24.287" v="886" actId="207"/>
        <pc:sldMkLst>
          <pc:docMk/>
          <pc:sldMk cId="1303882442" sldId="2147309315"/>
        </pc:sldMkLst>
        <pc:spChg chg="mod">
          <ac:chgData name="Mihai Budiu" userId="3fe408b5c12bb05c" providerId="LiveId" clId="{E1B3A078-4F88-46BC-8D80-36F757B0DBF4}" dt="2023-11-13T22:35:07.052" v="644" actId="20577"/>
          <ac:spMkLst>
            <pc:docMk/>
            <pc:sldMk cId="1303882442" sldId="2147309315"/>
            <ac:spMk id="2" creationId="{CBB1AA57-131B-A6BF-9330-C3AF73173124}"/>
          </ac:spMkLst>
        </pc:spChg>
        <pc:spChg chg="mod">
          <ac:chgData name="Mihai Budiu" userId="3fe408b5c12bb05c" providerId="LiveId" clId="{E1B3A078-4F88-46BC-8D80-36F757B0DBF4}" dt="2023-11-13T22:38:17.195" v="664" actId="21"/>
          <ac:spMkLst>
            <pc:docMk/>
            <pc:sldMk cId="1303882442" sldId="2147309315"/>
            <ac:spMk id="3" creationId="{A9C2A9C0-6F2E-C271-9CFF-E2D862DA67EF}"/>
          </ac:spMkLst>
        </pc:spChg>
        <pc:spChg chg="add mod">
          <ac:chgData name="Mihai Budiu" userId="3fe408b5c12bb05c" providerId="LiveId" clId="{E1B3A078-4F88-46BC-8D80-36F757B0DBF4}" dt="2023-11-13T22:35:27.345" v="647" actId="1076"/>
          <ac:spMkLst>
            <pc:docMk/>
            <pc:sldMk cId="1303882442" sldId="2147309315"/>
            <ac:spMk id="7" creationId="{E2FFCD74-7C13-99A8-5D53-3B1C24DAA074}"/>
          </ac:spMkLst>
        </pc:spChg>
        <pc:spChg chg="add mod">
          <ac:chgData name="Mihai Budiu" userId="3fe408b5c12bb05c" providerId="LiveId" clId="{E1B3A078-4F88-46BC-8D80-36F757B0DBF4}" dt="2023-11-13T22:35:27.345" v="647" actId="1076"/>
          <ac:spMkLst>
            <pc:docMk/>
            <pc:sldMk cId="1303882442" sldId="2147309315"/>
            <ac:spMk id="10" creationId="{E77B0012-67EF-7635-F90B-92DFA7D77ABA}"/>
          </ac:spMkLst>
        </pc:spChg>
        <pc:spChg chg="add mod">
          <ac:chgData name="Mihai Budiu" userId="3fe408b5c12bb05c" providerId="LiveId" clId="{E1B3A078-4F88-46BC-8D80-36F757B0DBF4}" dt="2023-11-13T22:35:27.345" v="647" actId="1076"/>
          <ac:spMkLst>
            <pc:docMk/>
            <pc:sldMk cId="1303882442" sldId="2147309315"/>
            <ac:spMk id="11" creationId="{DB4E5CD1-5481-87CE-E1F3-79965BC62A7B}"/>
          </ac:spMkLst>
        </pc:spChg>
        <pc:spChg chg="add mod">
          <ac:chgData name="Mihai Budiu" userId="3fe408b5c12bb05c" providerId="LiveId" clId="{E1B3A078-4F88-46BC-8D80-36F757B0DBF4}" dt="2023-11-13T22:35:27.345" v="647" actId="1076"/>
          <ac:spMkLst>
            <pc:docMk/>
            <pc:sldMk cId="1303882442" sldId="2147309315"/>
            <ac:spMk id="12" creationId="{025CFCE9-B19F-7750-BA35-35D1518DE0C0}"/>
          </ac:spMkLst>
        </pc:spChg>
        <pc:spChg chg="add del mod">
          <ac:chgData name="Mihai Budiu" userId="3fe408b5c12bb05c" providerId="LiveId" clId="{E1B3A078-4F88-46BC-8D80-36F757B0DBF4}" dt="2023-11-13T22:35:36.940" v="648" actId="478"/>
          <ac:spMkLst>
            <pc:docMk/>
            <pc:sldMk cId="1303882442" sldId="2147309315"/>
            <ac:spMk id="13" creationId="{00CB8548-B1CA-1871-DBB6-71DBC74130E0}"/>
          </ac:spMkLst>
        </pc:spChg>
        <pc:spChg chg="add mod">
          <ac:chgData name="Mihai Budiu" userId="3fe408b5c12bb05c" providerId="LiveId" clId="{E1B3A078-4F88-46BC-8D80-36F757B0DBF4}" dt="2023-11-13T22:35:27.345" v="647" actId="1076"/>
          <ac:spMkLst>
            <pc:docMk/>
            <pc:sldMk cId="1303882442" sldId="2147309315"/>
            <ac:spMk id="14" creationId="{12E82BCD-3EAC-6F29-FEBC-6EC6F934F77F}"/>
          </ac:spMkLst>
        </pc:spChg>
        <pc:spChg chg="add mod">
          <ac:chgData name="Mihai Budiu" userId="3fe408b5c12bb05c" providerId="LiveId" clId="{E1B3A078-4F88-46BC-8D80-36F757B0DBF4}" dt="2023-11-13T22:35:27.345" v="647" actId="1076"/>
          <ac:spMkLst>
            <pc:docMk/>
            <pc:sldMk cId="1303882442" sldId="2147309315"/>
            <ac:spMk id="15" creationId="{4F72EB15-7387-DD88-9C11-51FC61AD52DF}"/>
          </ac:spMkLst>
        </pc:spChg>
        <pc:spChg chg="add mod">
          <ac:chgData name="Mihai Budiu" userId="3fe408b5c12bb05c" providerId="LiveId" clId="{E1B3A078-4F88-46BC-8D80-36F757B0DBF4}" dt="2023-11-13T22:36:48.093" v="650" actId="1076"/>
          <ac:spMkLst>
            <pc:docMk/>
            <pc:sldMk cId="1303882442" sldId="2147309315"/>
            <ac:spMk id="16" creationId="{47D84540-F7EF-70C1-4F66-0C34E40CACF3}"/>
          </ac:spMkLst>
        </pc:spChg>
        <pc:spChg chg="add mod">
          <ac:chgData name="Mihai Budiu" userId="3fe408b5c12bb05c" providerId="LiveId" clId="{E1B3A078-4F88-46BC-8D80-36F757B0DBF4}" dt="2023-11-13T22:36:50.761" v="651" actId="6549"/>
          <ac:spMkLst>
            <pc:docMk/>
            <pc:sldMk cId="1303882442" sldId="2147309315"/>
            <ac:spMk id="17" creationId="{DD4CB3C1-ACB5-DF18-5C02-93CEAC69B58F}"/>
          </ac:spMkLst>
        </pc:spChg>
        <pc:spChg chg="add mod ord">
          <ac:chgData name="Mihai Budiu" userId="3fe408b5c12bb05c" providerId="LiveId" clId="{E1B3A078-4F88-46BC-8D80-36F757B0DBF4}" dt="2023-11-13T22:41:46.593" v="692" actId="166"/>
          <ac:spMkLst>
            <pc:docMk/>
            <pc:sldMk cId="1303882442" sldId="2147309315"/>
            <ac:spMk id="18" creationId="{35DD6B40-51FD-D5B4-A7D1-53CAD48CE8A9}"/>
          </ac:spMkLst>
        </pc:spChg>
        <pc:spChg chg="add mod">
          <ac:chgData name="Mihai Budiu" userId="3fe408b5c12bb05c" providerId="LiveId" clId="{E1B3A078-4F88-46BC-8D80-36F757B0DBF4}" dt="2023-11-13T22:39:41.918" v="679" actId="1076"/>
          <ac:spMkLst>
            <pc:docMk/>
            <pc:sldMk cId="1303882442" sldId="2147309315"/>
            <ac:spMk id="19" creationId="{D2364D49-AAFB-E1F1-111B-FE6FE9264217}"/>
          </ac:spMkLst>
        </pc:spChg>
        <pc:spChg chg="add mod">
          <ac:chgData name="Mihai Budiu" userId="3fe408b5c12bb05c" providerId="LiveId" clId="{E1B3A078-4F88-46BC-8D80-36F757B0DBF4}" dt="2023-11-13T22:54:24.287" v="886" actId="207"/>
          <ac:spMkLst>
            <pc:docMk/>
            <pc:sldMk cId="1303882442" sldId="2147309315"/>
            <ac:spMk id="21" creationId="{58C3EF70-6102-32FA-FF5C-63059101E786}"/>
          </ac:spMkLst>
        </pc:spChg>
        <pc:spChg chg="add mod ord">
          <ac:chgData name="Mihai Budiu" userId="3fe408b5c12bb05c" providerId="LiveId" clId="{E1B3A078-4F88-46BC-8D80-36F757B0DBF4}" dt="2023-11-13T22:41:15.033" v="683" actId="167"/>
          <ac:spMkLst>
            <pc:docMk/>
            <pc:sldMk cId="1303882442" sldId="2147309315"/>
            <ac:spMk id="22" creationId="{3777E587-BD61-8FD3-DB5B-CE09F6107AA0}"/>
          </ac:spMkLst>
        </pc:spChg>
        <pc:picChg chg="add mod">
          <ac:chgData name="Mihai Budiu" userId="3fe408b5c12bb05c" providerId="LiveId" clId="{E1B3A078-4F88-46BC-8D80-36F757B0DBF4}" dt="2023-11-13T22:35:27.345" v="647" actId="1076"/>
          <ac:picMkLst>
            <pc:docMk/>
            <pc:sldMk cId="1303882442" sldId="2147309315"/>
            <ac:picMk id="5" creationId="{412C4FBA-D3D2-FFE8-89B9-77699F69AB47}"/>
          </ac:picMkLst>
        </pc:picChg>
        <pc:picChg chg="add mod">
          <ac:chgData name="Mihai Budiu" userId="3fe408b5c12bb05c" providerId="LiveId" clId="{E1B3A078-4F88-46BC-8D80-36F757B0DBF4}" dt="2023-11-13T22:35:27.345" v="647" actId="1076"/>
          <ac:picMkLst>
            <pc:docMk/>
            <pc:sldMk cId="1303882442" sldId="2147309315"/>
            <ac:picMk id="6" creationId="{66E40BBE-2F2E-0D97-8A67-A01BD56D10DD}"/>
          </ac:picMkLst>
        </pc:picChg>
        <pc:picChg chg="add mod">
          <ac:chgData name="Mihai Budiu" userId="3fe408b5c12bb05c" providerId="LiveId" clId="{E1B3A078-4F88-46BC-8D80-36F757B0DBF4}" dt="2023-11-13T22:35:27.345" v="647" actId="1076"/>
          <ac:picMkLst>
            <pc:docMk/>
            <pc:sldMk cId="1303882442" sldId="2147309315"/>
            <ac:picMk id="8" creationId="{D6E0A03B-F0E6-4893-C233-761AF65CC497}"/>
          </ac:picMkLst>
        </pc:picChg>
        <pc:picChg chg="add mod">
          <ac:chgData name="Mihai Budiu" userId="3fe408b5c12bb05c" providerId="LiveId" clId="{E1B3A078-4F88-46BC-8D80-36F757B0DBF4}" dt="2023-11-13T22:35:27.345" v="647" actId="1076"/>
          <ac:picMkLst>
            <pc:docMk/>
            <pc:sldMk cId="1303882442" sldId="2147309315"/>
            <ac:picMk id="9" creationId="{60184F55-5AF1-7913-A12E-59A72B58FF7D}"/>
          </ac:picMkLst>
        </pc:picChg>
      </pc:sldChg>
      <pc:sldChg chg="addSp delSp modSp new mod">
        <pc:chgData name="Mihai Budiu" userId="3fe408b5c12bb05c" providerId="LiveId" clId="{E1B3A078-4F88-46BC-8D80-36F757B0DBF4}" dt="2023-11-13T23:03:02.810" v="1307" actId="1076"/>
        <pc:sldMkLst>
          <pc:docMk/>
          <pc:sldMk cId="3981559213" sldId="2147309316"/>
        </pc:sldMkLst>
        <pc:spChg chg="mod">
          <ac:chgData name="Mihai Budiu" userId="3fe408b5c12bb05c" providerId="LiveId" clId="{E1B3A078-4F88-46BC-8D80-36F757B0DBF4}" dt="2023-11-13T22:42:49.878" v="724" actId="20577"/>
          <ac:spMkLst>
            <pc:docMk/>
            <pc:sldMk cId="3981559213" sldId="2147309316"/>
            <ac:spMk id="2" creationId="{20C57448-79E2-3496-4DF1-421593AAE76F}"/>
          </ac:spMkLst>
        </pc:spChg>
        <pc:spChg chg="del mod">
          <ac:chgData name="Mihai Budiu" userId="3fe408b5c12bb05c" providerId="LiveId" clId="{E1B3A078-4F88-46BC-8D80-36F757B0DBF4}" dt="2023-11-13T22:43:03.439" v="726" actId="478"/>
          <ac:spMkLst>
            <pc:docMk/>
            <pc:sldMk cId="3981559213" sldId="2147309316"/>
            <ac:spMk id="3" creationId="{EF32745F-185D-BE23-7A97-162130389B66}"/>
          </ac:spMkLst>
        </pc:spChg>
        <pc:spChg chg="add del mod">
          <ac:chgData name="Mihai Budiu" userId="3fe408b5c12bb05c" providerId="LiveId" clId="{E1B3A078-4F88-46BC-8D80-36F757B0DBF4}" dt="2023-11-13T22:43:06.875" v="727" actId="478"/>
          <ac:spMkLst>
            <pc:docMk/>
            <pc:sldMk cId="3981559213" sldId="2147309316"/>
            <ac:spMk id="6" creationId="{223D4937-2FCF-2BD1-BC28-55FF6BC68E87}"/>
          </ac:spMkLst>
        </pc:spChg>
        <pc:spChg chg="add mod">
          <ac:chgData name="Mihai Budiu" userId="3fe408b5c12bb05c" providerId="LiveId" clId="{E1B3A078-4F88-46BC-8D80-36F757B0DBF4}" dt="2023-11-13T22:44:00.238" v="764" actId="1076"/>
          <ac:spMkLst>
            <pc:docMk/>
            <pc:sldMk cId="3981559213" sldId="2147309316"/>
            <ac:spMk id="7" creationId="{3C58E98D-2E0B-558C-1D5C-56331B6FFEC5}"/>
          </ac:spMkLst>
        </pc:spChg>
        <pc:spChg chg="add mod">
          <ac:chgData name="Mihai Budiu" userId="3fe408b5c12bb05c" providerId="LiveId" clId="{E1B3A078-4F88-46BC-8D80-36F757B0DBF4}" dt="2023-11-13T22:44:03.363" v="765" actId="1076"/>
          <ac:spMkLst>
            <pc:docMk/>
            <pc:sldMk cId="3981559213" sldId="2147309316"/>
            <ac:spMk id="8" creationId="{419E1164-A002-8463-D681-435CCD7A785E}"/>
          </ac:spMkLst>
        </pc:spChg>
        <pc:spChg chg="add mod">
          <ac:chgData name="Mihai Budiu" userId="3fe408b5c12bb05c" providerId="LiveId" clId="{E1B3A078-4F88-46BC-8D80-36F757B0DBF4}" dt="2023-11-13T22:44:26.285" v="769" actId="207"/>
          <ac:spMkLst>
            <pc:docMk/>
            <pc:sldMk cId="3981559213" sldId="2147309316"/>
            <ac:spMk id="9" creationId="{D748DCE0-6287-6F64-88EE-D9E83BB491FF}"/>
          </ac:spMkLst>
        </pc:spChg>
        <pc:spChg chg="add del mod">
          <ac:chgData name="Mihai Budiu" userId="3fe408b5c12bb05c" providerId="LiveId" clId="{E1B3A078-4F88-46BC-8D80-36F757B0DBF4}" dt="2023-11-13T22:46:33.711" v="795" actId="21"/>
          <ac:spMkLst>
            <pc:docMk/>
            <pc:sldMk cId="3981559213" sldId="2147309316"/>
            <ac:spMk id="10" creationId="{67E9BD3B-55D6-1DF0-BA7D-50A3B67D494D}"/>
          </ac:spMkLst>
        </pc:spChg>
        <pc:spChg chg="add mod">
          <ac:chgData name="Mihai Budiu" userId="3fe408b5c12bb05c" providerId="LiveId" clId="{E1B3A078-4F88-46BC-8D80-36F757B0DBF4}" dt="2023-11-13T22:55:51.057" v="916" actId="1076"/>
          <ac:spMkLst>
            <pc:docMk/>
            <pc:sldMk cId="3981559213" sldId="2147309316"/>
            <ac:spMk id="11" creationId="{6E218BC2-03DA-52E1-AA4D-AA8B9B45BA0D}"/>
          </ac:spMkLst>
        </pc:spChg>
        <pc:spChg chg="add mod">
          <ac:chgData name="Mihai Budiu" userId="3fe408b5c12bb05c" providerId="LiveId" clId="{E1B3A078-4F88-46BC-8D80-36F757B0DBF4}" dt="2023-11-13T23:03:02.810" v="1307" actId="1076"/>
          <ac:spMkLst>
            <pc:docMk/>
            <pc:sldMk cId="3981559213" sldId="2147309316"/>
            <ac:spMk id="12" creationId="{882E8E42-8629-2242-8858-6D1059ABF312}"/>
          </ac:spMkLst>
        </pc:spChg>
      </pc:sldChg>
      <pc:sldChg chg="addSp delSp modSp new mod">
        <pc:chgData name="Mihai Budiu" userId="3fe408b5c12bb05c" providerId="LiveId" clId="{E1B3A078-4F88-46BC-8D80-36F757B0DBF4}" dt="2023-11-13T22:57:35.619" v="983" actId="20577"/>
        <pc:sldMkLst>
          <pc:docMk/>
          <pc:sldMk cId="2590593559" sldId="2147309317"/>
        </pc:sldMkLst>
        <pc:spChg chg="mod">
          <ac:chgData name="Mihai Budiu" userId="3fe408b5c12bb05c" providerId="LiveId" clId="{E1B3A078-4F88-46BC-8D80-36F757B0DBF4}" dt="2023-11-13T22:57:35.619" v="983" actId="20577"/>
          <ac:spMkLst>
            <pc:docMk/>
            <pc:sldMk cId="2590593559" sldId="2147309317"/>
            <ac:spMk id="2" creationId="{BE8E2173-E0F0-F5ED-B16E-C8ACFE01CDA0}"/>
          </ac:spMkLst>
        </pc:spChg>
        <pc:spChg chg="mod">
          <ac:chgData name="Mihai Budiu" userId="3fe408b5c12bb05c" providerId="LiveId" clId="{E1B3A078-4F88-46BC-8D80-36F757B0DBF4}" dt="2023-11-13T22:56:37.837" v="962" actId="207"/>
          <ac:spMkLst>
            <pc:docMk/>
            <pc:sldMk cId="2590593559" sldId="2147309317"/>
            <ac:spMk id="3" creationId="{47CAC286-5A56-8D9C-93EA-7F17B1DEDC5D}"/>
          </ac:spMkLst>
        </pc:spChg>
        <pc:spChg chg="add mod">
          <ac:chgData name="Mihai Budiu" userId="3fe408b5c12bb05c" providerId="LiveId" clId="{E1B3A078-4F88-46BC-8D80-36F757B0DBF4}" dt="2023-11-13T22:57:05.459" v="964" actId="1076"/>
          <ac:spMkLst>
            <pc:docMk/>
            <pc:sldMk cId="2590593559" sldId="2147309317"/>
            <ac:spMk id="5" creationId="{A5D1617D-25C9-FE2B-0629-224787DB1CFB}"/>
          </ac:spMkLst>
        </pc:spChg>
        <pc:spChg chg="add mod">
          <ac:chgData name="Mihai Budiu" userId="3fe408b5c12bb05c" providerId="LiveId" clId="{E1B3A078-4F88-46BC-8D80-36F757B0DBF4}" dt="2023-11-13T22:57:05.459" v="964" actId="1076"/>
          <ac:spMkLst>
            <pc:docMk/>
            <pc:sldMk cId="2590593559" sldId="2147309317"/>
            <ac:spMk id="6" creationId="{0A4CB2F7-60AE-6629-210A-E62B944503C7}"/>
          </ac:spMkLst>
        </pc:spChg>
        <pc:spChg chg="add mod">
          <ac:chgData name="Mihai Budiu" userId="3fe408b5c12bb05c" providerId="LiveId" clId="{E1B3A078-4F88-46BC-8D80-36F757B0DBF4}" dt="2023-11-13T22:57:05.459" v="964" actId="1076"/>
          <ac:spMkLst>
            <pc:docMk/>
            <pc:sldMk cId="2590593559" sldId="2147309317"/>
            <ac:spMk id="7" creationId="{7C33F97C-D618-0539-F8DA-CDC1701577A4}"/>
          </ac:spMkLst>
        </pc:spChg>
        <pc:spChg chg="add mod">
          <ac:chgData name="Mihai Budiu" userId="3fe408b5c12bb05c" providerId="LiveId" clId="{E1B3A078-4F88-46BC-8D80-36F757B0DBF4}" dt="2023-11-13T22:57:05.459" v="964" actId="1076"/>
          <ac:spMkLst>
            <pc:docMk/>
            <pc:sldMk cId="2590593559" sldId="2147309317"/>
            <ac:spMk id="8" creationId="{B1ACCFFF-E169-854C-90A0-B4F6D0B4E5BD}"/>
          </ac:spMkLst>
        </pc:spChg>
        <pc:spChg chg="add del mod">
          <ac:chgData name="Mihai Budiu" userId="3fe408b5c12bb05c" providerId="LiveId" clId="{E1B3A078-4F88-46BC-8D80-36F757B0DBF4}" dt="2023-11-13T22:57:13.327" v="971"/>
          <ac:spMkLst>
            <pc:docMk/>
            <pc:sldMk cId="2590593559" sldId="2147309317"/>
            <ac:spMk id="9" creationId="{A3CB2A7F-2F9E-BE9A-E5C6-09CD7C26D728}"/>
          </ac:spMkLst>
        </pc:spChg>
        <pc:spChg chg="add mod">
          <ac:chgData name="Mihai Budiu" userId="3fe408b5c12bb05c" providerId="LiveId" clId="{E1B3A078-4F88-46BC-8D80-36F757B0DBF4}" dt="2023-11-13T22:57:27.029" v="972"/>
          <ac:spMkLst>
            <pc:docMk/>
            <pc:sldMk cId="2590593559" sldId="2147309317"/>
            <ac:spMk id="10" creationId="{A79C97AD-26CB-BCB7-69A6-F2E3BB3DC18D}"/>
          </ac:spMkLst>
        </pc:spChg>
      </pc:sldChg>
      <pc:sldChg chg="addSp modSp new mod">
        <pc:chgData name="Mihai Budiu" userId="3fe408b5c12bb05c" providerId="LiveId" clId="{E1B3A078-4F88-46BC-8D80-36F757B0DBF4}" dt="2023-11-13T23:08:36.573" v="1539" actId="20577"/>
        <pc:sldMkLst>
          <pc:docMk/>
          <pc:sldMk cId="3042104157" sldId="2147309318"/>
        </pc:sldMkLst>
        <pc:spChg chg="mod">
          <ac:chgData name="Mihai Budiu" userId="3fe408b5c12bb05c" providerId="LiveId" clId="{E1B3A078-4F88-46BC-8D80-36F757B0DBF4}" dt="2023-11-13T23:00:29.099" v="1003" actId="20577"/>
          <ac:spMkLst>
            <pc:docMk/>
            <pc:sldMk cId="3042104157" sldId="2147309318"/>
            <ac:spMk id="2" creationId="{4B8137C9-0BF4-B8CC-7114-016D549BB368}"/>
          </ac:spMkLst>
        </pc:spChg>
        <pc:spChg chg="mod">
          <ac:chgData name="Mihai Budiu" userId="3fe408b5c12bb05c" providerId="LiveId" clId="{E1B3A078-4F88-46BC-8D80-36F757B0DBF4}" dt="2023-11-13T23:08:36.573" v="1539" actId="20577"/>
          <ac:spMkLst>
            <pc:docMk/>
            <pc:sldMk cId="3042104157" sldId="2147309318"/>
            <ac:spMk id="3" creationId="{21522888-8700-59C9-7135-EE9319BCD581}"/>
          </ac:spMkLst>
        </pc:spChg>
        <pc:picChg chg="add mod">
          <ac:chgData name="Mihai Budiu" userId="3fe408b5c12bb05c" providerId="LiveId" clId="{E1B3A078-4F88-46BC-8D80-36F757B0DBF4}" dt="2023-11-13T23:08:24.880" v="1531" actId="1076"/>
          <ac:picMkLst>
            <pc:docMk/>
            <pc:sldMk cId="3042104157" sldId="2147309318"/>
            <ac:picMk id="6" creationId="{249ADCCD-CCFD-B150-32CC-CEA07A35EB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D252A-4558-49EB-BAA0-2017EE1B8F5C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F45A1F-87C3-4C71-A84B-1481B9046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871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45A1F-87C3-4C71-A84B-1481B90464CD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57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654E9-2522-4EAF-A630-0ED9C304D2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2E309B-7BCA-4C54-9984-2D3AE5B264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074F0-1656-4003-8E7D-90B4842A5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10A7A-D070-4CB5-A3C3-75FE2F7641E5}" type="datetime1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B0FDE7-603C-4012-BAFE-D52EFFE49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C22B9-A914-43FC-A8BE-BFFF296EB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160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AB41C-1FB4-40D2-9D2B-28418F7D8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0693B8-AD92-43B2-A464-2A5EC04CA3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50DCAD-8C42-4704-A35D-0CABC5B4C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F763A-6043-4AB7-B185-95FC055892CF}" type="datetime1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9381D-DDBF-468C-8726-9815DBE6F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5BA4F2-8327-418A-A517-7A4B098C2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67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B3CDCB-3026-4687-8AA6-12519C3DAB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FF39CD-875B-4987-9598-38262EF06B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8FAE51-35EA-48E1-8E31-9C64A22E9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781B8-7679-481E-8FE0-53F7282CA20B}" type="datetime1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E4B6F6-F3E7-4DC2-AFA9-E8458F455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A9757-2431-48B5-8559-F2A988571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692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D4516-CBCA-4B01-A4BB-E45B1BA35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6B9BCF-FBB4-4544-BB51-27DE5C8455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4D3B0D-FA8D-4599-A82F-D5929625A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6268" y="6356350"/>
            <a:ext cx="387531" cy="365125"/>
          </a:xfrm>
        </p:spPr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544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6E9F7-4A14-418C-B9EB-5FF2873D7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01348D-3CC1-44BA-AFD8-ACE030361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451E1-EFA0-4AC3-A840-E419D58A5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219BC-7F86-4B8B-BD75-2A3A46BAE648}" type="datetime1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249A9-C2A3-497D-8370-A6100A7C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EDCC8-64CA-4215-B00E-845D11F35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789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B7D37-96A2-4CD1-B0A7-0F79B248E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BF235-9420-4146-AF3A-4E18D5F084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20EBC7-05F8-458C-9674-88A81C2E7D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FD0715-C563-4260-A98A-DD5618F2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6AD31-84CF-4F28-B147-DED29A687AFD}" type="datetime1">
              <a:rPr lang="en-US" smtClean="0"/>
              <a:t>11/16/2023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DE6238-296A-43CB-9B81-8AF4178C6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60B209-2192-4E76-9160-0C93AED9F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336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FF207-B756-49FC-80DA-DE251BE41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2588-9AF2-47A8-8D45-D3E7382C4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D44C77-5B17-47B4-A2CC-786BE3155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1A6226-B772-4ABB-BCCB-38D65CBC31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E97E51-48F0-4492-A8BD-2AF8CA5719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E1E13B-4BE4-4D1E-B553-5C1D4D31F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32DA-CE9D-4E77-BADA-EACAD6676384}" type="datetime1">
              <a:rPr lang="en-US" smtClean="0"/>
              <a:t>11/16/2023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69A641-75CE-4A81-8C36-9FE505CE3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C90580-C1E7-40A0-849A-117D95BBF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792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8ED81-E0AD-4A37-8789-3B6B80A01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E9E158-BC16-43F4-BC96-D69906E53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52C79-FC3C-453B-A21D-C6E6891341AF}" type="datetime1">
              <a:rPr lang="en-US" smtClean="0"/>
              <a:t>11/16/2023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76D1D7-16F3-409B-B91E-514C16893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EA6B8-7890-4759-A782-7C301F930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310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4A8905-8A62-4A63-B56A-2C240732B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F3FB0-68BA-4414-8419-18DA49F88477}" type="datetime1">
              <a:rPr lang="en-US" smtClean="0"/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D6BAF4-7BF6-4446-A019-C7E4DB05E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81D4EE-F2C4-43B5-A8C4-4DF910354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296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36644-BA4B-4CA7-ABDD-98FAD0906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02F4A-FF97-4668-9DFB-E20D700BD0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DB0DDB-88ED-49EA-A410-103E539E13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A5C599-B42C-4EBB-BED6-9EE07A2CD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C0C85-BE13-457A-8953-3703DF9D31E5}" type="datetime1">
              <a:rPr lang="en-US" smtClean="0"/>
              <a:t>11/16/2023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BF8E10-5AEF-4357-8380-230C5CC24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041FD8-830C-4893-9E7F-7AB715D4E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037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3EA48-AEB2-40EA-AAA6-5A4A59404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9769BB-7413-45A6-9224-BD3F9067C2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E35230-9B68-4BAE-87D7-B7D9B8026E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852093-001D-4C2B-8E38-240593A28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1BBEB-9E56-461C-9DB8-2F76A26B19EE}" type="datetime1">
              <a:rPr lang="en-US" smtClean="0"/>
              <a:t>11/16/2023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0A3ABA-A661-471C-A3FB-F85F82CC0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5052F4-B4C4-4BBB-9FA4-923719611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47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4124BB-8949-4EEA-A91F-62F9A91AC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D9FBDB-909A-4FB5-BB7B-D9FA032BCE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C381A-96CA-4A05-B1B2-5ADC3C5B09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22666-A00C-416E-871F-165B7C761A54}" type="datetime1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295EF-F337-4128-AB24-1E262545F8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A920E7-9A28-41CA-AF07-7B47A56BF2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604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viantart.com/barrymieny/art/Layered-Database-Source-Documents-348798124" TargetMode="External"/><Relationship Id="rId7" Type="http://schemas.openxmlformats.org/officeDocument/2006/relationships/image" Target="../media/image4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://www.electronics-lab.com/rigol-mso8000-2ghz-4-channel-digital-oscilloscope-series/" TargetMode="Externa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7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0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s://cobblestone.wordpress.com/2012/02/24/friday-motorway-music-feb-24-from-the-black-box/" TargetMode="External"/><Relationship Id="rId2" Type="http://schemas.openxmlformats.org/officeDocument/2006/relationships/image" Target="../media/image211.jp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1.png"/><Relationship Id="rId3" Type="http://schemas.openxmlformats.org/officeDocument/2006/relationships/image" Target="../media/image210.png"/><Relationship Id="rId2" Type="http://schemas.openxmlformats.org/officeDocument/2006/relationships/image" Target="../media/image7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0.png"/><Relationship Id="rId10" Type="http://schemas.openxmlformats.org/officeDocument/2006/relationships/image" Target="../media/image812.png"/><Relationship Id="rId4" Type="http://schemas.openxmlformats.org/officeDocument/2006/relationships/image" Target="../media/image213.png"/><Relationship Id="rId9" Type="http://schemas.openxmlformats.org/officeDocument/2006/relationships/image" Target="../media/image214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0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8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9.png"/><Relationship Id="rId4" Type="http://schemas.openxmlformats.org/officeDocument/2006/relationships/image" Target="../media/image218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0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0.png"/><Relationship Id="rId4" Type="http://schemas.openxmlformats.org/officeDocument/2006/relationships/image" Target="../media/image1091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226.jfif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5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8.sv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0.png"/><Relationship Id="rId2" Type="http://schemas.openxmlformats.org/officeDocument/2006/relationships/hyperlink" Target="https://github.com/TimelyDataflow/differential-dataflow" TargetMode="Externa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22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9.png"/><Relationship Id="rId5" Type="http://schemas.openxmlformats.org/officeDocument/2006/relationships/image" Target="../media/image166.png"/><Relationship Id="rId4" Type="http://schemas.openxmlformats.org/officeDocument/2006/relationships/image" Target="../media/image22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ngimg.com/png/66821-picture-google-get-docs-frame-ink-frames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0.png"/><Relationship Id="rId3" Type="http://schemas.openxmlformats.org/officeDocument/2006/relationships/image" Target="../media/image1010.png"/><Relationship Id="rId7" Type="http://schemas.openxmlformats.org/officeDocument/2006/relationships/image" Target="../media/image14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0.png"/><Relationship Id="rId5" Type="http://schemas.openxmlformats.org/officeDocument/2006/relationships/image" Target="../media/image1210.png"/><Relationship Id="rId10" Type="http://schemas.openxmlformats.org/officeDocument/2006/relationships/image" Target="../media/image1711.png"/><Relationship Id="rId4" Type="http://schemas.openxmlformats.org/officeDocument/2006/relationships/image" Target="../media/image1110.png"/><Relationship Id="rId9" Type="http://schemas.openxmlformats.org/officeDocument/2006/relationships/image" Target="../media/image16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hyperlink" Target="https://commons.wikimedia.org/wiki/File:Weightlifting_at_the_2016_Summer_Olympics-85kg-2.jpg" TargetMode="External"/><Relationship Id="rId7" Type="http://schemas.openxmlformats.org/officeDocument/2006/relationships/image" Target="../media/image22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2.png"/><Relationship Id="rId11" Type="http://schemas.openxmlformats.org/officeDocument/2006/relationships/image" Target="../media/image260.png"/><Relationship Id="rId5" Type="http://schemas.openxmlformats.org/officeDocument/2006/relationships/image" Target="../media/image97.png"/><Relationship Id="rId10" Type="http://schemas.openxmlformats.org/officeDocument/2006/relationships/image" Target="../media/image250.png"/><Relationship Id="rId4" Type="http://schemas.openxmlformats.org/officeDocument/2006/relationships/image" Target="../media/image1412.png"/><Relationship Id="rId9" Type="http://schemas.openxmlformats.org/officeDocument/2006/relationships/image" Target="../media/image2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712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5" Type="http://schemas.openxmlformats.org/officeDocument/2006/relationships/image" Target="../media/image1311.png"/><Relationship Id="rId4" Type="http://schemas.openxmlformats.org/officeDocument/2006/relationships/image" Target="../media/image1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0.png"/><Relationship Id="rId3" Type="http://schemas.openxmlformats.org/officeDocument/2006/relationships/image" Target="../media/image182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0.png"/><Relationship Id="rId11" Type="http://schemas.openxmlformats.org/officeDocument/2006/relationships/image" Target="../media/image67.png"/><Relationship Id="rId5" Type="http://schemas.openxmlformats.org/officeDocument/2006/relationships/image" Target="../media/image610.png"/><Relationship Id="rId10" Type="http://schemas.openxmlformats.org/officeDocument/2006/relationships/image" Target="../media/image66.png"/><Relationship Id="rId9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3" Type="http://schemas.openxmlformats.org/officeDocument/2006/relationships/image" Target="../media/image69.pn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9" Type="http://schemas.openxmlformats.org/officeDocument/2006/relationships/image" Target="../media/image9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70.pn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9" Type="http://schemas.openxmlformats.org/officeDocument/2006/relationships/image" Target="../media/image10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ngimg.com/png/66821-picture-google-get-docs-frame-ink-frames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11" Type="http://schemas.openxmlformats.org/officeDocument/2006/relationships/image" Target="../media/image123.png"/><Relationship Id="rId5" Type="http://schemas.openxmlformats.org/officeDocument/2006/relationships/image" Target="../media/image117.png"/><Relationship Id="rId10" Type="http://schemas.openxmlformats.org/officeDocument/2006/relationships/image" Target="../media/image122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/Relationships>
</file>

<file path=ppt/slides/_rels/slide24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390.png"/><Relationship Id="rId3" Type="http://schemas.openxmlformats.org/officeDocument/2006/relationships/image" Target="../media/image114.png"/><Relationship Id="rId21" Type="http://schemas.openxmlformats.org/officeDocument/2006/relationships/image" Target="../media/image142.png"/><Relationship Id="rId7" Type="http://schemas.openxmlformats.org/officeDocument/2006/relationships/image" Target="../media/image129.png"/><Relationship Id="rId17" Type="http://schemas.openxmlformats.org/officeDocument/2006/relationships/image" Target="../media/image139.png"/><Relationship Id="rId2" Type="http://schemas.openxmlformats.org/officeDocument/2006/relationships/image" Target="../media/image341.png"/><Relationship Id="rId16" Type="http://schemas.openxmlformats.org/officeDocument/2006/relationships/image" Target="../media/image138.png"/><Relationship Id="rId20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15" Type="http://schemas.openxmlformats.org/officeDocument/2006/relationships/image" Target="../media/image137.png"/><Relationship Id="rId19" Type="http://schemas.openxmlformats.org/officeDocument/2006/relationships/image" Target="../media/image140.png"/><Relationship Id="rId14" Type="http://schemas.openxmlformats.org/officeDocument/2006/relationships/image" Target="../media/image1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ngimg.com/png/66821-picture-google-get-docs-frame-ink-frames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5.png"/><Relationship Id="rId18" Type="http://schemas.openxmlformats.org/officeDocument/2006/relationships/image" Target="../media/image13900.png"/><Relationship Id="rId3" Type="http://schemas.openxmlformats.org/officeDocument/2006/relationships/image" Target="../media/image1140.png"/><Relationship Id="rId21" Type="http://schemas.openxmlformats.org/officeDocument/2006/relationships/image" Target="../media/image1420.png"/><Relationship Id="rId7" Type="http://schemas.openxmlformats.org/officeDocument/2006/relationships/image" Target="../media/image1290.png"/><Relationship Id="rId12" Type="http://schemas.openxmlformats.org/officeDocument/2006/relationships/image" Target="../media/image134.png"/><Relationship Id="rId17" Type="http://schemas.openxmlformats.org/officeDocument/2006/relationships/image" Target="../media/image1391.png"/><Relationship Id="rId25" Type="http://schemas.openxmlformats.org/officeDocument/2006/relationships/image" Target="../media/image146.png"/><Relationship Id="rId2" Type="http://schemas.openxmlformats.org/officeDocument/2006/relationships/image" Target="../media/image322.png"/><Relationship Id="rId16" Type="http://schemas.openxmlformats.org/officeDocument/2006/relationships/image" Target="../media/image1380.png"/><Relationship Id="rId20" Type="http://schemas.openxmlformats.org/officeDocument/2006/relationships/image" Target="../media/image14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0.png"/><Relationship Id="rId11" Type="http://schemas.openxmlformats.org/officeDocument/2006/relationships/image" Target="../media/image133.png"/><Relationship Id="rId24" Type="http://schemas.openxmlformats.org/officeDocument/2006/relationships/image" Target="../media/image145.png"/><Relationship Id="rId5" Type="http://schemas.openxmlformats.org/officeDocument/2006/relationships/image" Target="../media/image125.png"/><Relationship Id="rId15" Type="http://schemas.openxmlformats.org/officeDocument/2006/relationships/image" Target="../media/image1370.png"/><Relationship Id="rId23" Type="http://schemas.openxmlformats.org/officeDocument/2006/relationships/image" Target="../media/image144.png"/><Relationship Id="rId10" Type="http://schemas.openxmlformats.org/officeDocument/2006/relationships/image" Target="../media/image132.png"/><Relationship Id="rId19" Type="http://schemas.openxmlformats.org/officeDocument/2006/relationships/image" Target="../media/image1400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Relationship Id="rId14" Type="http://schemas.openxmlformats.org/officeDocument/2006/relationships/image" Target="../media/image1360.png"/><Relationship Id="rId22" Type="http://schemas.openxmlformats.org/officeDocument/2006/relationships/image" Target="../media/image1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0.png"/><Relationship Id="rId13" Type="http://schemas.openxmlformats.org/officeDocument/2006/relationships/image" Target="../media/image1350.png"/><Relationship Id="rId18" Type="http://schemas.openxmlformats.org/officeDocument/2006/relationships/image" Target="../media/image13901.png"/><Relationship Id="rId3" Type="http://schemas.openxmlformats.org/officeDocument/2006/relationships/image" Target="../media/image1141.png"/><Relationship Id="rId21" Type="http://schemas.openxmlformats.org/officeDocument/2006/relationships/image" Target="../media/image1421.png"/><Relationship Id="rId7" Type="http://schemas.openxmlformats.org/officeDocument/2006/relationships/image" Target="../media/image1291.png"/><Relationship Id="rId12" Type="http://schemas.openxmlformats.org/officeDocument/2006/relationships/image" Target="../media/image1340.png"/><Relationship Id="rId17" Type="http://schemas.openxmlformats.org/officeDocument/2006/relationships/image" Target="../media/image1392.png"/><Relationship Id="rId25" Type="http://schemas.openxmlformats.org/officeDocument/2006/relationships/image" Target="../media/image1460.png"/><Relationship Id="rId2" Type="http://schemas.openxmlformats.org/officeDocument/2006/relationships/image" Target="../media/image72.png"/><Relationship Id="rId16" Type="http://schemas.openxmlformats.org/officeDocument/2006/relationships/image" Target="../media/image1381.png"/><Relationship Id="rId20" Type="http://schemas.openxmlformats.org/officeDocument/2006/relationships/image" Target="../media/image14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1.png"/><Relationship Id="rId11" Type="http://schemas.openxmlformats.org/officeDocument/2006/relationships/image" Target="../media/image1330.png"/><Relationship Id="rId24" Type="http://schemas.openxmlformats.org/officeDocument/2006/relationships/image" Target="../media/image1450.png"/><Relationship Id="rId5" Type="http://schemas.openxmlformats.org/officeDocument/2006/relationships/image" Target="../media/image1250.png"/><Relationship Id="rId15" Type="http://schemas.openxmlformats.org/officeDocument/2006/relationships/image" Target="../media/image1371.png"/><Relationship Id="rId23" Type="http://schemas.openxmlformats.org/officeDocument/2006/relationships/image" Target="../media/image1440.png"/><Relationship Id="rId10" Type="http://schemas.openxmlformats.org/officeDocument/2006/relationships/image" Target="../media/image1320.png"/><Relationship Id="rId19" Type="http://schemas.openxmlformats.org/officeDocument/2006/relationships/image" Target="../media/image1401.png"/><Relationship Id="rId4" Type="http://schemas.openxmlformats.org/officeDocument/2006/relationships/image" Target="../media/image1260.png"/><Relationship Id="rId9" Type="http://schemas.openxmlformats.org/officeDocument/2006/relationships/image" Target="../media/image1312.png"/><Relationship Id="rId14" Type="http://schemas.openxmlformats.org/officeDocument/2006/relationships/image" Target="../media/image1361.png"/><Relationship Id="rId22" Type="http://schemas.openxmlformats.org/officeDocument/2006/relationships/image" Target="../media/image143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png"/><Relationship Id="rId3" Type="http://schemas.openxmlformats.org/officeDocument/2006/relationships/image" Target="../media/image290.png"/><Relationship Id="rId7" Type="http://schemas.openxmlformats.org/officeDocument/2006/relationships/image" Target="../media/image330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0.png"/><Relationship Id="rId11" Type="http://schemas.openxmlformats.org/officeDocument/2006/relationships/image" Target="../media/image332.png"/><Relationship Id="rId5" Type="http://schemas.openxmlformats.org/officeDocument/2006/relationships/image" Target="../media/image310.png"/><Relationship Id="rId10" Type="http://schemas.openxmlformats.org/officeDocument/2006/relationships/image" Target="../media/image360.png"/><Relationship Id="rId4" Type="http://schemas.openxmlformats.org/officeDocument/2006/relationships/image" Target="../media/image300.png"/><Relationship Id="rId9" Type="http://schemas.openxmlformats.org/officeDocument/2006/relationships/image" Target="../media/image3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ngimg.com/png/66821-picture-google-get-docs-frame-ink-frames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ngimg.com/png/66821-picture-google-get-docs-frame-ink-frames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156.png"/><Relationship Id="rId18" Type="http://schemas.openxmlformats.org/officeDocument/2006/relationships/image" Target="../media/image161.png"/><Relationship Id="rId3" Type="http://schemas.openxmlformats.org/officeDocument/2006/relationships/image" Target="../media/image81.png"/><Relationship Id="rId21" Type="http://schemas.openxmlformats.org/officeDocument/2006/relationships/image" Target="../media/image195.png"/><Relationship Id="rId7" Type="http://schemas.openxmlformats.org/officeDocument/2006/relationships/image" Target="../media/image154.png"/><Relationship Id="rId12" Type="http://schemas.openxmlformats.org/officeDocument/2006/relationships/image" Target="../media/image186.png"/><Relationship Id="rId17" Type="http://schemas.openxmlformats.org/officeDocument/2006/relationships/image" Target="../media/image160.png"/><Relationship Id="rId25" Type="http://schemas.openxmlformats.org/officeDocument/2006/relationships/image" Target="../media/image83.png"/><Relationship Id="rId2" Type="http://schemas.openxmlformats.org/officeDocument/2006/relationships/image" Target="../media/image75.png"/><Relationship Id="rId16" Type="http://schemas.openxmlformats.org/officeDocument/2006/relationships/image" Target="../media/image159.png"/><Relationship Id="rId20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11" Type="http://schemas.openxmlformats.org/officeDocument/2006/relationships/image" Target="../media/image185.png"/><Relationship Id="rId24" Type="http://schemas.openxmlformats.org/officeDocument/2006/relationships/image" Target="../media/image198.png"/><Relationship Id="rId5" Type="http://schemas.openxmlformats.org/officeDocument/2006/relationships/image" Target="../media/image152.png"/><Relationship Id="rId15" Type="http://schemas.openxmlformats.org/officeDocument/2006/relationships/image" Target="../media/image158.png"/><Relationship Id="rId23" Type="http://schemas.openxmlformats.org/officeDocument/2006/relationships/image" Target="../media/image197.png"/><Relationship Id="rId10" Type="http://schemas.openxmlformats.org/officeDocument/2006/relationships/image" Target="../media/image184.png"/><Relationship Id="rId19" Type="http://schemas.openxmlformats.org/officeDocument/2006/relationships/image" Target="../media/image162.png"/><Relationship Id="rId4" Type="http://schemas.openxmlformats.org/officeDocument/2006/relationships/image" Target="../media/image82.png"/><Relationship Id="rId9" Type="http://schemas.openxmlformats.org/officeDocument/2006/relationships/image" Target="../media/image183.png"/><Relationship Id="rId14" Type="http://schemas.openxmlformats.org/officeDocument/2006/relationships/image" Target="../media/image157.png"/><Relationship Id="rId22" Type="http://schemas.openxmlformats.org/officeDocument/2006/relationships/image" Target="../media/image19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74.png"/><Relationship Id="rId7" Type="http://schemas.openxmlformats.org/officeDocument/2006/relationships/image" Target="../media/image170.png"/><Relationship Id="rId2" Type="http://schemas.openxmlformats.org/officeDocument/2006/relationships/image" Target="../media/image3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4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ngimg.com/png/66821-picture-google-get-docs-frame-ink-frames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ude4food.blogspot.com/2014/04/dulcelin-gourmets-dessert-hit-list.html" TargetMode="External"/><Relationship Id="rId4" Type="http://schemas.openxmlformats.org/officeDocument/2006/relationships/image" Target="../media/image8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13.png"/><Relationship Id="rId9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ngimg.com/png/66821-picture-google-get-docs-frame-ink-frames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hyperlink" Target="https://github.com/tchajed/database-stream-processing-theory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hyperlink" Target="https://pixabay.com/en/database-schematic-server-computing-33410/" TargetMode="Externa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crates.io/crates/dbsp" TargetMode="External"/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feldera/feldera/tree/main/sql-to-dbsp-compile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hyperlink" Target="https://www.deviantart.com/barrymieny/art/Layered-Database-Source-Documents-348798124" TargetMode="External"/><Relationship Id="rId4" Type="http://schemas.openxmlformats.org/officeDocument/2006/relationships/image" Target="../media/image1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sv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2.png"/><Relationship Id="rId2" Type="http://schemas.openxmlformats.org/officeDocument/2006/relationships/image" Target="../media/image109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1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6.png"/><Relationship Id="rId4" Type="http://schemas.openxmlformats.org/officeDocument/2006/relationships/hyperlink" Target="https://pixabay.com/en/database-schematic-server-computing-33410/" TargetMode="Externa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0.png"/><Relationship Id="rId2" Type="http://schemas.openxmlformats.org/officeDocument/2006/relationships/image" Target="../media/image83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caterpillaryears.com/motherhood-help-wanted/" TargetMode="External"/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1.png"/><Relationship Id="rId7" Type="http://schemas.openxmlformats.org/officeDocument/2006/relationships/image" Target="../media/image2160.png"/><Relationship Id="rId2" Type="http://schemas.openxmlformats.org/officeDocument/2006/relationships/image" Target="../media/image2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0.png"/><Relationship Id="rId5" Type="http://schemas.openxmlformats.org/officeDocument/2006/relationships/image" Target="../media/image2150.png"/><Relationship Id="rId4" Type="http://schemas.openxmlformats.org/officeDocument/2006/relationships/image" Target="../media/image79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0.png"/><Relationship Id="rId2" Type="http://schemas.openxmlformats.org/officeDocument/2006/relationships/image" Target="../media/image16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60.png"/><Relationship Id="rId4" Type="http://schemas.openxmlformats.org/officeDocument/2006/relationships/image" Target="../media/image2170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0.png"/><Relationship Id="rId2" Type="http://schemas.openxmlformats.org/officeDocument/2006/relationships/image" Target="../media/image169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0.png"/><Relationship Id="rId2" Type="http://schemas.openxmlformats.org/officeDocument/2006/relationships/image" Target="../media/image17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2.png"/><Relationship Id="rId3" Type="http://schemas.openxmlformats.org/officeDocument/2006/relationships/hyperlink" Target="https://pixabay.com/en/database-schematic-server-computing-33410/" TargetMode="External"/><Relationship Id="rId7" Type="http://schemas.openxmlformats.org/officeDocument/2006/relationships/image" Target="../media/image30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image" Target="../media/image14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22.png"/><Relationship Id="rId5" Type="http://schemas.openxmlformats.org/officeDocument/2006/relationships/image" Target="../media/image28.png"/><Relationship Id="rId15" Type="http://schemas.openxmlformats.org/officeDocument/2006/relationships/image" Target="../media/image34.png"/><Relationship Id="rId10" Type="http://schemas.openxmlformats.org/officeDocument/2006/relationships/image" Target="../media/image21.svg"/><Relationship Id="rId4" Type="http://schemas.openxmlformats.org/officeDocument/2006/relationships/image" Target="../media/image27.png"/><Relationship Id="rId9" Type="http://schemas.openxmlformats.org/officeDocument/2006/relationships/image" Target="../media/image20.png"/><Relationship Id="rId14" Type="http://schemas.openxmlformats.org/officeDocument/2006/relationships/image" Target="../media/image3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0.png"/><Relationship Id="rId5" Type="http://schemas.openxmlformats.org/officeDocument/2006/relationships/image" Target="../media/image1470.png"/><Relationship Id="rId4" Type="http://schemas.openxmlformats.org/officeDocument/2006/relationships/image" Target="../media/image17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1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7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The_library_at_trinity_college.jpg" TargetMode="External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png"/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0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36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sv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28.png"/><Relationship Id="rId18" Type="http://schemas.openxmlformats.org/officeDocument/2006/relationships/image" Target="../media/image42.png"/><Relationship Id="rId3" Type="http://schemas.openxmlformats.org/officeDocument/2006/relationships/hyperlink" Target="https://pixabay.com/en/database-schematic-server-computing-33410/" TargetMode="External"/><Relationship Id="rId21" Type="http://schemas.openxmlformats.org/officeDocument/2006/relationships/image" Target="../media/image45.png"/><Relationship Id="rId7" Type="http://schemas.openxmlformats.org/officeDocument/2006/relationships/image" Target="../media/image37.png"/><Relationship Id="rId12" Type="http://schemas.openxmlformats.org/officeDocument/2006/relationships/image" Target="../media/image27.png"/><Relationship Id="rId17" Type="http://schemas.openxmlformats.org/officeDocument/2006/relationships/image" Target="../media/image35.png"/><Relationship Id="rId2" Type="http://schemas.openxmlformats.org/officeDocument/2006/relationships/image" Target="../media/image14.png"/><Relationship Id="rId16" Type="http://schemas.openxmlformats.org/officeDocument/2006/relationships/image" Target="../media/image34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11" Type="http://schemas.openxmlformats.org/officeDocument/2006/relationships/image" Target="../media/image41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23" Type="http://schemas.openxmlformats.org/officeDocument/2006/relationships/image" Target="../media/image47.png"/><Relationship Id="rId10" Type="http://schemas.openxmlformats.org/officeDocument/2006/relationships/image" Target="../media/image40.png"/><Relationship Id="rId19" Type="http://schemas.openxmlformats.org/officeDocument/2006/relationships/image" Target="../media/image43.png"/><Relationship Id="rId4" Type="http://schemas.openxmlformats.org/officeDocument/2006/relationships/image" Target="../media/image19.png"/><Relationship Id="rId9" Type="http://schemas.openxmlformats.org/officeDocument/2006/relationships/image" Target="../media/image39.png"/><Relationship Id="rId14" Type="http://schemas.openxmlformats.org/officeDocument/2006/relationships/image" Target="../media/image29.png"/><Relationship Id="rId22" Type="http://schemas.openxmlformats.org/officeDocument/2006/relationships/image" Target="../media/image4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ngimg.com/png/66821-picture-google-get-docs-frame-ink-frames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ngimg.com/png/66821-picture-google-get-docs-frame-ink-frames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hyperlink" Target="https://pixabay.com/en/database-schematic-server-computing-33410/" TargetMode="External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11" Type="http://schemas.openxmlformats.org/officeDocument/2006/relationships/image" Target="../media/image53.png"/><Relationship Id="rId5" Type="http://schemas.openxmlformats.org/officeDocument/2006/relationships/image" Target="../media/image20.png"/><Relationship Id="rId10" Type="http://schemas.openxmlformats.org/officeDocument/2006/relationships/image" Target="../media/image52.png"/><Relationship Id="rId4" Type="http://schemas.openxmlformats.org/officeDocument/2006/relationships/image" Target="../media/image48.png"/><Relationship Id="rId9" Type="http://schemas.openxmlformats.org/officeDocument/2006/relationships/image" Target="../media/image51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3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581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600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7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1.png"/><Relationship Id="rId2" Type="http://schemas.openxmlformats.org/officeDocument/2006/relationships/image" Target="../media/image7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, funnel chart&#10;&#10;Description automatically generated">
            <a:extLst>
              <a:ext uri="{FF2B5EF4-FFF2-40B4-BE49-F238E27FC236}">
                <a16:creationId xmlns:a16="http://schemas.microsoft.com/office/drawing/2014/main" id="{3D1B5962-7E71-FCC0-7EBF-4E56760AA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058522" y="3574112"/>
            <a:ext cx="3040487" cy="30404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820E4E-D145-46CD-AB9B-3663C5A7F3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557" y="109959"/>
            <a:ext cx="11786886" cy="2998720"/>
          </a:xfrm>
        </p:spPr>
        <p:txBody>
          <a:bodyPr>
            <a:norm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DBSP: incremental evaluation for arbitrarily complex queries </a:t>
            </a:r>
            <a:br>
              <a:rPr lang="en-US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on data streams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98FC00-57FC-44CF-92E8-56E4B9431A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82815" y="4394759"/>
            <a:ext cx="9144000" cy="2219840"/>
          </a:xfrm>
        </p:spPr>
        <p:txBody>
          <a:bodyPr>
            <a:normAutofit/>
          </a:bodyPr>
          <a:lstStyle/>
          <a:p>
            <a:r>
              <a:rPr lang="en-US" dirty="0"/>
              <a:t>Mihai Budiu –                           .com</a:t>
            </a:r>
          </a:p>
          <a:p>
            <a:r>
              <a:rPr lang="en-US" dirty="0"/>
              <a:t>November 16, 2023</a:t>
            </a:r>
          </a:p>
          <a:p>
            <a:r>
              <a:rPr lang="en-US" dirty="0"/>
              <a:t>DANI seminar</a:t>
            </a:r>
          </a:p>
          <a:p>
            <a:r>
              <a:rPr lang="en-US" dirty="0"/>
              <a:t>Google</a:t>
            </a:r>
          </a:p>
          <a:p>
            <a:endParaRPr lang="en-US" dirty="0"/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2337B378-5D52-BB13-C5CC-BCDD06871C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3089"/>
          <a:stretch/>
        </p:blipFill>
        <p:spPr>
          <a:xfrm>
            <a:off x="52627" y="4226999"/>
            <a:ext cx="3954417" cy="23876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318188B-A18A-BFA4-4327-B0E57C0996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59899" y="4319963"/>
            <a:ext cx="154305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28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57448-79E2-3496-4DF1-421593AAE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what this work is about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C2A4CF-C1A9-B2A8-1195-EDDB517EE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C58E98D-2E0B-558C-1D5C-56331B6FFEC5}"/>
                  </a:ext>
                </a:extLst>
              </p:cNvPr>
              <p:cNvSpPr txBox="1"/>
              <p:nvPr/>
            </p:nvSpPr>
            <p:spPr>
              <a:xfrm>
                <a:off x="4337982" y="3260780"/>
                <a:ext cx="66133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C58E98D-2E0B-558C-1D5C-56331B6FFE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7982" y="3260780"/>
                <a:ext cx="661335" cy="70788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19E1164-A002-8463-D681-435CCD7A785E}"/>
                  </a:ext>
                </a:extLst>
              </p:cNvPr>
              <p:cNvSpPr txBox="1"/>
              <p:nvPr/>
            </p:nvSpPr>
            <p:spPr>
              <a:xfrm>
                <a:off x="7137520" y="3252829"/>
                <a:ext cx="932691" cy="7237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 dirty="0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4000" b="0" i="0" dirty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19E1164-A002-8463-D681-435CCD7A78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7520" y="3252829"/>
                <a:ext cx="932691" cy="72378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Arrow: Right 8">
            <a:extLst>
              <a:ext uri="{FF2B5EF4-FFF2-40B4-BE49-F238E27FC236}">
                <a16:creationId xmlns:a16="http://schemas.microsoft.com/office/drawing/2014/main" id="{D748DCE0-6287-6F64-88EE-D9E83BB491FF}"/>
              </a:ext>
            </a:extLst>
          </p:cNvPr>
          <p:cNvSpPr/>
          <p:nvPr/>
        </p:nvSpPr>
        <p:spPr>
          <a:xfrm>
            <a:off x="5096371" y="3190026"/>
            <a:ext cx="1980478" cy="849395"/>
          </a:xfrm>
          <a:prstGeom prst="righ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218BC2-03DA-52E1-AA4D-AA8B9B45BA0D}"/>
                  </a:ext>
                </a:extLst>
              </p:cNvPr>
              <p:cNvSpPr txBox="1"/>
              <p:nvPr/>
            </p:nvSpPr>
            <p:spPr>
              <a:xfrm>
                <a:off x="3428694" y="4382967"/>
                <a:ext cx="5224379" cy="5343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Work(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</m:oMath>
                </a14:m>
                <a:r>
                  <a:rPr lang="en-US" sz="2800" dirty="0"/>
                  <a:t>)/Work(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sz="2800" dirty="0"/>
                  <a:t>) =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(|</m:t>
                    </m:r>
                    <m:r>
                      <m:rPr>
                        <m:sty m:val="p"/>
                      </m:rPr>
                      <a:rPr lang="en-US" sz="2800" b="0" i="0" dirty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|/|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|)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218BC2-03DA-52E1-AA4D-AA8B9B45BA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8694" y="4382967"/>
                <a:ext cx="5224379" cy="534377"/>
              </a:xfrm>
              <a:prstGeom prst="rect">
                <a:avLst/>
              </a:prstGeom>
              <a:blipFill>
                <a:blip r:embed="rId4"/>
                <a:stretch>
                  <a:fillRect l="-2334" t="-9091" b="-3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82E8E42-8629-2242-8858-6D1059ABF312}"/>
                  </a:ext>
                </a:extLst>
              </p:cNvPr>
              <p:cNvSpPr txBox="1"/>
              <p:nvPr/>
            </p:nvSpPr>
            <p:spPr>
              <a:xfrm>
                <a:off x="370580" y="5664081"/>
                <a:ext cx="1134060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For essentially any query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sz="2800" dirty="0"/>
                  <a:t> you can write in any of the mainstream languages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82E8E42-8629-2242-8858-6D1059ABF3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580" y="5664081"/>
                <a:ext cx="11340605" cy="523220"/>
              </a:xfrm>
              <a:prstGeom prst="rect">
                <a:avLst/>
              </a:prstGeom>
              <a:blipFill>
                <a:blip r:embed="rId5"/>
                <a:stretch>
                  <a:fillRect l="-1129" t="-10465" r="-860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155921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EC556-9299-01EA-E97B-5190DC2B1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kinds of streams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B337B-C755-852D-6FA8-AA2CC99050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Streams were used previously to model time-evolution of a system</a:t>
            </a:r>
          </a:p>
          <a:p>
            <a:r>
              <a:rPr lang="en-US" dirty="0"/>
              <a:t>Now we use streams to model the execution of a loop</a:t>
            </a:r>
          </a:p>
          <a:p>
            <a:pPr lvl="1"/>
            <a:r>
              <a:rPr lang="en-US" dirty="0"/>
              <a:t>The stream values are consecutive values of the variables in the loop body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40DC04-E34C-40CD-2B30-798731417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100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BECF0F-ED2C-B8EE-B866-B02853B2B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2435" y="4304492"/>
            <a:ext cx="5047130" cy="1147904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F9E11CE-5B84-F4E9-1B21-5B9AB3C8FCBE}"/>
              </a:ext>
            </a:extLst>
          </p:cNvPr>
          <p:cNvCxnSpPr>
            <a:cxnSpLocks/>
          </p:cNvCxnSpPr>
          <p:nvPr/>
        </p:nvCxnSpPr>
        <p:spPr>
          <a:xfrm>
            <a:off x="5343525" y="3105150"/>
            <a:ext cx="1047750" cy="127635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039496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A806049-3386-4A92-B9A2-4CF211726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717" y="3497723"/>
            <a:ext cx="10006292" cy="20240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838195-5482-4BB4-88FA-2198D2651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Transitive closure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4D3922-4666-4BB5-94C8-C6F8B84B06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</a:rPr>
              <a:t>reach(x, y) :- edge(x, y).</a:t>
            </a:r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</a:rPr>
              <a:t>reach(x, y) :- edge(x, z), reach(z, y).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46CEC3-ED7E-4228-8B47-AAB1D4A77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101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E8B181-F36D-4C7F-88AD-28F37ACB1B5B}"/>
              </a:ext>
            </a:extLst>
          </p:cNvPr>
          <p:cNvSpPr txBox="1"/>
          <p:nvPr/>
        </p:nvSpPr>
        <p:spPr>
          <a:xfrm>
            <a:off x="10520579" y="3998269"/>
            <a:ext cx="1151467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Consolas" panose="020B0609020204030204" pitchFamily="49" charset="0"/>
              </a:rPr>
              <a:t>reach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1B271C-32DB-4E3A-B31B-F1D205183E6A}"/>
              </a:ext>
            </a:extLst>
          </p:cNvPr>
          <p:cNvSpPr txBox="1"/>
          <p:nvPr/>
        </p:nvSpPr>
        <p:spPr>
          <a:xfrm>
            <a:off x="496109" y="3998269"/>
            <a:ext cx="92703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Consolas" panose="020B0609020204030204" pitchFamily="49" charset="0"/>
              </a:rPr>
              <a:t>edge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E502AE-0390-4AA5-8083-31C913E81DA3}"/>
              </a:ext>
            </a:extLst>
          </p:cNvPr>
          <p:cNvSpPr txBox="1"/>
          <p:nvPr/>
        </p:nvSpPr>
        <p:spPr>
          <a:xfrm>
            <a:off x="3137647" y="4275268"/>
            <a:ext cx="644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edge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8D40B3-F83A-447A-AA5C-F8D10D291913}"/>
              </a:ext>
            </a:extLst>
          </p:cNvPr>
          <p:cNvSpPr txBox="1"/>
          <p:nvPr/>
        </p:nvSpPr>
        <p:spPr>
          <a:xfrm>
            <a:off x="5934878" y="5041662"/>
            <a:ext cx="1769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join(edge, reach)</a:t>
            </a:r>
          </a:p>
        </p:txBody>
      </p:sp>
    </p:spTree>
    <p:extLst>
      <p:ext uri="{BB962C8B-B14F-4D97-AF65-F5344CB8AC3E}">
        <p14:creationId xmlns:p14="http://schemas.microsoft.com/office/powerpoint/2010/main" val="184123670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E64D4-4004-4B5B-BDA7-2A65150D1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Semi-naïve evaluation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DB7CA4-7B1B-469B-AD0B-39055CADB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102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CE7DB40-1593-4214-B73D-1929F7F77B2D}"/>
                  </a:ext>
                </a:extLst>
              </p:cNvPr>
              <p:cNvSpPr txBox="1"/>
              <p:nvPr/>
            </p:nvSpPr>
            <p:spPr>
              <a:xfrm>
                <a:off x="5659194" y="3070058"/>
                <a:ext cx="1302913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CE7DB40-1593-4214-B73D-1929F7F77B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9194" y="3070058"/>
                <a:ext cx="1302913" cy="4924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29040013-12CB-43FF-8138-85F30471072F}"/>
              </a:ext>
            </a:extLst>
          </p:cNvPr>
          <p:cNvSpPr txBox="1"/>
          <p:nvPr/>
        </p:nvSpPr>
        <p:spPr>
          <a:xfrm>
            <a:off x="1643009" y="5673953"/>
            <a:ext cx="85666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Cycle rule =&gt; correctness of semi-naïve Datalog evaluation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2B1ABC9-7609-877E-8C15-F1F028084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688" y="1675536"/>
            <a:ext cx="5047130" cy="114790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BD7E54D-7B01-4A90-B2DA-46AE56BF5BAA}"/>
              </a:ext>
            </a:extLst>
          </p:cNvPr>
          <p:cNvSpPr/>
          <p:nvPr/>
        </p:nvSpPr>
        <p:spPr>
          <a:xfrm>
            <a:off x="4706471" y="1362635"/>
            <a:ext cx="2626658" cy="15436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29C50B-56E1-CB5F-22A7-2AC7EA2DA0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0352" y="3927738"/>
            <a:ext cx="4411957" cy="138097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442F7DA-D8C9-E936-1154-D276782F8BD7}"/>
              </a:ext>
            </a:extLst>
          </p:cNvPr>
          <p:cNvSpPr/>
          <p:nvPr/>
        </p:nvSpPr>
        <p:spPr>
          <a:xfrm>
            <a:off x="5264507" y="3769352"/>
            <a:ext cx="1445676" cy="15436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1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84463-FB28-372C-8A1B-C86594B16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Streaming, incremental, recursive queries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34591C-89CE-2359-9EF8-28FF28F14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024" y="1825625"/>
            <a:ext cx="11178988" cy="4351338"/>
          </a:xfrm>
        </p:spPr>
        <p:txBody>
          <a:bodyPr/>
          <a:lstStyle/>
          <a:p>
            <a:r>
              <a:rPr lang="en-US" dirty="0"/>
              <a:t>So far we have implemented a recursive </a:t>
            </a:r>
            <a:r>
              <a:rPr lang="en-US" b="1" dirty="0"/>
              <a:t>non-streaming</a:t>
            </a:r>
            <a:r>
              <a:rPr lang="en-US" dirty="0"/>
              <a:t> query</a:t>
            </a:r>
          </a:p>
          <a:p>
            <a:r>
              <a:rPr lang="en-US" dirty="0"/>
              <a:t>To make it incremental we apply the same recipe as before…</a:t>
            </a:r>
          </a:p>
          <a:p>
            <a:r>
              <a:rPr lang="en-US" dirty="0"/>
              <a:t>… treating the non-streaming query as a black-box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A524B6-2378-8976-F7AD-FF88C28A0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103</a:t>
            </a:fld>
            <a:endParaRPr lang="en-US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C20C098-349D-7F03-BCB1-6ED11ED337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452828" y="3299107"/>
            <a:ext cx="4915430" cy="342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59453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B71EE-2918-46DA-86F1-6663236D3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87363"/>
            <a:ext cx="10515600" cy="1325563"/>
          </a:xfrm>
        </p:spPr>
        <p:txBody>
          <a:bodyPr/>
          <a:lstStyle/>
          <a:p>
            <a:r>
              <a:rPr lang="en-US" dirty="0"/>
              <a:t>Lifting and loops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16C309-AF9C-413C-9AA3-2EEC85F0361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96983" y="1138518"/>
                <a:ext cx="11624031" cy="5020603"/>
              </a:xfrm>
            </p:spPr>
            <p:txBody>
              <a:bodyPr/>
              <a:lstStyle/>
              <a:p>
                <a:endParaRPr lang="en-US" dirty="0"/>
              </a:p>
              <a:p>
                <a:r>
                  <a:rPr lang="en-US" dirty="0"/>
                  <a:t>A circuit like                                                      implements a query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:endParaRPr lang="en-US" dirty="0"/>
              </a:p>
              <a:p>
                <a:r>
                  <a:rPr lang="en-US" dirty="0"/>
                  <a:t>Use the definition: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(↑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≝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∘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↑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∘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br>
                  <a:rPr lang="en-US" dirty="0"/>
                </a:br>
                <a:r>
                  <a:rPr lang="en-US" dirty="0"/>
                  <a:t>by treating the entire circuit like a scalar operator!</a:t>
                </a:r>
              </a:p>
              <a:p>
                <a:r>
                  <a:rPr lang="en-US" b="1" dirty="0"/>
                  <a:t>Theorem</a:t>
                </a:r>
                <a:r>
                  <a:rPr lang="en-US" dirty="0"/>
                  <a:t>: lifting a circuit is the same a lifting every operator</a:t>
                </a:r>
              </a:p>
              <a:p>
                <a:pPr lvl="1"/>
                <a:r>
                  <a:rPr lang="en-US" dirty="0"/>
                  <a:t>Works even for loops</a:t>
                </a:r>
              </a:p>
              <a:p>
                <a:pPr marL="457200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16C309-AF9C-413C-9AA3-2EEC85F0361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6983" y="1138518"/>
                <a:ext cx="11624031" cy="5020603"/>
              </a:xfrm>
              <a:blipFill>
                <a:blip r:embed="rId2"/>
                <a:stretch>
                  <a:fillRect l="-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F02D26-9A8E-4A6E-B6DE-4E08582A9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104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67A4D9-475D-7611-01FE-EA1F16847E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18" r="7267"/>
          <a:stretch/>
        </p:blipFill>
        <p:spPr>
          <a:xfrm>
            <a:off x="2076306" y="4948433"/>
            <a:ext cx="3437594" cy="13809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4D1B22-0963-ECBE-619C-E0261F369E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88" r="19655"/>
          <a:stretch/>
        </p:blipFill>
        <p:spPr>
          <a:xfrm>
            <a:off x="7191614" y="5084686"/>
            <a:ext cx="3634537" cy="11084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0DEA843-6F0B-1AE4-03E0-86E966A34A94}"/>
                  </a:ext>
                </a:extLst>
              </p:cNvPr>
              <p:cNvSpPr txBox="1"/>
              <p:nvPr/>
            </p:nvSpPr>
            <p:spPr>
              <a:xfrm>
                <a:off x="817252" y="4938733"/>
                <a:ext cx="525353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b="0" i="1" smtClean="0">
                          <a:latin typeface="Cambria Math" panose="02040503050406030204" pitchFamily="18" charset="0"/>
                        </a:rPr>
                        <m:t>↑(                 )</m:t>
                      </m:r>
                    </m:oMath>
                  </m:oMathPara>
                </a14:m>
                <a:endParaRPr lang="en-US" sz="7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0DEA843-6F0B-1AE4-03E0-86E966A34A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252" y="4938733"/>
                <a:ext cx="5253537" cy="12003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7389738-E885-AB15-6D71-C2F867EC96E3}"/>
                  </a:ext>
                </a:extLst>
              </p:cNvPr>
              <p:cNvSpPr txBox="1"/>
              <p:nvPr/>
            </p:nvSpPr>
            <p:spPr>
              <a:xfrm>
                <a:off x="6244770" y="5392700"/>
                <a:ext cx="546844" cy="4924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7389738-E885-AB15-6D71-C2F867EC96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4770" y="5392700"/>
                <a:ext cx="546844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E3DE4569-313A-6C4D-6EB7-9EA1CCE22D29}"/>
              </a:ext>
            </a:extLst>
          </p:cNvPr>
          <p:cNvGrpSpPr/>
          <p:nvPr/>
        </p:nvGrpSpPr>
        <p:grpSpPr>
          <a:xfrm>
            <a:off x="2464835" y="1343326"/>
            <a:ext cx="4321476" cy="1052362"/>
            <a:chOff x="2303469" y="1361256"/>
            <a:chExt cx="4321476" cy="105236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6BCF600-5186-4E0B-A571-C44D6456C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03469" y="1558485"/>
              <a:ext cx="4321476" cy="85513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1F87B6A-23CB-B26C-7DC6-BE92D177BF66}"/>
                </a:ext>
              </a:extLst>
            </p:cNvPr>
            <p:cNvSpPr/>
            <p:nvPr/>
          </p:nvSpPr>
          <p:spPr>
            <a:xfrm>
              <a:off x="2837225" y="1361256"/>
              <a:ext cx="3051545" cy="1012948"/>
            </a:xfrm>
            <a:prstGeom prst="rect">
              <a:avLst/>
            </a:pr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E17D4278-5197-10F4-B936-8F5B1B42FB03}"/>
                    </a:ext>
                  </a:extLst>
                </p:cNvPr>
                <p:cNvSpPr/>
                <p:nvPr/>
              </p:nvSpPr>
              <p:spPr>
                <a:xfrm>
                  <a:off x="4303059" y="1661542"/>
                  <a:ext cx="349624" cy="41827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E17D4278-5197-10F4-B936-8F5B1B42FB0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03059" y="1661542"/>
                  <a:ext cx="349624" cy="41827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16674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84463-FB28-372C-8A1B-C86594B16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 incremental recursive queries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A524B6-2378-8976-F7AD-FF88C28A0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105</a:t>
            </a:fld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0F726B9-4923-CD12-CB89-F194872D9C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82838" y="3600892"/>
            <a:ext cx="5994674" cy="10961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B1007E-7741-1C34-7B46-5D679EDCF1A0}"/>
              </a:ext>
            </a:extLst>
          </p:cNvPr>
          <p:cNvSpPr txBox="1"/>
          <p:nvPr/>
        </p:nvSpPr>
        <p:spPr>
          <a:xfrm>
            <a:off x="747869" y="5699201"/>
            <a:ext cx="3548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Apply chain and cycle rules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99A562-8759-F036-A065-F517D297D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2562" y="5627227"/>
            <a:ext cx="5030365" cy="1096169"/>
          </a:xfrm>
          <a:prstGeom prst="rect">
            <a:avLst/>
          </a:prstGeom>
        </p:spPr>
      </p:pic>
      <p:sp>
        <p:nvSpPr>
          <p:cNvPr id="12" name="Arrow: Down 11">
            <a:extLst>
              <a:ext uri="{FF2B5EF4-FFF2-40B4-BE49-F238E27FC236}">
                <a16:creationId xmlns:a16="http://schemas.microsoft.com/office/drawing/2014/main" id="{3C260371-C88B-BA43-7325-E4B425A700DE}"/>
              </a:ext>
            </a:extLst>
          </p:cNvPr>
          <p:cNvSpPr/>
          <p:nvPr/>
        </p:nvSpPr>
        <p:spPr>
          <a:xfrm>
            <a:off x="7777744" y="4838853"/>
            <a:ext cx="667009" cy="5687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0403C3-A329-8DDD-AEB4-4957D30C5144}"/>
              </a:ext>
            </a:extLst>
          </p:cNvPr>
          <p:cNvSpPr txBox="1"/>
          <p:nvPr/>
        </p:nvSpPr>
        <p:spPr>
          <a:xfrm>
            <a:off x="648419" y="3538791"/>
            <a:ext cx="30005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Incremental streaming</a:t>
            </a:r>
          </a:p>
          <a:p>
            <a:r>
              <a:rPr lang="en-US" sz="2400" dirty="0"/>
              <a:t>recursive query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6D1872-373E-2AC7-DDB2-E985F50ADD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84" r="19087"/>
          <a:stretch/>
        </p:blipFill>
        <p:spPr>
          <a:xfrm>
            <a:off x="5667554" y="1690688"/>
            <a:ext cx="3778371" cy="11084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EE73301-5870-E947-EEE5-282B95F041EC}"/>
              </a:ext>
            </a:extLst>
          </p:cNvPr>
          <p:cNvSpPr txBox="1"/>
          <p:nvPr/>
        </p:nvSpPr>
        <p:spPr>
          <a:xfrm>
            <a:off x="648419" y="1627589"/>
            <a:ext cx="36177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Non-incremental streaming</a:t>
            </a:r>
          </a:p>
          <a:p>
            <a:r>
              <a:rPr lang="en-US" sz="2400" dirty="0"/>
              <a:t>recursive query</a:t>
            </a: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DB8F6756-9B1E-70CC-0C3C-B33CBBC88DF3}"/>
              </a:ext>
            </a:extLst>
          </p:cNvPr>
          <p:cNvSpPr/>
          <p:nvPr/>
        </p:nvSpPr>
        <p:spPr>
          <a:xfrm>
            <a:off x="7777744" y="2890332"/>
            <a:ext cx="667009" cy="5687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28674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DC54EB-14DB-A136-36DE-027C3D753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2303" y="5016200"/>
            <a:ext cx="5372899" cy="9824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E68F91-567D-407A-B65F-1D093267E5F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/>
                  <a:t> is defined for any group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/>
                  <a:t> itself is a group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dirty="0"/>
                  <a:t> is a group!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E68F91-567D-407A-B65F-1D093267E5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D0B826C6-614A-47CA-9972-56734D77C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Streams of Streams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FA36B3-AE13-4F39-AB15-C31AE6CBF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106</a:t>
            </a:fld>
            <a:endParaRPr lang="en-US"/>
          </a:p>
        </p:txBody>
      </p: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F1902AC5-EE08-F000-51CD-D6EBA660BE37}"/>
              </a:ext>
            </a:extLst>
          </p:cNvPr>
          <p:cNvCxnSpPr>
            <a:cxnSpLocks/>
            <a:stCxn id="9" idx="2"/>
            <a:endCxn id="13" idx="0"/>
          </p:cNvCxnSpPr>
          <p:nvPr/>
        </p:nvCxnSpPr>
        <p:spPr>
          <a:xfrm rot="16200000" flipH="1">
            <a:off x="2470921" y="2280373"/>
            <a:ext cx="1889265" cy="4034118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37585CD9-9A08-5554-E54F-652F3427E543}"/>
              </a:ext>
            </a:extLst>
          </p:cNvPr>
          <p:cNvSpPr/>
          <p:nvPr/>
        </p:nvSpPr>
        <p:spPr>
          <a:xfrm>
            <a:off x="1147482" y="2931459"/>
            <a:ext cx="502024" cy="421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6A9A87-AD9E-FA8C-162B-3D74C2CEFBC6}"/>
              </a:ext>
            </a:extLst>
          </p:cNvPr>
          <p:cNvSpPr/>
          <p:nvPr/>
        </p:nvSpPr>
        <p:spPr>
          <a:xfrm>
            <a:off x="3424517" y="2375180"/>
            <a:ext cx="394447" cy="421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1734928-8E16-7C02-206D-C1AAAE5E537A}"/>
              </a:ext>
            </a:extLst>
          </p:cNvPr>
          <p:cNvSpPr/>
          <p:nvPr/>
        </p:nvSpPr>
        <p:spPr>
          <a:xfrm>
            <a:off x="5181600" y="5242065"/>
            <a:ext cx="502024" cy="421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6E08532-87DF-69C2-3013-43FEAC33DCC8}"/>
              </a:ext>
            </a:extLst>
          </p:cNvPr>
          <p:cNvSpPr/>
          <p:nvPr/>
        </p:nvSpPr>
        <p:spPr>
          <a:xfrm>
            <a:off x="4267200" y="5233101"/>
            <a:ext cx="502024" cy="421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4AA3C994-00FC-ABFD-AB2F-E755BC839352}"/>
              </a:ext>
            </a:extLst>
          </p:cNvPr>
          <p:cNvCxnSpPr>
            <a:cxnSpLocks/>
            <a:stCxn id="12" idx="3"/>
            <a:endCxn id="14" idx="0"/>
          </p:cNvCxnSpPr>
          <p:nvPr/>
        </p:nvCxnSpPr>
        <p:spPr>
          <a:xfrm>
            <a:off x="3818964" y="2585851"/>
            <a:ext cx="699248" cy="2647250"/>
          </a:xfrm>
          <a:prstGeom prst="bentConnector2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D936C902-8905-9DC7-C0FC-D638995F43C6}"/>
              </a:ext>
            </a:extLst>
          </p:cNvPr>
          <p:cNvSpPr/>
          <p:nvPr/>
        </p:nvSpPr>
        <p:spPr>
          <a:xfrm>
            <a:off x="7433982" y="5233100"/>
            <a:ext cx="502024" cy="421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Connector: Elbow 37">
            <a:extLst>
              <a:ext uri="{FF2B5EF4-FFF2-40B4-BE49-F238E27FC236}">
                <a16:creationId xmlns:a16="http://schemas.microsoft.com/office/drawing/2014/main" id="{BAF88728-458A-8C61-E211-3EB9B213F785}"/>
              </a:ext>
            </a:extLst>
          </p:cNvPr>
          <p:cNvCxnSpPr>
            <a:cxnSpLocks/>
            <a:stCxn id="12" idx="3"/>
            <a:endCxn id="37" idx="0"/>
          </p:cNvCxnSpPr>
          <p:nvPr/>
        </p:nvCxnSpPr>
        <p:spPr>
          <a:xfrm>
            <a:off x="3818964" y="2585851"/>
            <a:ext cx="3866030" cy="2647249"/>
          </a:xfrm>
          <a:prstGeom prst="bentConnector2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71B3896E-7B63-5B9C-356E-29F43CD56599}"/>
              </a:ext>
            </a:extLst>
          </p:cNvPr>
          <p:cNvSpPr/>
          <p:nvPr/>
        </p:nvSpPr>
        <p:spPr>
          <a:xfrm>
            <a:off x="6502655" y="5273639"/>
            <a:ext cx="502024" cy="421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2FC9A721-027A-E170-C4D5-BEC20AF1B56B}"/>
              </a:ext>
            </a:extLst>
          </p:cNvPr>
          <p:cNvCxnSpPr>
            <a:cxnSpLocks/>
            <a:stCxn id="9" idx="2"/>
            <a:endCxn id="42" idx="0"/>
          </p:cNvCxnSpPr>
          <p:nvPr/>
        </p:nvCxnSpPr>
        <p:spPr>
          <a:xfrm rot="16200000" flipH="1">
            <a:off x="3115661" y="1635632"/>
            <a:ext cx="1920839" cy="5355173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763177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9BF40-A43A-3396-60D0-353DC39E3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Streams of streams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0CEF40-C9F5-8AAF-86BD-EAFDB616EE9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70089"/>
                <a:ext cx="10515600" cy="1603375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The math works out fine</a:t>
                </a:r>
              </a:p>
              <a:p>
                <a:r>
                  <a:rPr lang="en-US" dirty="0"/>
                  <a:t>Even for higher dimensions</a:t>
                </a:r>
              </a:p>
              <a:p>
                <a:r>
                  <a:rPr lang="en-US" dirty="0"/>
                  <a:t>But it becomes less intuitive</a:t>
                </a:r>
              </a:p>
              <a:p>
                <a:r>
                  <a:rPr lang="en-US" dirty="0"/>
                  <a:t>In particular,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↑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 are very different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0CEF40-C9F5-8AAF-86BD-EAFDB616EE9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70089"/>
                <a:ext cx="10515600" cy="1603375"/>
              </a:xfrm>
              <a:blipFill>
                <a:blip r:embed="rId2"/>
                <a:stretch>
                  <a:fillRect l="-928" t="-9506" b="-9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36E4C-553B-BF76-AD2B-9202B1A1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107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F6715A-7442-0C44-D65C-B5270CBC6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7797" y="1481544"/>
            <a:ext cx="3118937" cy="15443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B39928-014B-FFE0-F4F6-F0751EF9263C}"/>
              </a:ext>
            </a:extLst>
          </p:cNvPr>
          <p:cNvSpPr txBox="1"/>
          <p:nvPr/>
        </p:nvSpPr>
        <p:spPr>
          <a:xfrm>
            <a:off x="8545859" y="1049308"/>
            <a:ext cx="1643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Loop iterations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C43DF52E-680D-B115-ACC3-59D3538288C4}"/>
              </a:ext>
            </a:extLst>
          </p:cNvPr>
          <p:cNvSpPr/>
          <p:nvPr/>
        </p:nvSpPr>
        <p:spPr>
          <a:xfrm>
            <a:off x="8545859" y="1329776"/>
            <a:ext cx="1821924" cy="240632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4555196A-0473-293B-3D45-A513AEAA00E4}"/>
              </a:ext>
            </a:extLst>
          </p:cNvPr>
          <p:cNvSpPr/>
          <p:nvPr/>
        </p:nvSpPr>
        <p:spPr>
          <a:xfrm>
            <a:off x="10624637" y="1631503"/>
            <a:ext cx="264193" cy="1244409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0B846D-6FB6-086C-D4EA-8E70BB2F6CF4}"/>
              </a:ext>
            </a:extLst>
          </p:cNvPr>
          <p:cNvSpPr txBox="1"/>
          <p:nvPr/>
        </p:nvSpPr>
        <p:spPr>
          <a:xfrm rot="16200000">
            <a:off x="10389520" y="2061664"/>
            <a:ext cx="1351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Transactions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EA6D53-2F69-3A2D-C87E-E3CD4D73C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271" y="4055762"/>
            <a:ext cx="3817598" cy="17120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5AA1411-6FC9-25EF-FCC6-3515D0E1F8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9653" y="4095741"/>
            <a:ext cx="4132412" cy="1712951"/>
          </a:xfrm>
          <a:prstGeom prst="rect">
            <a:avLst/>
          </a:prstGeom>
        </p:spPr>
      </p:pic>
      <p:sp>
        <p:nvSpPr>
          <p:cNvPr id="17" name="Arrow: Down 16">
            <a:extLst>
              <a:ext uri="{FF2B5EF4-FFF2-40B4-BE49-F238E27FC236}">
                <a16:creationId xmlns:a16="http://schemas.microsoft.com/office/drawing/2014/main" id="{264B8B8A-0BB7-5CBA-5631-E3519AD62483}"/>
              </a:ext>
            </a:extLst>
          </p:cNvPr>
          <p:cNvSpPr/>
          <p:nvPr/>
        </p:nvSpPr>
        <p:spPr>
          <a:xfrm>
            <a:off x="4543722" y="4322802"/>
            <a:ext cx="264193" cy="1244409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748AEA-4814-16C9-51BD-B5B7C1D3EDD0}"/>
              </a:ext>
            </a:extLst>
          </p:cNvPr>
          <p:cNvSpPr txBox="1"/>
          <p:nvPr/>
        </p:nvSpPr>
        <p:spPr>
          <a:xfrm rot="16200000">
            <a:off x="4412956" y="4691510"/>
            <a:ext cx="1195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Shift down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C34733-4547-62C4-D9F3-C302DC273D5F}"/>
              </a:ext>
            </a:extLst>
          </p:cNvPr>
          <p:cNvSpPr txBox="1"/>
          <p:nvPr/>
        </p:nvSpPr>
        <p:spPr>
          <a:xfrm>
            <a:off x="8545859" y="3712467"/>
            <a:ext cx="1104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Shift right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5DCE5E20-9DAD-FBF5-FC4C-5F5378DFA791}"/>
              </a:ext>
            </a:extLst>
          </p:cNvPr>
          <p:cNvSpPr/>
          <p:nvPr/>
        </p:nvSpPr>
        <p:spPr>
          <a:xfrm>
            <a:off x="8211479" y="3995526"/>
            <a:ext cx="1821924" cy="240632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8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/>
      <p:bldP spid="20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BDCC8-CBCA-4556-8A8B-D9144A005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Transitive, reflexive closure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B9908-AFC4-4CA2-B39B-EA2758CD98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input relation</a:t>
            </a:r>
            <a:r>
              <a:rPr lang="en-US" sz="3200" dirty="0">
                <a:effectLst/>
                <a:latin typeface="Courier New" panose="02070309020205020404" pitchFamily="49" charset="0"/>
              </a:rPr>
              <a:t> E(h: Node, t: Node)</a:t>
            </a:r>
            <a:endParaRPr lang="en-US" sz="3200" dirty="0"/>
          </a:p>
          <a:p>
            <a:pPr marL="0" indent="0">
              <a:buNone/>
            </a:pPr>
            <a:r>
              <a:rPr lang="en-US" sz="3200" dirty="0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output relation</a:t>
            </a:r>
            <a:r>
              <a:rPr lang="en-US" sz="3200" dirty="0">
                <a:effectLst/>
                <a:latin typeface="Courier New" panose="02070309020205020404" pitchFamily="49" charset="0"/>
              </a:rPr>
              <a:t> R(s: Node, t: Node)</a:t>
            </a:r>
          </a:p>
          <a:p>
            <a:pPr marL="0" indent="0">
              <a:buNone/>
            </a:pPr>
            <a:br>
              <a:rPr lang="en-US" sz="3200" dirty="0"/>
            </a:br>
            <a:r>
              <a:rPr lang="en-US" sz="3200" dirty="0">
                <a:effectLst/>
                <a:latin typeface="Courier New" panose="02070309020205020404" pitchFamily="49" charset="0"/>
              </a:rPr>
              <a:t>R(x, x) : - E (x, _).</a:t>
            </a:r>
            <a:br>
              <a:rPr lang="en-US" sz="3200" dirty="0"/>
            </a:br>
            <a:r>
              <a:rPr lang="en-US" sz="3200" dirty="0">
                <a:effectLst/>
                <a:latin typeface="Courier New" panose="02070309020205020404" pitchFamily="49" charset="0"/>
              </a:rPr>
              <a:t>R(x, x) : - E (_, x).</a:t>
            </a:r>
            <a:br>
              <a:rPr lang="en-US" sz="3200" dirty="0"/>
            </a:br>
            <a:r>
              <a:rPr lang="en-US" sz="3200" dirty="0">
                <a:effectLst/>
                <a:latin typeface="Courier New" panose="02070309020205020404" pitchFamily="49" charset="0"/>
              </a:rPr>
              <a:t>R(x, y) : - E (x, y).</a:t>
            </a:r>
            <a:br>
              <a:rPr lang="en-US" sz="3200" dirty="0"/>
            </a:br>
            <a:r>
              <a:rPr lang="en-US" sz="3200" dirty="0">
                <a:effectLst/>
                <a:latin typeface="Courier New" panose="02070309020205020404" pitchFamily="49" charset="0"/>
              </a:rPr>
              <a:t>R(x, y) : - E (x, z), R(z, y).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62001F-873D-4D6F-866C-CA94BFE5E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0505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7ACEC-5520-4141-A291-53E9D8AE6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Transitive, reflexive closure: circuit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97D4871-5EFF-49DC-A0A1-FB86EBB8AA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16509" y="1911405"/>
            <a:ext cx="5474319" cy="167179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3E4A86-F776-4350-B2F3-4D11AFA51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109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C5E01E-AF75-4190-8AFB-5056866A1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189" y="4014999"/>
            <a:ext cx="6097337" cy="19939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3A25F0-E3C9-4137-82D1-A1C8947BAFE7}"/>
              </a:ext>
            </a:extLst>
          </p:cNvPr>
          <p:cNvSpPr txBox="1"/>
          <p:nvPr/>
        </p:nvSpPr>
        <p:spPr>
          <a:xfrm>
            <a:off x="838200" y="2054022"/>
            <a:ext cx="35734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Non-recursive query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57F7AF-FD6D-4918-A57C-305361E45957}"/>
              </a:ext>
            </a:extLst>
          </p:cNvPr>
          <p:cNvSpPr txBox="1"/>
          <p:nvPr/>
        </p:nvSpPr>
        <p:spPr>
          <a:xfrm>
            <a:off x="838200" y="4801726"/>
            <a:ext cx="30712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Recursive version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A7096F20-7DD0-6525-9A90-6D13FD8D3BC2}"/>
              </a:ext>
            </a:extLst>
          </p:cNvPr>
          <p:cNvSpPr/>
          <p:nvPr/>
        </p:nvSpPr>
        <p:spPr>
          <a:xfrm>
            <a:off x="7128479" y="3688140"/>
            <a:ext cx="1327638" cy="395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FF428104-695E-4451-1DC7-788AED8CB363}"/>
              </a:ext>
            </a:extLst>
          </p:cNvPr>
          <p:cNvSpPr/>
          <p:nvPr/>
        </p:nvSpPr>
        <p:spPr>
          <a:xfrm>
            <a:off x="7128479" y="6097112"/>
            <a:ext cx="1327638" cy="395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32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E2173-E0F0-F5ED-B16E-C8ACFE01C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It’s not always obvious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CAC286-5A56-8D9C-93EA-7F17B1DEDC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CREATE VIEW </a:t>
            </a:r>
            <a:r>
              <a:rPr lang="en-US" dirty="0">
                <a:latin typeface="Consolas" panose="020B0609020204030204" pitchFamily="49" charset="0"/>
              </a:rPr>
              <a:t>V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 AS </a:t>
            </a:r>
            <a:b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</a:br>
            <a:r>
              <a:rPr lang="en-US" sz="2800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sz="2800" dirty="0">
                <a:latin typeface="Consolas" panose="020B0609020204030204" pitchFamily="49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Consolas" panose="020B0609020204030204" pitchFamily="49" charset="0"/>
              </a:rPr>
              <a:t>DISTINCT</a:t>
            </a:r>
            <a:r>
              <a:rPr lang="en-US" sz="2800" dirty="0">
                <a:latin typeface="Consolas" panose="020B0609020204030204" pitchFamily="49" charset="0"/>
              </a:rPr>
              <a:t> * </a:t>
            </a:r>
            <a:r>
              <a:rPr lang="en-US" sz="2800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sz="2800" dirty="0">
                <a:latin typeface="Consolas" panose="020B0609020204030204" pitchFamily="49" charset="0"/>
              </a:rPr>
              <a:t> T</a:t>
            </a:r>
            <a:br>
              <a:rPr lang="en-US" sz="2800" dirty="0">
                <a:latin typeface="Consolas" panose="020B0609020204030204" pitchFamily="49" charset="0"/>
              </a:rPr>
            </a:br>
            <a:r>
              <a:rPr lang="en-US" sz="2800" dirty="0">
                <a:solidFill>
                  <a:schemeClr val="accent1"/>
                </a:solidFill>
                <a:latin typeface="Consolas" panose="020B0609020204030204" pitchFamily="49" charset="0"/>
              </a:rPr>
              <a:t>WHERE</a:t>
            </a:r>
            <a:r>
              <a:rPr lang="en-US" sz="2800" dirty="0">
                <a:latin typeface="Consolas" panose="020B0609020204030204" pitchFamily="49" charset="0"/>
              </a:rPr>
              <a:t> Age &gt;= 10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59C760-E4A2-5291-C168-B713066DD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11</a:t>
            </a:fld>
            <a:endParaRPr lang="en-US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A5D1617D-25C9-FE2B-0629-224787DB1CFB}"/>
              </a:ext>
            </a:extLst>
          </p:cNvPr>
          <p:cNvSpPr/>
          <p:nvPr/>
        </p:nvSpPr>
        <p:spPr>
          <a:xfrm>
            <a:off x="5743847" y="2380212"/>
            <a:ext cx="185297" cy="700906"/>
          </a:xfrm>
          <a:prstGeom prst="rightBrace">
            <a:avLst>
              <a:gd name="adj1" fmla="val 43116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A4CB2F7-60AE-6629-210A-E62B944503C7}"/>
                  </a:ext>
                </a:extLst>
              </p:cNvPr>
              <p:cNvSpPr txBox="1"/>
              <p:nvPr/>
            </p:nvSpPr>
            <p:spPr>
              <a:xfrm>
                <a:off x="5972807" y="2487576"/>
                <a:ext cx="47102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A4CB2F7-60AE-6629-210A-E62B944503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2807" y="2487576"/>
                <a:ext cx="471026" cy="461665"/>
              </a:xfrm>
              <a:prstGeom prst="rect">
                <a:avLst/>
              </a:prstGeom>
              <a:blipFill>
                <a:blip r:embed="rId2"/>
                <a:stretch>
                  <a:fillRect l="-1299" b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C33F97C-D618-0539-F8DA-CDC1701577A4}"/>
                  </a:ext>
                </a:extLst>
              </p:cNvPr>
              <p:cNvSpPr txBox="1"/>
              <p:nvPr/>
            </p:nvSpPr>
            <p:spPr>
              <a:xfrm>
                <a:off x="6096000" y="4608276"/>
                <a:ext cx="634468" cy="471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dirty="0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C33F97C-D618-0539-F8DA-CDC1701577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4608276"/>
                <a:ext cx="634468" cy="471219"/>
              </a:xfrm>
              <a:prstGeom prst="rect">
                <a:avLst/>
              </a:prstGeom>
              <a:blipFill>
                <a:blip r:embed="rId3"/>
                <a:stretch>
                  <a:fillRect l="-962" b="-129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ight Brace 7">
            <a:extLst>
              <a:ext uri="{FF2B5EF4-FFF2-40B4-BE49-F238E27FC236}">
                <a16:creationId xmlns:a16="http://schemas.microsoft.com/office/drawing/2014/main" id="{B1ACCFFF-E169-854C-90A0-B4F6D0B4E5BD}"/>
              </a:ext>
            </a:extLst>
          </p:cNvPr>
          <p:cNvSpPr/>
          <p:nvPr/>
        </p:nvSpPr>
        <p:spPr>
          <a:xfrm>
            <a:off x="5957625" y="4524847"/>
            <a:ext cx="185297" cy="700906"/>
          </a:xfrm>
          <a:prstGeom prst="rightBrace">
            <a:avLst>
              <a:gd name="adj1" fmla="val 43116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9C97AD-26CB-BCB7-69A6-F2E3BB3DC18D}"/>
              </a:ext>
            </a:extLst>
          </p:cNvPr>
          <p:cNvSpPr/>
          <p:nvPr/>
        </p:nvSpPr>
        <p:spPr>
          <a:xfrm>
            <a:off x="2638145" y="4318156"/>
            <a:ext cx="5661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nsolas" panose="020B0609020204030204" pitchFamily="49" charset="0"/>
              </a:rPr>
              <a:t>?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059355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11B86-25C1-4436-A5B5-ECBC2BF8F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Transitive, reflexive closure: incrementalize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681022-F387-4FBC-9B46-2FA0FA135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110</a:t>
            </a:fld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2B8031C1-C738-4D1A-8577-FC3496E75117}"/>
              </a:ext>
            </a:extLst>
          </p:cNvPr>
          <p:cNvSpPr/>
          <p:nvPr/>
        </p:nvSpPr>
        <p:spPr>
          <a:xfrm>
            <a:off x="5049513" y="3627755"/>
            <a:ext cx="1327638" cy="395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Content Placeholder 5">
            <a:extLst>
              <a:ext uri="{FF2B5EF4-FFF2-40B4-BE49-F238E27FC236}">
                <a16:creationId xmlns:a16="http://schemas.microsoft.com/office/drawing/2014/main" id="{BDE18413-5828-4F3B-445E-73BEEB9AAC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0820" y="4282028"/>
            <a:ext cx="6434162" cy="201798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F5FE45-1408-7CF8-D0A0-FFE008292CD3}"/>
              </a:ext>
            </a:extLst>
          </p:cNvPr>
          <p:cNvSpPr txBox="1"/>
          <p:nvPr/>
        </p:nvSpPr>
        <p:spPr>
          <a:xfrm>
            <a:off x="396815" y="2372264"/>
            <a:ext cx="2033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Lifted (streaming)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07F9C3-E2CA-E78D-12EB-BF73C565227A}"/>
              </a:ext>
            </a:extLst>
          </p:cNvPr>
          <p:cNvSpPr txBox="1"/>
          <p:nvPr/>
        </p:nvSpPr>
        <p:spPr>
          <a:xfrm>
            <a:off x="396815" y="5106355"/>
            <a:ext cx="18563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Incrementalized</a:t>
            </a:r>
            <a:endParaRPr lang="en-US" sz="2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8268B3-EB5B-975E-A6B9-A06AD237B92B}"/>
              </a:ext>
            </a:extLst>
          </p:cNvPr>
          <p:cNvSpPr/>
          <p:nvPr/>
        </p:nvSpPr>
        <p:spPr>
          <a:xfrm>
            <a:off x="8600536" y="4023518"/>
            <a:ext cx="689104" cy="8738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FEF863-4350-0231-B56E-B7BB4D8A1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8747" y="1318085"/>
            <a:ext cx="5878307" cy="214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39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7CC866A-6669-4F3B-9206-0F583DC49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766" y="4467210"/>
            <a:ext cx="6196073" cy="201798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2AFCDD6-F22F-F9CE-1AD2-C092E80FEBE5}"/>
              </a:ext>
            </a:extLst>
          </p:cNvPr>
          <p:cNvSpPr/>
          <p:nvPr/>
        </p:nvSpPr>
        <p:spPr>
          <a:xfrm>
            <a:off x="6818489" y="5787459"/>
            <a:ext cx="2782711" cy="8374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6DBA9F-E1CB-4F91-9F18-B3A63DD97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Transitive, reflexive closure: optimize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925039E-AAF4-4253-B7A6-263FC3D2DD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24722" y="1905374"/>
            <a:ext cx="6434162" cy="201798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D32562-0B4D-411F-AAAE-544F96D64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111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9BDF64-874B-4791-9749-E0B7399A0A2D}"/>
              </a:ext>
            </a:extLst>
          </p:cNvPr>
          <p:cNvSpPr/>
          <p:nvPr/>
        </p:nvSpPr>
        <p:spPr>
          <a:xfrm>
            <a:off x="10202542" y="1788260"/>
            <a:ext cx="1022506" cy="8738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E444D18-2FD2-405C-8C30-EB36A3B8BD33}"/>
              </a:ext>
            </a:extLst>
          </p:cNvPr>
          <p:cNvSpPr/>
          <p:nvPr/>
        </p:nvSpPr>
        <p:spPr>
          <a:xfrm>
            <a:off x="10369395" y="5535949"/>
            <a:ext cx="1022506" cy="8738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4FDEC627-0934-46E6-B82E-5B8F366A1651}"/>
              </a:ext>
            </a:extLst>
          </p:cNvPr>
          <p:cNvSpPr/>
          <p:nvPr/>
        </p:nvSpPr>
        <p:spPr>
          <a:xfrm>
            <a:off x="5894263" y="3940165"/>
            <a:ext cx="1327638" cy="395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052AA1-42D7-B77C-81AA-1DF8705491EC}"/>
              </a:ext>
            </a:extLst>
          </p:cNvPr>
          <p:cNvSpPr/>
          <p:nvPr/>
        </p:nvSpPr>
        <p:spPr>
          <a:xfrm>
            <a:off x="8678174" y="1570008"/>
            <a:ext cx="689104" cy="8738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8CB8A5-2760-00DC-A973-D19BA14F75D3}"/>
              </a:ext>
            </a:extLst>
          </p:cNvPr>
          <p:cNvSpPr/>
          <p:nvPr/>
        </p:nvSpPr>
        <p:spPr>
          <a:xfrm>
            <a:off x="6818489" y="5787459"/>
            <a:ext cx="1662123" cy="446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nonlinear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6DC3CB-1C4F-38FB-8624-D0A33E7FA3DC}"/>
              </a:ext>
            </a:extLst>
          </p:cNvPr>
          <p:cNvSpPr txBox="1"/>
          <p:nvPr/>
        </p:nvSpPr>
        <p:spPr>
          <a:xfrm>
            <a:off x="496551" y="2462065"/>
            <a:ext cx="18563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Incrementalized</a:t>
            </a:r>
            <a:endParaRPr lang="en-US" sz="2000" dirty="0"/>
          </a:p>
          <a:p>
            <a:r>
              <a:rPr lang="en-US" sz="2000" dirty="0"/>
              <a:t>(previous)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F5575A-125A-AC42-2979-701B54EE344D}"/>
              </a:ext>
            </a:extLst>
          </p:cNvPr>
          <p:cNvSpPr txBox="1"/>
          <p:nvPr/>
        </p:nvSpPr>
        <p:spPr>
          <a:xfrm>
            <a:off x="496551" y="5335894"/>
            <a:ext cx="20360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Apply chain, cycle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A8950C6-DAA9-6A12-4A31-DC97C94F07D6}"/>
              </a:ext>
            </a:extLst>
          </p:cNvPr>
          <p:cNvSpPr/>
          <p:nvPr/>
        </p:nvSpPr>
        <p:spPr>
          <a:xfrm>
            <a:off x="3871913" y="4907756"/>
            <a:ext cx="1485900" cy="571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D0EC3D7-10A0-FD1C-E56D-E28D8EEC5047}"/>
              </a:ext>
            </a:extLst>
          </p:cNvPr>
          <p:cNvSpPr/>
          <p:nvPr/>
        </p:nvSpPr>
        <p:spPr>
          <a:xfrm>
            <a:off x="6478951" y="5307768"/>
            <a:ext cx="1485900" cy="571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50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/>
      <p:bldP spid="5" grpId="0" animBg="1"/>
      <p:bldP spid="15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8B035-8E1E-1127-1DBC-40CCE2538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Transitive, reflexive closure: (bi)linearity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8F208B-C6F7-DD97-7CD1-F3A3FA90F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112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24A3483-7CC6-3469-66A8-E2F65ED4C7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48814"/>
            <a:ext cx="10515600" cy="4327407"/>
          </a:xfr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3F18376-7E10-6F98-9029-479EE67D37B4}"/>
              </a:ext>
            </a:extLst>
          </p:cNvPr>
          <p:cNvSpPr/>
          <p:nvPr/>
        </p:nvSpPr>
        <p:spPr>
          <a:xfrm>
            <a:off x="2588484" y="2083981"/>
            <a:ext cx="3408279" cy="2732567"/>
          </a:xfrm>
          <a:prstGeom prst="roundRect">
            <a:avLst>
              <a:gd name="adj" fmla="val 9289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E995A1C-731D-696D-EFAB-C25887151C03}"/>
              </a:ext>
            </a:extLst>
          </p:cNvPr>
          <p:cNvSpPr/>
          <p:nvPr/>
        </p:nvSpPr>
        <p:spPr>
          <a:xfrm>
            <a:off x="7978588" y="4646426"/>
            <a:ext cx="1624928" cy="142267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F53E82F-7FDB-1F8F-6124-7963E62FFFE2}"/>
                  </a:ext>
                </a:extLst>
              </p:cNvPr>
              <p:cNvSpPr txBox="1"/>
              <p:nvPr/>
            </p:nvSpPr>
            <p:spPr>
              <a:xfrm>
                <a:off x="8013659" y="5749532"/>
                <a:ext cx="1548244" cy="3449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↑(↑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𝑑𝑖𝑠𝑡𝑖𝑛𝑐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sz="1600" i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F53E82F-7FDB-1F8F-6124-7963E62FFF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3659" y="5749532"/>
                <a:ext cx="1548244" cy="344966"/>
              </a:xfrm>
              <a:prstGeom prst="rect">
                <a:avLst/>
              </a:prstGeom>
              <a:blipFill>
                <a:blip r:embed="rId3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546D225-490A-D25B-7911-0E5D64B8DE23}"/>
                  </a:ext>
                </a:extLst>
              </p:cNvPr>
              <p:cNvSpPr txBox="1"/>
              <p:nvPr/>
            </p:nvSpPr>
            <p:spPr>
              <a:xfrm>
                <a:off x="4739860" y="4348919"/>
                <a:ext cx="1349728" cy="4676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↑</m:t>
                              </m:r>
                              <m:sSup>
                                <m:sSup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↑⋈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b="0" i="0" dirty="0" smtClean="0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m:rPr>
                              <m:sty m:val="p"/>
                            </m:rPr>
                            <a:rPr lang="en-US" b="0" i="0" dirty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546D225-490A-D25B-7911-0E5D64B8DE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9860" y="4348919"/>
                <a:ext cx="1349728" cy="4676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6D322AB-0DB4-91A9-9BBD-9F33CF4943A5}"/>
              </a:ext>
            </a:extLst>
          </p:cNvPr>
          <p:cNvSpPr/>
          <p:nvPr/>
        </p:nvSpPr>
        <p:spPr>
          <a:xfrm>
            <a:off x="7532141" y="4527177"/>
            <a:ext cx="2526260" cy="196517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34D55AC-E562-5A4D-B8BB-85A2253F27E4}"/>
                  </a:ext>
                </a:extLst>
              </p:cNvPr>
              <p:cNvSpPr txBox="1"/>
              <p:nvPr/>
            </p:nvSpPr>
            <p:spPr>
              <a:xfrm>
                <a:off x="7643526" y="6119891"/>
                <a:ext cx="1836015" cy="4260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↑</m:t>
                              </m:r>
                              <m:sSup>
                                <m:sSup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↑</m:t>
                                      </m:r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𝑑𝑖𝑠𝑡𝑖𝑛𝑐𝑡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sz="1600" b="0" i="0" smtClean="0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sz="1600" i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34D55AC-E562-5A4D-B8BB-85A2253F27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3526" y="6119891"/>
                <a:ext cx="1836015" cy="42601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048087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container, can, gear&#10;&#10;Description automatically generated">
            <a:extLst>
              <a:ext uri="{FF2B5EF4-FFF2-40B4-BE49-F238E27FC236}">
                <a16:creationId xmlns:a16="http://schemas.microsoft.com/office/drawing/2014/main" id="{E2CFC8C4-DB34-4C74-9370-B5898FA478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8" r="19856"/>
          <a:stretch/>
        </p:blipFill>
        <p:spPr>
          <a:xfrm>
            <a:off x="10480766" y="1225"/>
            <a:ext cx="1711234" cy="27447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F113F7-1D78-40C2-8950-188728244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DSP Filters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184222A-0CFB-481E-8C6E-D5EB9A6967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98394" y="1541418"/>
                <a:ext cx="10755406" cy="5133702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Most circuits in DSP are composed of linear, time-invariant blocks</a:t>
                </a:r>
              </a:p>
              <a:p>
                <a:r>
                  <a:rPr lang="en-US" dirty="0"/>
                  <a:t>These have some very nice mathematical properties </a:t>
                </a:r>
              </a:p>
              <a:p>
                <a:pPr lvl="1"/>
                <a:r>
                  <a:rPr lang="en-US" dirty="0"/>
                  <a:t>In particular, their output is fully described by their response to an “impulse”</a:t>
                </a:r>
                <a:br>
                  <a:rPr lang="en-US" dirty="0"/>
                </a:br>
                <a:r>
                  <a:rPr lang="en-US" dirty="0"/>
                  <a:t>(the stream 1,0,0,0…)</a:t>
                </a:r>
              </a:p>
              <a:p>
                <a:pPr lvl="1"/>
                <a:r>
                  <a:rPr lang="en-US" dirty="0"/>
                  <a:t>Given their impulse response R and an input signal S,</a:t>
                </a:r>
                <a:br>
                  <a:rPr lang="en-US" dirty="0"/>
                </a:br>
                <a:r>
                  <a:rPr lang="en-US" dirty="0"/>
                  <a:t>the output is R * S – the convolution of R and S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dirty="0"/>
                  <a:t> is an IIR filter – Infinite Impulse Response (1,1,1,1,…)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 is a FIR filter – Finite Impulse Response (1,-1,0,0,….)</a:t>
                </a:r>
              </a:p>
              <a:p>
                <a:r>
                  <a:rPr lang="en-US" dirty="0"/>
                  <a:t>However, many of the computations we will need are </a:t>
                </a:r>
                <a:r>
                  <a:rPr lang="en-US" b="1" dirty="0"/>
                  <a:t>not</a:t>
                </a:r>
                <a:r>
                  <a:rPr lang="en-US" dirty="0"/>
                  <a:t> linear</a:t>
                </a:r>
              </a:p>
              <a:p>
                <a:pPr lvl="1"/>
                <a:r>
                  <a:rPr lang="en-US" dirty="0"/>
                  <a:t>So most of the beautiful DSP theory does not apply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184222A-0CFB-481E-8C6E-D5EB9A6967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8394" y="1541418"/>
                <a:ext cx="10755406" cy="5133702"/>
              </a:xfrm>
              <a:blipFill>
                <a:blip r:embed="rId3"/>
                <a:stretch>
                  <a:fillRect l="-1020" t="-2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11760E-D062-4C71-BDC2-4BDFAF670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64882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05A6A-58FD-4E8E-9010-88626DFEE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2000"/>
          </a:xfrm>
        </p:spPr>
        <p:txBody>
          <a:bodyPr/>
          <a:lstStyle/>
          <a:p>
            <a:r>
              <a:rPr lang="en-US"/>
              <a:t>Relation </a:t>
            </a:r>
            <a:r>
              <a:rPr lang="en-US" dirty="0"/>
              <a:t>to synchronous digital circuits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388CD12-E046-4FF1-A3D4-9A8B66FC99C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0594" y="1220379"/>
                <a:ext cx="7091302" cy="5550535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Combinational logic (acyclic graphs) </a:t>
                </a:r>
              </a:p>
              <a:p>
                <a:pPr lvl="1"/>
                <a:r>
                  <a:rPr lang="en-US" dirty="0"/>
                  <a:t>“Instantaneous” propagation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r>
                  <a:rPr lang="en-US" dirty="0"/>
                  <a:t>Flip-flops or latches (memory elements)</a:t>
                </a:r>
              </a:p>
              <a:p>
                <a:pPr lvl="1"/>
                <a:r>
                  <a:rPr lang="en-US" dirty="0"/>
                  <a:t>Clocked elements</a:t>
                </a:r>
              </a:p>
              <a:p>
                <a:pPr lvl="1"/>
                <a:r>
                  <a:rPr lang="en-US" dirty="0"/>
                  <a:t>Remember value from previous clock</a:t>
                </a:r>
              </a:p>
              <a:p>
                <a:pPr lvl="1"/>
                <a:r>
                  <a:rPr lang="en-US" dirty="0"/>
                  <a:t>This is our delay element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/>
                  <a:t>Sequential circuits</a:t>
                </a:r>
              </a:p>
              <a:p>
                <a:pPr lvl="1"/>
                <a:r>
                  <a:rPr lang="en-US" dirty="0"/>
                  <a:t>Combinational logic</a:t>
                </a:r>
              </a:p>
              <a:p>
                <a:pPr lvl="1"/>
                <a:r>
                  <a:rPr lang="en-US" dirty="0"/>
                  <a:t>All back-edges must go through a latch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388CD12-E046-4FF1-A3D4-9A8B66FC99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0594" y="1220379"/>
                <a:ext cx="7091302" cy="5550535"/>
              </a:xfrm>
              <a:blipFill>
                <a:blip r:embed="rId2"/>
                <a:stretch>
                  <a:fillRect l="-1548" t="-17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9E69DC-DB88-4A86-9AF1-C9EE88F94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114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4A66844-AFAF-473E-BDF7-261B7FF4E3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62707" y="2090330"/>
            <a:ext cx="3200400" cy="7334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6DF1CD8-5238-47A4-940E-19A4AF142F55}"/>
              </a:ext>
            </a:extLst>
          </p:cNvPr>
          <p:cNvSpPr/>
          <p:nvPr/>
        </p:nvSpPr>
        <p:spPr>
          <a:xfrm>
            <a:off x="7596591" y="3455330"/>
            <a:ext cx="423746" cy="7466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14939E5A-EBC9-4B3B-AAA1-5E5517661D92}"/>
              </a:ext>
            </a:extLst>
          </p:cNvPr>
          <p:cNvSpPr/>
          <p:nvPr/>
        </p:nvSpPr>
        <p:spPr>
          <a:xfrm flipV="1">
            <a:off x="7699182" y="3455330"/>
            <a:ext cx="218564" cy="179387"/>
          </a:xfrm>
          <a:prstGeom prst="triangle">
            <a:avLst>
              <a:gd name="adj" fmla="val 4795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5ABF12-9339-451A-8355-DB4CA23FCE17}"/>
              </a:ext>
            </a:extLst>
          </p:cNvPr>
          <p:cNvCxnSpPr>
            <a:cxnSpLocks/>
          </p:cNvCxnSpPr>
          <p:nvPr/>
        </p:nvCxnSpPr>
        <p:spPr>
          <a:xfrm>
            <a:off x="7196634" y="3857010"/>
            <a:ext cx="399957" cy="0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D01ED65-AA33-434C-BB79-827BD1659DBE}"/>
              </a:ext>
            </a:extLst>
          </p:cNvPr>
          <p:cNvCxnSpPr>
            <a:cxnSpLocks/>
          </p:cNvCxnSpPr>
          <p:nvPr/>
        </p:nvCxnSpPr>
        <p:spPr>
          <a:xfrm>
            <a:off x="8020339" y="3857010"/>
            <a:ext cx="399957" cy="0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A308A3-D30C-4515-AFB3-094CBDC06F8D}"/>
              </a:ext>
            </a:extLst>
          </p:cNvPr>
          <p:cNvCxnSpPr>
            <a:cxnSpLocks/>
            <a:endCxn id="10" idx="3"/>
          </p:cNvCxnSpPr>
          <p:nvPr/>
        </p:nvCxnSpPr>
        <p:spPr>
          <a:xfrm>
            <a:off x="7804003" y="3235651"/>
            <a:ext cx="0" cy="219679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ADF7DDB-1BBD-4AD1-A597-3DA10A6CA18A}"/>
              </a:ext>
            </a:extLst>
          </p:cNvPr>
          <p:cNvSpPr txBox="1"/>
          <p:nvPr/>
        </p:nvSpPr>
        <p:spPr>
          <a:xfrm>
            <a:off x="7491896" y="292643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clock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5D9FEDB-7B4E-4A00-A05B-C1B0FC89D1D5}"/>
              </a:ext>
            </a:extLst>
          </p:cNvPr>
          <p:cNvSpPr/>
          <p:nvPr/>
        </p:nvSpPr>
        <p:spPr>
          <a:xfrm>
            <a:off x="8071460" y="4535382"/>
            <a:ext cx="1783739" cy="7466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Combinational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circuit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F70FD58-531B-4CC0-A2E4-99B10C1BEA0D}"/>
              </a:ext>
            </a:extLst>
          </p:cNvPr>
          <p:cNvSpPr/>
          <p:nvPr/>
        </p:nvSpPr>
        <p:spPr>
          <a:xfrm>
            <a:off x="8831252" y="5427695"/>
            <a:ext cx="423746" cy="7466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2D41EF28-A88E-4475-9D03-F3369E9A86EC}"/>
              </a:ext>
            </a:extLst>
          </p:cNvPr>
          <p:cNvSpPr/>
          <p:nvPr/>
        </p:nvSpPr>
        <p:spPr>
          <a:xfrm flipV="1">
            <a:off x="8933843" y="5427695"/>
            <a:ext cx="218564" cy="179387"/>
          </a:xfrm>
          <a:prstGeom prst="triangle">
            <a:avLst>
              <a:gd name="adj" fmla="val 4795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5F5EF56-6907-4A32-9810-1622936956AD}"/>
              </a:ext>
            </a:extLst>
          </p:cNvPr>
          <p:cNvCxnSpPr>
            <a:cxnSpLocks/>
          </p:cNvCxnSpPr>
          <p:nvPr/>
        </p:nvCxnSpPr>
        <p:spPr>
          <a:xfrm>
            <a:off x="7491896" y="4744216"/>
            <a:ext cx="579564" cy="0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43A4F78-5602-41B6-B13F-67E5BE95487A}"/>
              </a:ext>
            </a:extLst>
          </p:cNvPr>
          <p:cNvCxnSpPr>
            <a:cxnSpLocks/>
          </p:cNvCxnSpPr>
          <p:nvPr/>
        </p:nvCxnSpPr>
        <p:spPr>
          <a:xfrm>
            <a:off x="9855199" y="4744216"/>
            <a:ext cx="579564" cy="0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4057E20-B4EA-4ECC-8D48-3232EB085E27}"/>
              </a:ext>
            </a:extLst>
          </p:cNvPr>
          <p:cNvCxnSpPr>
            <a:cxnSpLocks/>
            <a:stCxn id="27" idx="3"/>
            <a:endCxn id="29" idx="3"/>
          </p:cNvCxnSpPr>
          <p:nvPr/>
        </p:nvCxnSpPr>
        <p:spPr>
          <a:xfrm flipH="1">
            <a:off x="9254998" y="4908694"/>
            <a:ext cx="600201" cy="892313"/>
          </a:xfrm>
          <a:prstGeom prst="bentConnector3">
            <a:avLst>
              <a:gd name="adj1" fmla="val -38087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5">
            <a:extLst>
              <a:ext uri="{FF2B5EF4-FFF2-40B4-BE49-F238E27FC236}">
                <a16:creationId xmlns:a16="http://schemas.microsoft.com/office/drawing/2014/main" id="{A6A10C2D-A9F8-4018-A041-3A7A8EFE19F3}"/>
              </a:ext>
            </a:extLst>
          </p:cNvPr>
          <p:cNvCxnSpPr>
            <a:cxnSpLocks/>
            <a:stCxn id="29" idx="1"/>
            <a:endCxn id="27" idx="1"/>
          </p:cNvCxnSpPr>
          <p:nvPr/>
        </p:nvCxnSpPr>
        <p:spPr>
          <a:xfrm rot="10800000">
            <a:off x="8071460" y="4908695"/>
            <a:ext cx="759792" cy="892313"/>
          </a:xfrm>
          <a:prstGeom prst="bentConnector3">
            <a:avLst>
              <a:gd name="adj1" fmla="val 130087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FDA758E5-6FE3-4D0D-B1CA-A27033326303}"/>
              </a:ext>
            </a:extLst>
          </p:cNvPr>
          <p:cNvSpPr txBox="1"/>
          <p:nvPr/>
        </p:nvSpPr>
        <p:spPr>
          <a:xfrm>
            <a:off x="6864250" y="4559550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5CAE5C4-1CC0-4DF1-B679-209167B654EF}"/>
              </a:ext>
            </a:extLst>
          </p:cNvPr>
          <p:cNvSpPr txBox="1"/>
          <p:nvPr/>
        </p:nvSpPr>
        <p:spPr>
          <a:xfrm>
            <a:off x="10432809" y="4559550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output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87C23A5-A06A-41E6-B35F-6CFDC268CB77}"/>
              </a:ext>
            </a:extLst>
          </p:cNvPr>
          <p:cNvSpPr txBox="1"/>
          <p:nvPr/>
        </p:nvSpPr>
        <p:spPr>
          <a:xfrm>
            <a:off x="9254998" y="5837347"/>
            <a:ext cx="644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state</a:t>
            </a:r>
          </a:p>
        </p:txBody>
      </p:sp>
    </p:spTree>
    <p:extLst>
      <p:ext uri="{BB962C8B-B14F-4D97-AF65-F5344CB8AC3E}">
        <p14:creationId xmlns:p14="http://schemas.microsoft.com/office/powerpoint/2010/main" val="357552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6" grpId="0"/>
      <p:bldP spid="27" grpId="0" animBg="1"/>
      <p:bldP spid="29" grpId="0" animBg="1"/>
      <p:bldP spid="30" grpId="0" animBg="1"/>
      <p:bldP spid="42" grpId="0"/>
      <p:bldP spid="43" grpId="0"/>
      <p:bldP spid="44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029E4-0907-4468-8F29-A620C764B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Synchronous circuits 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79EA1-7933-4943-B377-FB82C65DC9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entire state is stored in latches</a:t>
            </a:r>
          </a:p>
          <a:p>
            <a:pPr lvl="1"/>
            <a:r>
              <a:rPr lang="en-US" dirty="0"/>
              <a:t>State summarizes the entire history of the circuit</a:t>
            </a:r>
          </a:p>
          <a:p>
            <a:pPr lvl="1"/>
            <a:r>
              <a:rPr lang="en-US" dirty="0"/>
              <a:t>State = checkpoint. </a:t>
            </a:r>
          </a:p>
          <a:p>
            <a:r>
              <a:rPr lang="en-US" dirty="0"/>
              <a:t>Optimizations such as retiming can be used to minimize state</a:t>
            </a:r>
          </a:p>
          <a:p>
            <a:pPr lvl="1"/>
            <a:r>
              <a:rPr lang="en-US" dirty="0"/>
              <a:t>Retiming moves around latches without changing the circuit semantics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4FEDAB-B0A7-4EEF-A019-8B5DB13FB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97755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3CCDB-C301-4CC7-9980-75C9BFBF3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691" y="365125"/>
            <a:ext cx="11795759" cy="1325563"/>
          </a:xfrm>
        </p:spPr>
        <p:txBody>
          <a:bodyPr/>
          <a:lstStyle/>
          <a:p>
            <a:r>
              <a:rPr lang="en-US" dirty="0"/>
              <a:t>DBSP vs Differential Dataflow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523FD5-3B58-40F8-B208-B317B74BDAF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453" y="1589164"/>
                <a:ext cx="11579997" cy="4767186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DBSP is inspired by DD</a:t>
                </a:r>
              </a:p>
              <a:p>
                <a:r>
                  <a:rPr lang="en-US" sz="2400" dirty="0">
                    <a:hlinkClick r:id="rId2"/>
                  </a:rPr>
                  <a:t>https://github.com/TimelyDataflow/differential-dataflow</a:t>
                </a:r>
                <a:r>
                  <a:rPr lang="en-US" dirty="0"/>
                  <a:t> </a:t>
                </a:r>
              </a:p>
              <a:p>
                <a:r>
                  <a:rPr lang="en-US" dirty="0"/>
                  <a:t>DBSP is much simpler than DD</a:t>
                </a:r>
              </a:p>
              <a:p>
                <a:pPr lvl="1"/>
                <a:r>
                  <a:rPr lang="en-US" dirty="0"/>
                  <a:t>DD has the notion of “change” built-in</a:t>
                </a:r>
              </a:p>
              <a:p>
                <a:pPr lvl="1"/>
                <a:r>
                  <a:rPr lang="en-US" dirty="0"/>
                  <a:t>In DBSP the changes are obtained by using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endParaRPr lang="en-US" dirty="0"/>
              </a:p>
              <a:p>
                <a:r>
                  <a:rPr lang="en-US" dirty="0"/>
                  <a:t>DD is more general</a:t>
                </a:r>
              </a:p>
              <a:p>
                <a:pPr lvl="1"/>
                <a:r>
                  <a:rPr lang="en-US" dirty="0"/>
                  <a:t>DBSP requires that input changes are streamed in time order</a:t>
                </a:r>
              </a:p>
              <a:p>
                <a:pPr lvl="1"/>
                <a:r>
                  <a:rPr lang="en-US" dirty="0"/>
                  <a:t>In DD changes can be made at any time, not just in time order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523FD5-3B58-40F8-B208-B317B74BDAF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453" y="1589164"/>
                <a:ext cx="11579997" cy="4767186"/>
              </a:xfrm>
              <a:blipFill>
                <a:blip r:embed="rId3"/>
                <a:stretch>
                  <a:fillRect l="-947" t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26322-8D55-4702-8174-35A5E5E46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18593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6FA47-024C-4B15-95DC-F4C7F874F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of the cycle rule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1066B5-5527-45F5-A38E-259CD4802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117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6C6161B-3E2A-48BF-A31C-41B5F491E057}"/>
                  </a:ext>
                </a:extLst>
              </p:cNvPr>
              <p:cNvSpPr txBox="1"/>
              <p:nvPr/>
            </p:nvSpPr>
            <p:spPr>
              <a:xfrm>
                <a:off x="4335615" y="2847395"/>
                <a:ext cx="45494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6C6161B-3E2A-48BF-A31C-41B5F491E0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5615" y="2847395"/>
                <a:ext cx="454949" cy="55399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2EE3A767-DDA3-4D46-A92F-3B0AEBF6C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6991" y="2355066"/>
            <a:ext cx="1924050" cy="13430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A79DCFA-3349-4298-80FE-17CD5D9232E0}"/>
                  </a:ext>
                </a:extLst>
              </p:cNvPr>
              <p:cNvSpPr txBox="1"/>
              <p:nvPr/>
            </p:nvSpPr>
            <p:spPr>
              <a:xfrm>
                <a:off x="8664431" y="2847395"/>
                <a:ext cx="373502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A79DCFA-3349-4298-80FE-17CD5D9232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4431" y="2847395"/>
                <a:ext cx="373502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782AA7BA-50F8-4D20-8878-B0515E8E5F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687" y="2821489"/>
            <a:ext cx="3162300" cy="10287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16A89DB-60ED-4E13-A58B-E21C3587E5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3974" y="2511926"/>
            <a:ext cx="3581400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76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137C9-0BF4-B8CC-7114-016D549BB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Trade-offs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1522888-8700-59C9-7135-EE9319BCD58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15462" y="1825625"/>
                <a:ext cx="10738338" cy="4351338"/>
              </a:xfrm>
            </p:spPr>
            <p:txBody>
              <a:bodyPr/>
              <a:lstStyle/>
              <a:p>
                <a:r>
                  <a:rPr lang="en-US" dirty="0"/>
                  <a:t>In general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</m:oMath>
                </a14:m>
                <a:r>
                  <a:rPr lang="en-US" dirty="0"/>
                  <a:t> can be much faster</a:t>
                </a:r>
              </a:p>
              <a:p>
                <a:r>
                  <a:rPr lang="en-US" dirty="0"/>
                  <a:t>But it may maintain a lot of internal state (indexes)</a:t>
                </a:r>
              </a:p>
              <a:p>
                <a:pPr lvl="1"/>
                <a:r>
                  <a:rPr lang="en-US" dirty="0"/>
                  <a:t>Time-space trade-off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dirty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/>
                  <a:t> can be itself large</a:t>
                </a:r>
              </a:p>
              <a:p>
                <a:endParaRPr lang="en-US" dirty="0"/>
              </a:p>
              <a:p>
                <a:r>
                  <a:rPr lang="en-US" dirty="0"/>
                  <a:t>There is no easy way to change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 itself</a:t>
                </a:r>
              </a:p>
              <a:p>
                <a:pPr lvl="1"/>
                <a:r>
                  <a:rPr lang="en-US" dirty="0"/>
                  <a:t>You can always use brute-force:</a:t>
                </a:r>
              </a:p>
              <a:p>
                <a:pPr lvl="1"/>
                <a:r>
                  <a:rPr lang="en-US" dirty="0"/>
                  <a:t>Feed the entire database as a big change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1522888-8700-59C9-7135-EE9319BCD5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5462" y="1825625"/>
                <a:ext cx="10738338" cy="4351338"/>
              </a:xfrm>
              <a:blipFill>
                <a:blip r:embed="rId2"/>
                <a:stretch>
                  <a:fillRect l="-1022" t="-1961" b="-1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469B9F-B2FD-9C81-D89B-14506378A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12</a:t>
            </a:fld>
            <a:endParaRPr lang="en-US"/>
          </a:p>
        </p:txBody>
      </p:sp>
      <p:pic>
        <p:nvPicPr>
          <p:cNvPr id="6" name="Graphic 5" descr="Scales of justice outline">
            <a:extLst>
              <a:ext uri="{FF2B5EF4-FFF2-40B4-BE49-F238E27FC236}">
                <a16:creationId xmlns:a16="http://schemas.microsoft.com/office/drawing/2014/main" id="{249ADCCD-CCFD-B150-32CC-CEA07A35EB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29246" y="1690688"/>
            <a:ext cx="3966796" cy="396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1041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old picture frame&#10;&#10;Description automatically generated with medium confidence">
            <a:extLst>
              <a:ext uri="{FF2B5EF4-FFF2-40B4-BE49-F238E27FC236}">
                <a16:creationId xmlns:a16="http://schemas.microsoft.com/office/drawing/2014/main" id="{CBA93F4D-67DA-4C00-A826-6D69DC590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5400000">
            <a:off x="2981198" y="-577098"/>
            <a:ext cx="7079352" cy="78878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E24F5C-4340-4D3A-B065-125A5B86B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945" y="923925"/>
            <a:ext cx="2588491" cy="1325563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C1E40-3AA4-43F6-A029-D08F2910C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8364" y="2084833"/>
            <a:ext cx="5789403" cy="4092130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Incremental View Maintenance</a:t>
            </a:r>
          </a:p>
          <a:p>
            <a:r>
              <a:rPr lang="en-US" b="1" dirty="0"/>
              <a:t>Stream computations</a:t>
            </a:r>
          </a:p>
          <a:p>
            <a:r>
              <a:rPr lang="en-US" dirty="0"/>
              <a:t>Databases as streaming systems</a:t>
            </a:r>
          </a:p>
          <a:p>
            <a:r>
              <a:rPr lang="en-US" dirty="0"/>
              <a:t>Incremental computation on streams</a:t>
            </a:r>
          </a:p>
          <a:p>
            <a:r>
              <a:rPr lang="en-US" dirty="0"/>
              <a:t>Optimizing incremental circuits</a:t>
            </a:r>
          </a:p>
          <a:p>
            <a:r>
              <a:rPr lang="en-US" dirty="0"/>
              <a:t>DB queries in DBSP</a:t>
            </a:r>
          </a:p>
          <a:p>
            <a:r>
              <a:rPr lang="en-US" dirty="0"/>
              <a:t>Implementation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6DC132-34BF-46BA-ADFB-886912ED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1619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DF8E0-B9A3-4007-B5A9-B9F8C8DF0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4E26C7-2EE1-4369-B97F-2817E45CB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13">
                <a:extLst>
                  <a:ext uri="{FF2B5EF4-FFF2-40B4-BE49-F238E27FC236}">
                    <a16:creationId xmlns:a16="http://schemas.microsoft.com/office/drawing/2014/main" id="{35C69596-626E-4AD6-910F-9A9C2DAEA33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1772" y="2556769"/>
                <a:ext cx="10892028" cy="4068059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Infinite vectors  </a:t>
                </a:r>
              </a:p>
              <a:p>
                <a:r>
                  <a:rPr lang="en-US" dirty="0"/>
                  <a:t>                                        …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dirty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b="0" dirty="0"/>
                  <a:t>= streams with elements of type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US" b="0" dirty="0"/>
              </a:p>
              <a:p>
                <a:r>
                  <a:rPr lang="en-US" dirty="0"/>
                  <a:t>We require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 to have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+,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−, 0</m:t>
                    </m:r>
                  </m:oMath>
                </a14:m>
                <a:r>
                  <a:rPr lang="en-US" b="0" dirty="0"/>
                  <a:t> </a:t>
                </a:r>
              </a:p>
              <a:p>
                <a:pPr lvl="1"/>
                <a:r>
                  <a:rPr lang="en-US" dirty="0"/>
                  <a:t>(a commutative group)</a:t>
                </a:r>
                <a:endParaRPr lang="en-US" b="0" dirty="0"/>
              </a:p>
            </p:txBody>
          </p:sp>
        </mc:Choice>
        <mc:Fallback xmlns="">
          <p:sp>
            <p:nvSpPr>
              <p:cNvPr id="14" name="Content Placeholder 13">
                <a:extLst>
                  <a:ext uri="{FF2B5EF4-FFF2-40B4-BE49-F238E27FC236}">
                    <a16:creationId xmlns:a16="http://schemas.microsoft.com/office/drawing/2014/main" id="{35C69596-626E-4AD6-910F-9A9C2DAEA3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1772" y="2556769"/>
                <a:ext cx="10892028" cy="4068059"/>
              </a:xfrm>
              <a:blipFill>
                <a:blip r:embed="rId2"/>
                <a:stretch>
                  <a:fillRect l="-1007" t="-2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8AE4048A-AEF5-45A4-A39F-AD49B9AC2D27}"/>
              </a:ext>
            </a:extLst>
          </p:cNvPr>
          <p:cNvGrpSpPr/>
          <p:nvPr/>
        </p:nvGrpSpPr>
        <p:grpSpPr>
          <a:xfrm>
            <a:off x="784620" y="3059180"/>
            <a:ext cx="3148312" cy="369332"/>
            <a:chOff x="2558005" y="365125"/>
            <a:chExt cx="3148312" cy="369332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F609DEE-E9A7-46DC-A87F-8D40F8FFF89B}"/>
                </a:ext>
              </a:extLst>
            </p:cNvPr>
            <p:cNvSpPr txBox="1"/>
            <p:nvPr/>
          </p:nvSpPr>
          <p:spPr>
            <a:xfrm>
              <a:off x="2558005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4B1F9AD-5877-45F6-BBBE-74636EEAAD71}"/>
                </a:ext>
              </a:extLst>
            </p:cNvPr>
            <p:cNvSpPr txBox="1"/>
            <p:nvPr/>
          </p:nvSpPr>
          <p:spPr>
            <a:xfrm>
              <a:off x="2951544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3475D91-159B-40B6-93CF-9640B0F19DBA}"/>
                </a:ext>
              </a:extLst>
            </p:cNvPr>
            <p:cNvSpPr txBox="1"/>
            <p:nvPr/>
          </p:nvSpPr>
          <p:spPr>
            <a:xfrm>
              <a:off x="3345083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A08AE87-8689-45E1-9601-DA3B5B7E0D09}"/>
                </a:ext>
              </a:extLst>
            </p:cNvPr>
            <p:cNvSpPr txBox="1"/>
            <p:nvPr/>
          </p:nvSpPr>
          <p:spPr>
            <a:xfrm>
              <a:off x="3738622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584944C-A295-449C-B570-F19FA19F4096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AD27172-0626-43ED-95A5-74A089D7F0FF}"/>
                </a:ext>
              </a:extLst>
            </p:cNvPr>
            <p:cNvSpPr txBox="1"/>
            <p:nvPr/>
          </p:nvSpPr>
          <p:spPr>
            <a:xfrm>
              <a:off x="4525700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2D0F119-3844-4869-BC98-F66D4746C5AF}"/>
                </a:ext>
              </a:extLst>
            </p:cNvPr>
            <p:cNvSpPr txBox="1"/>
            <p:nvPr/>
          </p:nvSpPr>
          <p:spPr>
            <a:xfrm>
              <a:off x="4919239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909EBC4-EBA4-495A-89BD-6E21C17AF845}"/>
                </a:ext>
              </a:extLst>
            </p:cNvPr>
            <p:cNvSpPr txBox="1"/>
            <p:nvPr/>
          </p:nvSpPr>
          <p:spPr>
            <a:xfrm>
              <a:off x="5312778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pic>
        <p:nvPicPr>
          <p:cNvPr id="6" name="Picture 5" descr="A picture containing grass, water, outdoor, plant&#10;&#10;Description automatically generated">
            <a:extLst>
              <a:ext uri="{FF2B5EF4-FFF2-40B4-BE49-F238E27FC236}">
                <a16:creationId xmlns:a16="http://schemas.microsoft.com/office/drawing/2014/main" id="{4A9532E1-22B6-47EE-6919-C72BFE3E93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902" y="1116873"/>
            <a:ext cx="3329897" cy="4439863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359CCA6-D2D3-32F9-8D14-4E6068B6E0BE}"/>
              </a:ext>
            </a:extLst>
          </p:cNvPr>
          <p:cNvCxnSpPr/>
          <p:nvPr/>
        </p:nvCxnSpPr>
        <p:spPr>
          <a:xfrm>
            <a:off x="838200" y="3622089"/>
            <a:ext cx="302358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A4C0050-DBA3-1A5B-DB8D-0A4A41EF7417}"/>
              </a:ext>
            </a:extLst>
          </p:cNvPr>
          <p:cNvSpPr txBox="1"/>
          <p:nvPr/>
        </p:nvSpPr>
        <p:spPr>
          <a:xfrm>
            <a:off x="1135581" y="3542224"/>
            <a:ext cx="756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9772802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B1867-328A-48EB-8038-9A2E92FC4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 operators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2E03C-94B0-EFAE-27C5-50D8C26F2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0894"/>
            <a:ext cx="10515600" cy="4626069"/>
          </a:xfrm>
        </p:spPr>
        <p:txBody>
          <a:bodyPr/>
          <a:lstStyle/>
          <a:p>
            <a:r>
              <a:rPr lang="en-US" dirty="0"/>
              <a:t>Arrows = streams</a:t>
            </a:r>
          </a:p>
          <a:p>
            <a:r>
              <a:rPr lang="en-US" dirty="0"/>
              <a:t> boxes = operators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We only use </a:t>
            </a:r>
            <a:r>
              <a:rPr lang="en-US" b="1" dirty="0"/>
              <a:t>deterministic</a:t>
            </a:r>
            <a:r>
              <a:rPr lang="en-US" dirty="0"/>
              <a:t> operators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66BF77-85B3-4F44-A59A-2F95C3DE4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3A43427-9CB3-46FF-900D-F0FA5F2146AF}"/>
                  </a:ext>
                </a:extLst>
              </p:cNvPr>
              <p:cNvSpPr/>
              <p:nvPr/>
            </p:nvSpPr>
            <p:spPr>
              <a:xfrm>
                <a:off x="5544821" y="2613579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3A43427-9CB3-46FF-900D-F0FA5F2146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4821" y="2613579"/>
                <a:ext cx="732366" cy="51646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8C883F5-6F7E-4A70-B38E-61E60CA999BB}"/>
              </a:ext>
            </a:extLst>
          </p:cNvPr>
          <p:cNvCxnSpPr>
            <a:cxnSpLocks/>
          </p:cNvCxnSpPr>
          <p:nvPr/>
        </p:nvCxnSpPr>
        <p:spPr>
          <a:xfrm>
            <a:off x="5238153" y="2871812"/>
            <a:ext cx="30666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5EE5E94-C2DB-4193-964D-E50FCF409697}"/>
              </a:ext>
            </a:extLst>
          </p:cNvPr>
          <p:cNvCxnSpPr>
            <a:cxnSpLocks/>
          </p:cNvCxnSpPr>
          <p:nvPr/>
        </p:nvCxnSpPr>
        <p:spPr>
          <a:xfrm>
            <a:off x="6277187" y="2866263"/>
            <a:ext cx="317492" cy="11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64A5FB6-C71B-47CF-89AE-EEABF4ECF426}"/>
                  </a:ext>
                </a:extLst>
              </p:cNvPr>
              <p:cNvSpPr/>
              <p:nvPr/>
            </p:nvSpPr>
            <p:spPr>
              <a:xfrm>
                <a:off x="5584010" y="4001687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64A5FB6-C71B-47CF-89AE-EEABF4ECF4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4010" y="4001687"/>
                <a:ext cx="732366" cy="5164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49142AF-B55A-4C80-A474-90A4CF551EF5}"/>
              </a:ext>
            </a:extLst>
          </p:cNvPr>
          <p:cNvCxnSpPr>
            <a:cxnSpLocks/>
          </p:cNvCxnSpPr>
          <p:nvPr/>
        </p:nvCxnSpPr>
        <p:spPr>
          <a:xfrm>
            <a:off x="5039776" y="3986602"/>
            <a:ext cx="544234" cy="16850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A1CD2BF-483A-4568-9A6E-7C88F6FC9D5D}"/>
              </a:ext>
            </a:extLst>
          </p:cNvPr>
          <p:cNvCxnSpPr>
            <a:cxnSpLocks/>
          </p:cNvCxnSpPr>
          <p:nvPr/>
        </p:nvCxnSpPr>
        <p:spPr>
          <a:xfrm>
            <a:off x="6316376" y="4254371"/>
            <a:ext cx="317492" cy="11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5B95FC6-15F5-4B78-BCDF-2A5DF0C8058A}"/>
              </a:ext>
            </a:extLst>
          </p:cNvPr>
          <p:cNvCxnSpPr>
            <a:cxnSpLocks/>
          </p:cNvCxnSpPr>
          <p:nvPr/>
        </p:nvCxnSpPr>
        <p:spPr>
          <a:xfrm flipV="1">
            <a:off x="5039776" y="4356111"/>
            <a:ext cx="544234" cy="1022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BBF01F9-670F-484A-A76F-8313DA0F11A7}"/>
              </a:ext>
            </a:extLst>
          </p:cNvPr>
          <p:cNvGrpSpPr/>
          <p:nvPr/>
        </p:nvGrpSpPr>
        <p:grpSpPr>
          <a:xfrm>
            <a:off x="3719184" y="2681597"/>
            <a:ext cx="1574156" cy="369332"/>
            <a:chOff x="3345083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634435C4-D9C7-4E33-B87B-B8CCD91E5BCF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634435C4-D9C7-4E33-B87B-B8CCD91E5B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F4DBF4C2-D04F-4C13-BC13-6FBB52773370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F4DBF4C2-D04F-4C13-BC13-6FBB527733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23F489A-6989-42EF-9C33-FFA4BF432DBD}"/>
                    </a:ext>
                  </a:extLst>
                </p:cNvPr>
                <p:cNvSpPr txBox="1"/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23F489A-6989-42EF-9C33-FFA4BF432D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822DFC6-98A1-4DC3-B020-EF4AE4370898}"/>
                </a:ext>
              </a:extLst>
            </p:cNvPr>
            <p:cNvSpPr txBox="1"/>
            <p:nvPr/>
          </p:nvSpPr>
          <p:spPr>
            <a:xfrm>
              <a:off x="4525700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13204F3-DA61-41C8-938F-00B365CE6F8B}"/>
              </a:ext>
            </a:extLst>
          </p:cNvPr>
          <p:cNvGrpSpPr/>
          <p:nvPr/>
        </p:nvGrpSpPr>
        <p:grpSpPr>
          <a:xfrm>
            <a:off x="6710433" y="2692696"/>
            <a:ext cx="1574156" cy="369332"/>
            <a:chOff x="3345083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E2A61E83-E07B-465C-A927-AEDD45BA758E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E2A61E83-E07B-465C-A927-AEDD45BA75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300E3199-0948-4ABC-8058-89CC00E26221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300E3199-0948-4ABC-8058-89CC00E262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2858509E-3309-489C-B7B1-3ADAE0C959DD}"/>
                    </a:ext>
                  </a:extLst>
                </p:cNvPr>
                <p:cNvSpPr txBox="1"/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2858509E-3309-489C-B7B1-3ADAE0C959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F71CA4B-37ED-4FE6-AF39-B062D51BB0A6}"/>
                </a:ext>
              </a:extLst>
            </p:cNvPr>
            <p:cNvSpPr txBox="1"/>
            <p:nvPr/>
          </p:nvSpPr>
          <p:spPr>
            <a:xfrm>
              <a:off x="4525700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7AD76D0-01B7-4796-BC0C-16A44EA05F13}"/>
              </a:ext>
            </a:extLst>
          </p:cNvPr>
          <p:cNvGrpSpPr/>
          <p:nvPr/>
        </p:nvGrpSpPr>
        <p:grpSpPr>
          <a:xfrm>
            <a:off x="3571031" y="3838601"/>
            <a:ext cx="1574156" cy="369332"/>
            <a:chOff x="3345083" y="365125"/>
            <a:chExt cx="1574156" cy="369332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E8D0900-4750-4C50-81E4-1774EE7903C7}"/>
                </a:ext>
              </a:extLst>
            </p:cNvPr>
            <p:cNvSpPr txBox="1"/>
            <p:nvPr/>
          </p:nvSpPr>
          <p:spPr>
            <a:xfrm>
              <a:off x="3345083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0259A94-4810-47DF-BDDD-C516D6523F57}"/>
                </a:ext>
              </a:extLst>
            </p:cNvPr>
            <p:cNvSpPr txBox="1"/>
            <p:nvPr/>
          </p:nvSpPr>
          <p:spPr>
            <a:xfrm>
              <a:off x="3738622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33E703C-EED0-4DF5-99AC-86FCD1361839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775804B-8C47-4AE7-901E-6E27F406705C}"/>
                </a:ext>
              </a:extLst>
            </p:cNvPr>
            <p:cNvSpPr txBox="1"/>
            <p:nvPr/>
          </p:nvSpPr>
          <p:spPr>
            <a:xfrm>
              <a:off x="4525700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307F241-54F5-4A47-81BB-73B5B33D8DD8}"/>
              </a:ext>
            </a:extLst>
          </p:cNvPr>
          <p:cNvGrpSpPr/>
          <p:nvPr/>
        </p:nvGrpSpPr>
        <p:grpSpPr>
          <a:xfrm>
            <a:off x="3571031" y="4333488"/>
            <a:ext cx="1574156" cy="369332"/>
            <a:chOff x="3345083" y="365125"/>
            <a:chExt cx="1574156" cy="369332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B7CE42C-6035-4AA1-B95A-BE2792981144}"/>
                </a:ext>
              </a:extLst>
            </p:cNvPr>
            <p:cNvSpPr txBox="1"/>
            <p:nvPr/>
          </p:nvSpPr>
          <p:spPr>
            <a:xfrm>
              <a:off x="3345083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BD6FC06-4C31-4924-96DD-9E2D37F6C1F2}"/>
                </a:ext>
              </a:extLst>
            </p:cNvPr>
            <p:cNvSpPr txBox="1"/>
            <p:nvPr/>
          </p:nvSpPr>
          <p:spPr>
            <a:xfrm>
              <a:off x="3738622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CA20EC7-6637-4F5B-9BA7-FD00EE2BB9A6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6A85234-E7D0-4AF4-BA82-6B85CB5F732F}"/>
                </a:ext>
              </a:extLst>
            </p:cNvPr>
            <p:cNvSpPr txBox="1"/>
            <p:nvPr/>
          </p:nvSpPr>
          <p:spPr>
            <a:xfrm>
              <a:off x="4525700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43779A1-0F69-4A9F-97B4-1F62D7838FEB}"/>
              </a:ext>
            </a:extLst>
          </p:cNvPr>
          <p:cNvGrpSpPr/>
          <p:nvPr/>
        </p:nvGrpSpPr>
        <p:grpSpPr>
          <a:xfrm>
            <a:off x="6770478" y="4090310"/>
            <a:ext cx="1574156" cy="369332"/>
            <a:chOff x="3345083" y="365125"/>
            <a:chExt cx="1574156" cy="369332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6691474-251C-4838-A11B-52237A00879B}"/>
                </a:ext>
              </a:extLst>
            </p:cNvPr>
            <p:cNvSpPr txBox="1"/>
            <p:nvPr/>
          </p:nvSpPr>
          <p:spPr>
            <a:xfrm>
              <a:off x="3345083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0A84AE6F-0A7E-48E0-B7E6-19C1EBBBB4D0}"/>
                </a:ext>
              </a:extLst>
            </p:cNvPr>
            <p:cNvSpPr txBox="1"/>
            <p:nvPr/>
          </p:nvSpPr>
          <p:spPr>
            <a:xfrm>
              <a:off x="3738622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B643B81-636B-4560-A3A4-1CF4B140F724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51ED942-C99D-4945-9547-ABE0A3C9580E}"/>
                </a:ext>
              </a:extLst>
            </p:cNvPr>
            <p:cNvSpPr txBox="1"/>
            <p:nvPr/>
          </p:nvSpPr>
          <p:spPr>
            <a:xfrm>
              <a:off x="4525700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70686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B4042-7CD9-4DA6-9C80-F37EEAA11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Lifting</a:t>
            </a:r>
          </a:p>
        </p:txBody>
      </p:sp>
      <p:pic>
        <p:nvPicPr>
          <p:cNvPr id="6" name="Content Placeholder 5" descr="A picture containing sport, barbell&#10;&#10;Description automatically generated">
            <a:extLst>
              <a:ext uri="{FF2B5EF4-FFF2-40B4-BE49-F238E27FC236}">
                <a16:creationId xmlns:a16="http://schemas.microsoft.com/office/drawing/2014/main" id="{6DC7E63B-8911-4657-B89E-C2D57BFD26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624593" y="204499"/>
            <a:ext cx="4469740" cy="297237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10C77-3845-4544-BB39-E50631058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89B38587-C679-417A-B4D6-26D3F05E54D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2733" y="2828260"/>
                <a:ext cx="10515600" cy="359846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dirty="0"/>
                  <a:t>Convert a function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US" dirty="0"/>
                  <a:t>into a stream operator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↑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b="0" dirty="0"/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89B38587-C679-417A-B4D6-26D3F05E54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733" y="2828260"/>
                <a:ext cx="10515600" cy="3598469"/>
              </a:xfrm>
              <a:prstGeom prst="rect">
                <a:avLst/>
              </a:prstGeom>
              <a:blipFill>
                <a:blip r:embed="rId4"/>
                <a:stretch>
                  <a:fillRect l="-1159" t="-2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0CF4EC9-1F45-4AB5-A7F2-8800F0E73AE1}"/>
                  </a:ext>
                </a:extLst>
              </p:cNvPr>
              <p:cNvSpPr/>
              <p:nvPr/>
            </p:nvSpPr>
            <p:spPr>
              <a:xfrm>
                <a:off x="4995602" y="4615323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↑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0CF4EC9-1F45-4AB5-A7F2-8800F0E73A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5602" y="4615323"/>
                <a:ext cx="732366" cy="5164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3F60865-444E-49E6-BFD2-14FFCD3495B0}"/>
              </a:ext>
            </a:extLst>
          </p:cNvPr>
          <p:cNvCxnSpPr>
            <a:cxnSpLocks/>
          </p:cNvCxnSpPr>
          <p:nvPr/>
        </p:nvCxnSpPr>
        <p:spPr>
          <a:xfrm>
            <a:off x="4688934" y="4873556"/>
            <a:ext cx="30666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1C25E06-D852-49A7-B2CE-602813C14299}"/>
              </a:ext>
            </a:extLst>
          </p:cNvPr>
          <p:cNvCxnSpPr>
            <a:cxnSpLocks/>
          </p:cNvCxnSpPr>
          <p:nvPr/>
        </p:nvCxnSpPr>
        <p:spPr>
          <a:xfrm>
            <a:off x="5727968" y="4868007"/>
            <a:ext cx="317492" cy="11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371CF15-01BE-448F-B87F-AEF348C270C0}"/>
              </a:ext>
            </a:extLst>
          </p:cNvPr>
          <p:cNvGrpSpPr/>
          <p:nvPr/>
        </p:nvGrpSpPr>
        <p:grpSpPr>
          <a:xfrm>
            <a:off x="3134944" y="4691788"/>
            <a:ext cx="1574156" cy="369332"/>
            <a:chOff x="2951544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4210FC1D-56D6-4A23-AC8D-46405904AD70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4210FC1D-56D6-4A23-AC8D-46405904AD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A119D227-9596-45D9-A9F1-645A57224975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A119D227-9596-45D9-A9F1-645A572249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D1AB7CBB-EE39-47E8-BD73-D7FD1EAB7E74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D1AB7CBB-EE39-47E8-BD73-D7FD1EAB7E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C1734C5-42AD-42C9-B439-D888C4CA8159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B0F1514-CAFB-4FD4-B3E9-24B83FDA96BF}"/>
              </a:ext>
            </a:extLst>
          </p:cNvPr>
          <p:cNvGrpSpPr/>
          <p:nvPr/>
        </p:nvGrpSpPr>
        <p:grpSpPr>
          <a:xfrm>
            <a:off x="6156500" y="4691788"/>
            <a:ext cx="2077001" cy="369332"/>
            <a:chOff x="2558005" y="362473"/>
            <a:chExt cx="2077001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2BDDAD85-B1C2-414F-8026-E6ABE90E0C71}"/>
                    </a:ext>
                  </a:extLst>
                </p:cNvPr>
                <p:cNvSpPr txBox="1"/>
                <p:nvPr/>
              </p:nvSpPr>
              <p:spPr>
                <a:xfrm>
                  <a:off x="2558005" y="362473"/>
                  <a:ext cx="581915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2BDDAD85-B1C2-414F-8026-E6ABE90E0C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2473"/>
                  <a:ext cx="581915" cy="369332"/>
                </a:xfrm>
                <a:prstGeom prst="rect">
                  <a:avLst/>
                </a:prstGeom>
                <a:blipFill>
                  <a:blip r:embed="rId9"/>
                  <a:stretch>
                    <a:fillRect l="-2062" r="-12371" b="-1111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E74DCC9A-5C27-4E1B-BDD6-A3D54CDA2629}"/>
                    </a:ext>
                  </a:extLst>
                </p:cNvPr>
                <p:cNvSpPr txBox="1"/>
                <p:nvPr/>
              </p:nvSpPr>
              <p:spPr>
                <a:xfrm>
                  <a:off x="3135177" y="362473"/>
                  <a:ext cx="581915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E74DCC9A-5C27-4E1B-BDD6-A3D54CDA26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5177" y="362473"/>
                  <a:ext cx="581915" cy="369332"/>
                </a:xfrm>
                <a:prstGeom prst="rect">
                  <a:avLst/>
                </a:prstGeom>
                <a:blipFill>
                  <a:blip r:embed="rId10"/>
                  <a:stretch>
                    <a:fillRect l="-2062" r="-11340" b="-1111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F05C3D02-52AE-432D-8118-23DDBCB790C2}"/>
                    </a:ext>
                  </a:extLst>
                </p:cNvPr>
                <p:cNvSpPr txBox="1"/>
                <p:nvPr/>
              </p:nvSpPr>
              <p:spPr>
                <a:xfrm>
                  <a:off x="3714470" y="362473"/>
                  <a:ext cx="579793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F05C3D02-52AE-432D-8118-23DDBCB790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4470" y="362473"/>
                  <a:ext cx="579793" cy="369332"/>
                </a:xfrm>
                <a:prstGeom prst="rect">
                  <a:avLst/>
                </a:prstGeom>
                <a:blipFill>
                  <a:blip r:embed="rId11"/>
                  <a:stretch>
                    <a:fillRect l="-2062" r="-9278" b="-1111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AD9A98-059C-461E-BC99-F6F7D98496D5}"/>
                </a:ext>
              </a:extLst>
            </p:cNvPr>
            <p:cNvSpPr txBox="1"/>
            <p:nvPr/>
          </p:nvSpPr>
          <p:spPr>
            <a:xfrm>
              <a:off x="4291642" y="362473"/>
              <a:ext cx="34336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7886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D7276-D14A-4D34-A879-77D79FC74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Chaining operators into circuits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D178E5-FD07-46C1-B7E1-195BFA03B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0E0E73F-81C7-4E11-AE79-4E4F04191B41}"/>
                  </a:ext>
                </a:extLst>
              </p:cNvPr>
              <p:cNvSpPr/>
              <p:nvPr/>
            </p:nvSpPr>
            <p:spPr>
              <a:xfrm>
                <a:off x="4663675" y="3445259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0E0E73F-81C7-4E11-AE79-4E4F04191B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3675" y="3445259"/>
                <a:ext cx="732366" cy="51646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AD8AFA8-3190-4FE4-8628-27D5C061A479}"/>
              </a:ext>
            </a:extLst>
          </p:cNvPr>
          <p:cNvCxnSpPr>
            <a:cxnSpLocks/>
          </p:cNvCxnSpPr>
          <p:nvPr/>
        </p:nvCxnSpPr>
        <p:spPr>
          <a:xfrm>
            <a:off x="4357007" y="3703492"/>
            <a:ext cx="30666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F92B300-C8F6-42F2-9685-5ED4B769807B}"/>
              </a:ext>
            </a:extLst>
          </p:cNvPr>
          <p:cNvCxnSpPr>
            <a:cxnSpLocks/>
            <a:stCxn id="5" idx="3"/>
            <a:endCxn id="9" idx="1"/>
          </p:cNvCxnSpPr>
          <p:nvPr/>
        </p:nvCxnSpPr>
        <p:spPr>
          <a:xfrm>
            <a:off x="5396041" y="3703493"/>
            <a:ext cx="42146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46396B-A576-4DCF-8B6E-7B420D61CD97}"/>
                  </a:ext>
                </a:extLst>
              </p:cNvPr>
              <p:cNvSpPr txBox="1"/>
              <p:nvPr/>
            </p:nvSpPr>
            <p:spPr>
              <a:xfrm>
                <a:off x="3966625" y="3513277"/>
                <a:ext cx="3903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i="1" baseline="-25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46396B-A576-4DCF-8B6E-7B420D61CD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6625" y="3513277"/>
                <a:ext cx="390382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683BDAC-F865-441F-8723-AA0391D31EB3}"/>
                  </a:ext>
                </a:extLst>
              </p:cNvPr>
              <p:cNvSpPr/>
              <p:nvPr/>
            </p:nvSpPr>
            <p:spPr>
              <a:xfrm>
                <a:off x="5817509" y="3445259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683BDAC-F865-441F-8723-AA0391D31E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7509" y="3445259"/>
                <a:ext cx="732366" cy="5164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F6A6CCC-EEEF-45C2-B243-E6EEDDA6CE08}"/>
                  </a:ext>
                </a:extLst>
              </p:cNvPr>
              <p:cNvSpPr/>
              <p:nvPr/>
            </p:nvSpPr>
            <p:spPr>
              <a:xfrm>
                <a:off x="6971343" y="3439709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F6A6CCC-EEEF-45C2-B243-E6EEDDA6CE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1343" y="3439709"/>
                <a:ext cx="732366" cy="5164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E10D9E0-DF7E-4FD6-89BE-94133536F796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 flipV="1">
            <a:off x="6549875" y="3697943"/>
            <a:ext cx="421468" cy="55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43A9842-91DD-4213-8403-7E56AD189AA0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7703709" y="3697943"/>
            <a:ext cx="37626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7D6C1F0-3FB8-4096-8A3D-FB7A6C792B7C}"/>
              </a:ext>
            </a:extLst>
          </p:cNvPr>
          <p:cNvSpPr txBox="1"/>
          <p:nvPr/>
        </p:nvSpPr>
        <p:spPr>
          <a:xfrm>
            <a:off x="8079974" y="3485283"/>
            <a:ext cx="237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o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3C4B7B9-5E68-4EBC-B591-2B41104EB069}"/>
              </a:ext>
            </a:extLst>
          </p:cNvPr>
          <p:cNvSpPr/>
          <p:nvPr/>
        </p:nvSpPr>
        <p:spPr>
          <a:xfrm>
            <a:off x="4492699" y="3272244"/>
            <a:ext cx="3378414" cy="168576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60B1E4F-D6DC-4AEA-A4E1-5CAE5DDF92F3}"/>
                  </a:ext>
                </a:extLst>
              </p:cNvPr>
              <p:cNvSpPr/>
              <p:nvPr/>
            </p:nvSpPr>
            <p:spPr>
              <a:xfrm>
                <a:off x="4663675" y="4201632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60B1E4F-D6DC-4AEA-A4E1-5CAE5DDF92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3675" y="4201632"/>
                <a:ext cx="732366" cy="51646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8939AB7-4897-4237-8E0D-AA18EDEE5449}"/>
              </a:ext>
            </a:extLst>
          </p:cNvPr>
          <p:cNvCxnSpPr>
            <a:cxnSpLocks/>
            <a:stCxn id="20" idx="3"/>
            <a:endCxn id="9" idx="2"/>
          </p:cNvCxnSpPr>
          <p:nvPr/>
        </p:nvCxnSpPr>
        <p:spPr>
          <a:xfrm flipV="1">
            <a:off x="5396041" y="3961726"/>
            <a:ext cx="787651" cy="49814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7C78225-6EBF-421B-B8E1-C88A04DBEB59}"/>
              </a:ext>
            </a:extLst>
          </p:cNvPr>
          <p:cNvCxnSpPr>
            <a:cxnSpLocks/>
          </p:cNvCxnSpPr>
          <p:nvPr/>
        </p:nvCxnSpPr>
        <p:spPr>
          <a:xfrm>
            <a:off x="4357007" y="4465771"/>
            <a:ext cx="30666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64D4D04-C0F1-49FC-9A36-3178B35D0158}"/>
                  </a:ext>
                </a:extLst>
              </p:cNvPr>
              <p:cNvSpPr txBox="1"/>
              <p:nvPr/>
            </p:nvSpPr>
            <p:spPr>
              <a:xfrm>
                <a:off x="3966625" y="4275556"/>
                <a:ext cx="3903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i="1" baseline="-250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64D4D04-C0F1-49FC-9A36-3178B35D01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6625" y="4275556"/>
                <a:ext cx="390382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9BB8E00A-7023-EAEB-3EA6-31B0C80D0B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“Dataflow graphs”</a:t>
            </a:r>
          </a:p>
        </p:txBody>
      </p:sp>
    </p:spTree>
    <p:extLst>
      <p:ext uri="{BB962C8B-B14F-4D97-AF65-F5344CB8AC3E}">
        <p14:creationId xmlns:p14="http://schemas.microsoft.com/office/powerpoint/2010/main" val="9020347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B287D92-D2E3-4A42-87EA-E8085153DCB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Delay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 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B287D92-D2E3-4A42-87EA-E8085153DC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09702C-78C2-4FAC-A417-9403F2C84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519348"/>
          </a:xfrm>
        </p:spPr>
        <p:txBody>
          <a:bodyPr>
            <a:normAutofit/>
          </a:bodyPr>
          <a:lstStyle/>
          <a:p>
            <a:r>
              <a:rPr lang="en-US" dirty="0"/>
              <a:t>Output is input stream delayed by one step</a:t>
            </a:r>
          </a:p>
          <a:p>
            <a:r>
              <a:rPr lang="en-US" dirty="0"/>
              <a:t>First value is 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75B894-C680-4CC9-B40B-3E50CFEA0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4558854-5ADD-4E79-B335-02DB1C9D2256}"/>
                  </a:ext>
                </a:extLst>
              </p:cNvPr>
              <p:cNvSpPr/>
              <p:nvPr/>
            </p:nvSpPr>
            <p:spPr>
              <a:xfrm>
                <a:off x="5700996" y="3462056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4558854-5ADD-4E79-B335-02DB1C9D22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0996" y="3462056"/>
                <a:ext cx="732366" cy="51646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95B7D30-AAEA-48EB-8414-B78996F0AA4C}"/>
              </a:ext>
            </a:extLst>
          </p:cNvPr>
          <p:cNvCxnSpPr>
            <a:cxnSpLocks/>
          </p:cNvCxnSpPr>
          <p:nvPr/>
        </p:nvCxnSpPr>
        <p:spPr>
          <a:xfrm>
            <a:off x="5394328" y="3720289"/>
            <a:ext cx="30666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BDAAFCB-7ED7-4EA0-BC2A-47D740108B1E}"/>
              </a:ext>
            </a:extLst>
          </p:cNvPr>
          <p:cNvCxnSpPr>
            <a:cxnSpLocks/>
          </p:cNvCxnSpPr>
          <p:nvPr/>
        </p:nvCxnSpPr>
        <p:spPr>
          <a:xfrm>
            <a:off x="6433362" y="3714740"/>
            <a:ext cx="317492" cy="11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159E0C6-E10C-42D1-BA09-2524BB1B2B1B}"/>
              </a:ext>
            </a:extLst>
          </p:cNvPr>
          <p:cNvGrpSpPr/>
          <p:nvPr/>
        </p:nvGrpSpPr>
        <p:grpSpPr>
          <a:xfrm>
            <a:off x="3446799" y="3538521"/>
            <a:ext cx="1967695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96C7270-5DB4-4285-A20F-A415A3D614CC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96C7270-5DB4-4285-A20F-A415A3D614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E0E1E14-4228-4712-916A-9F64FB6930B3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E0E1E14-4228-4712-916A-9F64FB6930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78EE61DD-AEB8-4DC1-A229-56AFC5A5E168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78EE61DD-AEB8-4DC1-A229-56AFC5A5E1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4CC8DFFE-4F67-47FD-9FFE-A331F6A88B78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4CC8DFFE-4F67-47FD-9FFE-A331F6A88B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4542DE4-63CB-4AF9-80A1-A0E9F6820FB9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8C91E5D-391D-46F0-84BC-A8B1017CDCEF}"/>
              </a:ext>
            </a:extLst>
          </p:cNvPr>
          <p:cNvGrpSpPr/>
          <p:nvPr/>
        </p:nvGrpSpPr>
        <p:grpSpPr>
          <a:xfrm>
            <a:off x="6816930" y="3507462"/>
            <a:ext cx="1967695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F4E20E01-6417-45C2-91E3-96A94B19EBDC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F4E20E01-6417-45C2-91E3-96A94B19EB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F46D86EC-FBAA-4ADD-800D-A8C6BF9995B3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F46D86EC-FBAA-4ADD-800D-A8C6BF9995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23957357-B5B8-446C-94F2-06C3D4537A19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23957357-B5B8-446C-94F2-06C3D4537A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0B60FD9E-3D0D-416D-8660-C5FD9E663EF1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0B60FD9E-3D0D-416D-8660-C5FD9E663E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6B550CD-AEC2-42C5-BC75-DD25C82AA821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95231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DA4DF-378F-478A-8803-6D4CACF5B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changes (deltas)</a:t>
            </a:r>
            <a:br>
              <a:rPr lang="en-US" dirty="0"/>
            </a:br>
            <a:r>
              <a:rPr lang="en-US" dirty="0"/>
              <a:t>Differentiation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2196C-5743-4205-83BB-A57AC1566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3693" y="3286602"/>
            <a:ext cx="6450469" cy="14738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/>
              <a:t>o</a:t>
            </a:r>
            <a:r>
              <a:rPr lang="en-US" dirty="0"/>
              <a:t> is the </a:t>
            </a:r>
            <a:r>
              <a:rPr lang="en-US" i="1" dirty="0"/>
              <a:t>stream of changes</a:t>
            </a:r>
            <a:r>
              <a:rPr lang="en-US" dirty="0"/>
              <a:t> of </a:t>
            </a:r>
            <a:r>
              <a:rPr lang="en-US" i="1" dirty="0"/>
              <a:t>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C97635-EE2C-44DC-AA79-75025CFF5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ontent Placeholder 2">
                <a:extLst>
                  <a:ext uri="{FF2B5EF4-FFF2-40B4-BE49-F238E27FC236}">
                    <a16:creationId xmlns:a16="http://schemas.microsoft.com/office/drawing/2014/main" id="{8C8C3655-FCB6-48C9-936F-BF6DB54AC45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90599" y="1978024"/>
                <a:ext cx="9005808" cy="487997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𝑜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𝑠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–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𝑠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9" name="Content Placeholder 2">
                <a:extLst>
                  <a:ext uri="{FF2B5EF4-FFF2-40B4-BE49-F238E27FC236}">
                    <a16:creationId xmlns:a16="http://schemas.microsoft.com/office/drawing/2014/main" id="{8C8C3655-FCB6-48C9-936F-BF6DB54AC4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599" y="1978024"/>
                <a:ext cx="9005808" cy="48799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Picture 40">
            <a:extLst>
              <a:ext uri="{FF2B5EF4-FFF2-40B4-BE49-F238E27FC236}">
                <a16:creationId xmlns:a16="http://schemas.microsoft.com/office/drawing/2014/main" id="{A3B43D50-3F23-47F3-988F-38263323BD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422"/>
          <a:stretch/>
        </p:blipFill>
        <p:spPr>
          <a:xfrm>
            <a:off x="1534367" y="2800330"/>
            <a:ext cx="2825133" cy="1064703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9ED1526F-8C34-4838-B040-FB381226946A}"/>
              </a:ext>
            </a:extLst>
          </p:cNvPr>
          <p:cNvSpPr txBox="1"/>
          <p:nvPr/>
        </p:nvSpPr>
        <p:spPr>
          <a:xfrm>
            <a:off x="4237149" y="2775398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80ED31-FCEA-47CF-86FC-21E06C78934C}"/>
              </a:ext>
            </a:extLst>
          </p:cNvPr>
          <p:cNvSpPr txBox="1"/>
          <p:nvPr/>
        </p:nvSpPr>
        <p:spPr>
          <a:xfrm>
            <a:off x="9327782" y="4391104"/>
            <a:ext cx="1699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stream of deltas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8BCA2B50-401F-49BB-A465-4859BA78C434}"/>
                  </a:ext>
                </a:extLst>
              </p:cNvPr>
              <p:cNvSpPr/>
              <p:nvPr/>
            </p:nvSpPr>
            <p:spPr>
              <a:xfrm>
                <a:off x="8211848" y="3976366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8BCA2B50-401F-49BB-A465-4859BA78C4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1848" y="3976366"/>
                <a:ext cx="732366" cy="5164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157C9C6-5189-446B-9C4D-B142DB28884F}"/>
              </a:ext>
            </a:extLst>
          </p:cNvPr>
          <p:cNvCxnSpPr>
            <a:cxnSpLocks/>
          </p:cNvCxnSpPr>
          <p:nvPr/>
        </p:nvCxnSpPr>
        <p:spPr>
          <a:xfrm>
            <a:off x="7905180" y="4234599"/>
            <a:ext cx="30666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25A36B0-A4EF-4D09-8444-8A6E76C9C6C1}"/>
              </a:ext>
            </a:extLst>
          </p:cNvPr>
          <p:cNvCxnSpPr>
            <a:cxnSpLocks/>
          </p:cNvCxnSpPr>
          <p:nvPr/>
        </p:nvCxnSpPr>
        <p:spPr>
          <a:xfrm>
            <a:off x="8944214" y="4229050"/>
            <a:ext cx="317492" cy="11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F9A5243-CFAB-4A96-94CE-0FD547962898}"/>
              </a:ext>
            </a:extLst>
          </p:cNvPr>
          <p:cNvGrpSpPr/>
          <p:nvPr/>
        </p:nvGrpSpPr>
        <p:grpSpPr>
          <a:xfrm>
            <a:off x="5957651" y="4052831"/>
            <a:ext cx="1967695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593B4E16-80AC-4EA5-8639-402FE19013C4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593B4E16-80AC-4EA5-8639-402FE19013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DCC2DEBF-7320-4F1F-8535-A5BB50F126C8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DCC2DEBF-7320-4F1F-8535-A5BB50F126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B8ED3482-D5E3-454A-BCE5-3A2A283B4E8A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B8ED3482-D5E3-454A-BCE5-3A2A283B4E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D5F49AF7-E69A-4857-B48D-9E1E2FFF5E29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D5F49AF7-E69A-4857-B48D-9E1E2FFF5E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F1B586A-7F26-4E4B-8950-6FD1A3D23E69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F0F8384-1929-4B8A-952E-BC94CC7B8B48}"/>
              </a:ext>
            </a:extLst>
          </p:cNvPr>
          <p:cNvGrpSpPr/>
          <p:nvPr/>
        </p:nvGrpSpPr>
        <p:grpSpPr>
          <a:xfrm>
            <a:off x="9327782" y="4021772"/>
            <a:ext cx="1967695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10D257F2-50E9-486A-9CEC-9C64EED91D0A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10D257F2-50E9-486A-9CEC-9C64EED91D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BF4763A3-3625-4F64-94E3-9A2DCB903A43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BF4763A3-3625-4F64-94E3-9A2DCB903A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BAA35796-3218-4782-AAD5-57C7EF01C157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BAA35796-3218-4782-AAD5-57C7EF01C1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2052D818-AF7C-41C2-9D78-481A55770F19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2052D818-AF7C-41C2-9D78-481A55770F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3"/>
                  <a:stretch>
                    <a:fillRect r="-1818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91EC76F-069C-4BE3-83CB-B8FCE2CCA9AB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3BED7B6B-C63F-4B36-8842-32AFB55B0E94}"/>
              </a:ext>
            </a:extLst>
          </p:cNvPr>
          <p:cNvSpPr/>
          <p:nvPr/>
        </p:nvSpPr>
        <p:spPr>
          <a:xfrm>
            <a:off x="2385690" y="2775398"/>
            <a:ext cx="1725672" cy="117783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1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5" grpId="0"/>
      <p:bldP spid="19" grpId="0" animBg="1"/>
      <p:bldP spid="4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9BF51-841C-7147-7FB9-D76B57B70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31166"/>
          </a:xfrm>
        </p:spPr>
        <p:txBody>
          <a:bodyPr/>
          <a:lstStyle/>
          <a:p>
            <a:r>
              <a:rPr lang="en-US" dirty="0"/>
              <a:t>The theoretical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45A9F-F2A3-59EF-123C-80B72B21C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488" y="2328530"/>
            <a:ext cx="11975024" cy="3848432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DBSP: Automatic Incremental View Maintenance for Rich Query Languages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Mihai Budiu, Tej Chajed, Frank McSherry, Leonid Ryzhyk, Val Tannen VLDB 2023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1093C-9FD4-A7C4-BA7F-0718F71D3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 descr="A logo for a company&#10;&#10;Description automatically generated">
            <a:extLst>
              <a:ext uri="{FF2B5EF4-FFF2-40B4-BE49-F238E27FC236}">
                <a16:creationId xmlns:a16="http://schemas.microsoft.com/office/drawing/2014/main" id="{4031C079-B23A-E018-D134-D0DBFC65EB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622" b="19946"/>
          <a:stretch/>
        </p:blipFill>
        <p:spPr>
          <a:xfrm>
            <a:off x="6337003" y="3755260"/>
            <a:ext cx="3155002" cy="1780446"/>
          </a:xfrm>
          <a:prstGeom prst="rect">
            <a:avLst/>
          </a:prstGeom>
        </p:spPr>
      </p:pic>
      <p:sp>
        <p:nvSpPr>
          <p:cNvPr id="7" name="Star: 12 Points 6">
            <a:extLst>
              <a:ext uri="{FF2B5EF4-FFF2-40B4-BE49-F238E27FC236}">
                <a16:creationId xmlns:a16="http://schemas.microsoft.com/office/drawing/2014/main" id="{A7DAD6C7-4CCA-5D88-7F58-7A7E9782EA69}"/>
              </a:ext>
            </a:extLst>
          </p:cNvPr>
          <p:cNvSpPr/>
          <p:nvPr/>
        </p:nvSpPr>
        <p:spPr>
          <a:xfrm>
            <a:off x="9889216" y="60474"/>
            <a:ext cx="2252413" cy="1321196"/>
          </a:xfrm>
          <a:prstGeom prst="star12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Best paper award</a:t>
            </a:r>
          </a:p>
        </p:txBody>
      </p:sp>
    </p:spTree>
    <p:extLst>
      <p:ext uri="{BB962C8B-B14F-4D97-AF65-F5344CB8AC3E}">
        <p14:creationId xmlns:p14="http://schemas.microsoft.com/office/powerpoint/2010/main" val="1022273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F4050-B9AE-4194-91CB-8241B9FF8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E31C0B-EE48-465F-B548-703DFFCC40B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89585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[0] 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[0]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] 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] +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−1]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𝑜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pt-BR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 …+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E31C0B-EE48-465F-B548-703DFFCC40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89585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EA3A62-F76A-4D53-BA81-35C8CE449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E6FC8B-14E4-43FE-9848-4B62570FB052}"/>
              </a:ext>
            </a:extLst>
          </p:cNvPr>
          <p:cNvSpPr txBox="1"/>
          <p:nvPr/>
        </p:nvSpPr>
        <p:spPr>
          <a:xfrm>
            <a:off x="3762057" y="2313661"/>
            <a:ext cx="280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o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306221EA-7B48-4566-87C4-79E350B35317}"/>
              </a:ext>
            </a:extLst>
          </p:cNvPr>
          <p:cNvSpPr txBox="1">
            <a:spLocks/>
          </p:cNvSpPr>
          <p:nvPr/>
        </p:nvSpPr>
        <p:spPr>
          <a:xfrm>
            <a:off x="6870143" y="2637531"/>
            <a:ext cx="4952180" cy="1305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If </a:t>
            </a:r>
            <a:r>
              <a:rPr lang="en-US" i="1" dirty="0"/>
              <a:t>s</a:t>
            </a:r>
            <a:r>
              <a:rPr lang="en-US" dirty="0"/>
              <a:t> is a </a:t>
            </a:r>
            <a:r>
              <a:rPr lang="en-US" i="1" dirty="0"/>
              <a:t>stream of changes…</a:t>
            </a:r>
          </a:p>
          <a:p>
            <a:r>
              <a:rPr lang="en-US" dirty="0"/>
              <a:t>… then </a:t>
            </a:r>
            <a:r>
              <a:rPr lang="en-US" i="1" dirty="0"/>
              <a:t>o</a:t>
            </a:r>
            <a:r>
              <a:rPr lang="en-US" dirty="0"/>
              <a:t> is the original stream</a:t>
            </a:r>
          </a:p>
          <a:p>
            <a:endParaRPr lang="en-US" dirty="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76493559-E6E8-483C-8419-0E526A83A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8733" y="2365352"/>
            <a:ext cx="2098780" cy="122826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401514C-88BA-42F9-B141-A5204CA87F1D}"/>
              </a:ext>
            </a:extLst>
          </p:cNvPr>
          <p:cNvSpPr/>
          <p:nvPr/>
        </p:nvSpPr>
        <p:spPr>
          <a:xfrm>
            <a:off x="2129414" y="2313661"/>
            <a:ext cx="1466309" cy="134393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C98C64-61D1-45E7-9BAB-2C558FE0FBDE}"/>
              </a:ext>
            </a:extLst>
          </p:cNvPr>
          <p:cNvSpPr txBox="1"/>
          <p:nvPr/>
        </p:nvSpPr>
        <p:spPr>
          <a:xfrm>
            <a:off x="6590890" y="4963021"/>
            <a:ext cx="191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stream of changes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8D3A003-D96A-41A3-B8DF-DF75A24E57E8}"/>
                  </a:ext>
                </a:extLst>
              </p:cNvPr>
              <p:cNvSpPr/>
              <p:nvPr/>
            </p:nvSpPr>
            <p:spPr>
              <a:xfrm>
                <a:off x="8935767" y="4527683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8D3A003-D96A-41A3-B8DF-DF75A24E57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5767" y="4527683"/>
                <a:ext cx="732366" cy="5164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0456376-4826-4EBE-8856-69DCC7DAB494}"/>
              </a:ext>
            </a:extLst>
          </p:cNvPr>
          <p:cNvCxnSpPr>
            <a:cxnSpLocks/>
          </p:cNvCxnSpPr>
          <p:nvPr/>
        </p:nvCxnSpPr>
        <p:spPr>
          <a:xfrm>
            <a:off x="8629099" y="4785916"/>
            <a:ext cx="30666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4B53863-FBB4-4F83-9CE8-CB0CE9AB3CEB}"/>
              </a:ext>
            </a:extLst>
          </p:cNvPr>
          <p:cNvCxnSpPr>
            <a:cxnSpLocks/>
          </p:cNvCxnSpPr>
          <p:nvPr/>
        </p:nvCxnSpPr>
        <p:spPr>
          <a:xfrm>
            <a:off x="9668133" y="4780367"/>
            <a:ext cx="317492" cy="11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AD738B-FB33-4FCC-B0F6-251F20242029}"/>
              </a:ext>
            </a:extLst>
          </p:cNvPr>
          <p:cNvGrpSpPr/>
          <p:nvPr/>
        </p:nvGrpSpPr>
        <p:grpSpPr>
          <a:xfrm>
            <a:off x="6681570" y="4604148"/>
            <a:ext cx="1967695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2D0D22FD-CBAD-46BF-B94C-328AFFD61C36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2D0D22FD-CBAD-46BF-B94C-328AFFD61C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B0E8F03-EA0F-4B66-9313-EEE654082FD8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B0E8F03-EA0F-4B66-9313-EEE654082F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89AEC01E-2D3A-4094-9FC8-54786699D109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89AEC01E-2D3A-4094-9FC8-54786699D1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33A6FBB8-9FBA-467A-8A53-ED5A871F0207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33A6FBB8-9FBA-467A-8A53-ED5A871F02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 r="-1818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574F386-4902-409F-B6F1-56F33ABE3286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3ED7755-6708-4E13-B46B-CA6787E201D5}"/>
              </a:ext>
            </a:extLst>
          </p:cNvPr>
          <p:cNvGrpSpPr/>
          <p:nvPr/>
        </p:nvGrpSpPr>
        <p:grpSpPr>
          <a:xfrm>
            <a:off x="10051701" y="4573089"/>
            <a:ext cx="1967695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B00FC9F6-AEBA-44DF-9B7B-AA90171D2910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B00FC9F6-AEBA-44DF-9B7B-AA90171D29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F1B6FEC9-F1B3-46F6-A67D-CA9808FDE0D7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F1B6FEC9-F1B3-46F6-A67D-CA9808FDE0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A55F335-1DC5-45B7-89E9-077B19AB64F5}"/>
                </a:ext>
              </a:extLst>
            </p:cNvPr>
            <p:cNvSpPr txBox="1"/>
            <p:nvPr/>
          </p:nvSpPr>
          <p:spPr>
            <a:xfrm>
              <a:off x="3345083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0" dirty="0"/>
                <a:t>3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83D6B323-E053-4329-8E1F-0819DD07ADF3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83D6B323-E053-4329-8E1F-0819DD07AD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47D6CE9-4C7A-4D6D-80DF-44C0B08DBAA7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988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  <p:bldP spid="13" grpId="0" animBg="1"/>
      <p:bldP spid="14" grpId="0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6680014-26E0-4CBE-AFC9-AEED0EFB0B3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dirty="0"/>
                  <a:t> are inverses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6680014-26E0-4CBE-AFC9-AEED0EFB0B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C3EB65-382F-45AE-9890-967DE477C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4C1F0F-CD68-4E84-8524-049C30EFB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77" y="2901019"/>
            <a:ext cx="11258047" cy="8504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013A725-DABF-B86B-5E4C-FFB2109EEDC7}"/>
                  </a:ext>
                </a:extLst>
              </p:cNvPr>
              <p:cNvSpPr txBox="1"/>
              <p:nvPr/>
            </p:nvSpPr>
            <p:spPr>
              <a:xfrm>
                <a:off x="9825318" y="3049234"/>
                <a:ext cx="30290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013A725-DABF-B86B-5E4C-FFB2109EED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5318" y="3049234"/>
                <a:ext cx="302903" cy="276999"/>
              </a:xfrm>
              <a:prstGeom prst="rect">
                <a:avLst/>
              </a:prstGeom>
              <a:blipFill>
                <a:blip r:embed="rId4"/>
                <a:stretch>
                  <a:fillRect l="-20408" r="-12245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16291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old picture frame&#10;&#10;Description automatically generated with medium confidence">
            <a:extLst>
              <a:ext uri="{FF2B5EF4-FFF2-40B4-BE49-F238E27FC236}">
                <a16:creationId xmlns:a16="http://schemas.microsoft.com/office/drawing/2014/main" id="{CBA93F4D-67DA-4C00-A826-6D69DC590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5400000">
            <a:off x="2981198" y="-577098"/>
            <a:ext cx="7079352" cy="78878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E24F5C-4340-4D3A-B065-125A5B86B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945" y="923925"/>
            <a:ext cx="2588491" cy="1325563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C1E40-3AA4-43F6-A029-D08F2910C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8364" y="1776796"/>
            <a:ext cx="5624945" cy="4400167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Incremental View Maintenance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Stream computations</a:t>
            </a:r>
          </a:p>
          <a:p>
            <a:r>
              <a:rPr lang="en-US" b="1" dirty="0"/>
              <a:t>Databases as streaming systems</a:t>
            </a:r>
          </a:p>
          <a:p>
            <a:r>
              <a:rPr lang="en-US" dirty="0"/>
              <a:t>Incremental computation on streams</a:t>
            </a:r>
          </a:p>
          <a:p>
            <a:r>
              <a:rPr lang="en-US" dirty="0"/>
              <a:t>Optimizing incremental circuits</a:t>
            </a:r>
          </a:p>
          <a:p>
            <a:r>
              <a:rPr lang="en-US" dirty="0"/>
              <a:t>DB queries in DBSP</a:t>
            </a:r>
          </a:p>
          <a:p>
            <a:r>
              <a:rPr lang="en-US" dirty="0"/>
              <a:t>Implementation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6DC132-34BF-46BA-ADFB-886912ED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0036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CF96D-37AA-4E46-B60C-38E652EFC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databases are streaming databases!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E54021-1D30-45AF-80B7-5A764EF068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89957"/>
                <a:ext cx="10896600" cy="4351338"/>
              </a:xfrm>
            </p:spPr>
            <p:txBody>
              <a:bodyPr/>
              <a:lstStyle/>
              <a:p>
                <a:r>
                  <a:rPr lang="en-US" dirty="0"/>
                  <a:t>Consider a database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r>
                  <a:rPr lang="en-US" dirty="0"/>
                  <a:t>, a set of tables</a:t>
                </a:r>
              </a:p>
              <a:p>
                <a:r>
                  <a:rPr lang="en-US" dirty="0"/>
                  <a:t>A committed transaction is a </a:t>
                </a:r>
                <a:r>
                  <a:rPr lang="en-US" b="1" dirty="0"/>
                  <a:t>change</a:t>
                </a:r>
                <a:r>
                  <a:rPr lang="en-US" dirty="0"/>
                  <a:t>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endParaRPr lang="en-US" dirty="0"/>
              </a:p>
              <a:p>
                <a:r>
                  <a:rPr lang="en-US" dirty="0"/>
                  <a:t>The set of linearized transactions define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a </a:t>
                </a:r>
                <a:r>
                  <a:rPr lang="en-US" b="1" dirty="0"/>
                  <a:t>stream of changes</a:t>
                </a:r>
                <a:r>
                  <a:rPr lang="en-US" dirty="0"/>
                  <a:t>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] </m:t>
                    </m:r>
                  </m:oMath>
                </a14:m>
                <a:r>
                  <a:rPr lang="en-US" dirty="0"/>
                  <a:t>is the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-</a:t>
                </a:r>
                <a:r>
                  <a:rPr lang="en-US" dirty="0" err="1"/>
                  <a:t>th</a:t>
                </a:r>
                <a:r>
                  <a:rPr lang="en-US" dirty="0"/>
                  <a:t> transaction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r>
                  <a:rPr lang="en-US" dirty="0"/>
                  <a:t> is a </a:t>
                </a:r>
                <a:r>
                  <a:rPr lang="en-US" b="1" dirty="0"/>
                  <a:t>stream</a:t>
                </a:r>
                <a:r>
                  <a:rPr lang="en-US" dirty="0"/>
                  <a:t> of database snapshots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𝐷𝐵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is the contents of the database after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transactions have been committed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𝐷𝐵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] =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)[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]</a:t>
                </a:r>
              </a:p>
              <a:p>
                <a:pPr lvl="1"/>
                <a:r>
                  <a:rPr lang="en-US" dirty="0">
                    <a:solidFill>
                      <a:srgbClr val="FF0000"/>
                    </a:solidFill>
                  </a:rPr>
                  <a:t>A database (stream) is the integral of a transaction stream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E54021-1D30-45AF-80B7-5A764EF068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89957"/>
                <a:ext cx="10896600" cy="4351338"/>
              </a:xfrm>
              <a:blipFill>
                <a:blip r:embed="rId2"/>
                <a:stretch>
                  <a:fillRect l="-1007" t="-2381" r="-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55549-2326-4F27-B39E-82343984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23</a:t>
            </a:fld>
            <a:endParaRPr lang="en-US"/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58C1D954-A9B7-4247-BD02-EDF60C75181C}"/>
              </a:ext>
            </a:extLst>
          </p:cNvPr>
          <p:cNvCxnSpPr>
            <a:cxnSpLocks/>
            <a:stCxn id="62" idx="3"/>
          </p:cNvCxnSpPr>
          <p:nvPr/>
        </p:nvCxnSpPr>
        <p:spPr>
          <a:xfrm>
            <a:off x="6500539" y="6131488"/>
            <a:ext cx="339289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77CF4374-64D1-49B1-9260-D1950ACF9594}"/>
                  </a:ext>
                </a:extLst>
              </p:cNvPr>
              <p:cNvSpPr/>
              <p:nvPr/>
            </p:nvSpPr>
            <p:spPr>
              <a:xfrm>
                <a:off x="5988306" y="5946022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77CF4374-64D1-49B1-9260-D1950ACF95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8306" y="5946022"/>
                <a:ext cx="512233" cy="3709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85BA9B4A-8ADC-48F6-99CF-B1DC3A6B5CAE}"/>
              </a:ext>
            </a:extLst>
          </p:cNvPr>
          <p:cNvCxnSpPr>
            <a:cxnSpLocks/>
            <a:endCxn id="62" idx="1"/>
          </p:cNvCxnSpPr>
          <p:nvPr/>
        </p:nvCxnSpPr>
        <p:spPr>
          <a:xfrm>
            <a:off x="5608557" y="6131488"/>
            <a:ext cx="37974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BD7026E-7ADF-466F-A052-E4E26BBDF2DE}"/>
              </a:ext>
            </a:extLst>
          </p:cNvPr>
          <p:cNvGrpSpPr/>
          <p:nvPr/>
        </p:nvGrpSpPr>
        <p:grpSpPr>
          <a:xfrm>
            <a:off x="3290955" y="5930325"/>
            <a:ext cx="2317602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C01D29B2-6458-4D60-B0C9-8E72C33820B2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C01D29B2-6458-4D60-B0C9-8E72C33820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A14010B5-A23F-447D-95A9-CF5ADEF91852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A14010B5-A23F-447D-95A9-CF5ADEF918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A8BD4E67-D84E-4FA8-8CCB-57380BED9008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A8BD4E67-D84E-4FA8-8CCB-57380BED90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0D4F1199-1657-45BE-A05A-3A736C6585EA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0D4F1199-1657-45BE-A05A-3A736C6585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F986835F-CED4-4F88-9B60-CA3E130922A8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BFF40658-DFFB-47D9-998B-0B11B991635F}"/>
              </a:ext>
            </a:extLst>
          </p:cNvPr>
          <p:cNvGrpSpPr/>
          <p:nvPr/>
        </p:nvGrpSpPr>
        <p:grpSpPr>
          <a:xfrm>
            <a:off x="6915347" y="5924922"/>
            <a:ext cx="2976216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17761FC5-0139-4B4C-8A7B-0BE1FF08CEC5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17761FC5-0139-4B4C-8A7B-0BE1FF08CE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4429D4ED-5776-4C0A-83E9-E31F5FAE2583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4429D4ED-5776-4C0A-83E9-E31F5FAE25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4B320054-E4ED-4980-8029-5C5122684534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4B320054-E4ED-4980-8029-5C51226845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A0990EE9-A38A-46C5-B2F5-8DD04AFE4C11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A0990EE9-A38A-46C5-B2F5-8DD04AFE4C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FA62869D-34CB-4CD5-9D8F-25375354F560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775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CF96D-37AA-4E46-B60C-38E652EFC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4155"/>
          </a:xfrm>
        </p:spPr>
        <p:txBody>
          <a:bodyPr/>
          <a:lstStyle/>
          <a:p>
            <a:r>
              <a:rPr lang="en-US" dirty="0"/>
              <a:t>Views are lifted queries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E54021-1D30-45AF-80B7-5A764EF068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186774"/>
                <a:ext cx="10515600" cy="4754521"/>
              </a:xfrm>
            </p:spPr>
            <p:txBody>
              <a:bodyPr/>
              <a:lstStyle/>
              <a:p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 be a query defining a view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/>
                  <a:t>, e.g.:</a:t>
                </a:r>
              </a:p>
              <a:p>
                <a:pPr marL="0" indent="0">
                  <a:buNone/>
                </a:pPr>
                <a:r>
                  <a:rPr lang="en-US" sz="2400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CREATE VIEW </a:t>
                </a:r>
                <a:r>
                  <a:rPr lang="en-US" sz="2400" dirty="0">
                    <a:latin typeface="Consolas" panose="020B0609020204030204" pitchFamily="49" charset="0"/>
                  </a:rPr>
                  <a:t>V</a:t>
                </a:r>
                <a:r>
                  <a:rPr lang="en-US" sz="2400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 AS </a:t>
                </a:r>
                <a:br>
                  <a:rPr lang="en-US" sz="2400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</a:br>
                <a:r>
                  <a:rPr lang="en-US" sz="2400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SELECT</a:t>
                </a:r>
                <a:r>
                  <a:rPr lang="en-US" sz="2400" dirty="0">
                    <a:latin typeface="Consolas" panose="020B0609020204030204" pitchFamily="49" charset="0"/>
                  </a:rPr>
                  <a:t> * </a:t>
                </a:r>
                <a:r>
                  <a:rPr lang="en-US" sz="2400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FROM</a:t>
                </a:r>
                <a:r>
                  <a:rPr lang="en-US" sz="2400" dirty="0">
                    <a:latin typeface="Consolas" panose="020B0609020204030204" pitchFamily="49" charset="0"/>
                  </a:rPr>
                  <a:t> T</a:t>
                </a:r>
                <a:br>
                  <a:rPr lang="en-US" sz="2400" dirty="0">
                    <a:latin typeface="Consolas" panose="020B0609020204030204" pitchFamily="49" charset="0"/>
                  </a:rPr>
                </a:br>
                <a:r>
                  <a:rPr lang="en-US" sz="2400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WHERE</a:t>
                </a:r>
                <a:r>
                  <a:rPr lang="en-US" sz="2400" dirty="0">
                    <a:latin typeface="Consolas" panose="020B0609020204030204" pitchFamily="49" charset="0"/>
                  </a:rPr>
                  <a:t> Age &gt;= 10</a:t>
                </a:r>
              </a:p>
              <a:p>
                <a:pPr marL="0" indent="0" algn="ctr">
                  <a:buNone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]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𝑄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𝐷𝐵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d>
                  </m:oMath>
                </a14:m>
                <a:endParaRPr lang="en-US" b="0" dirty="0"/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/>
                  <a:t> is a stream of view snapshots: 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𝐷𝐵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E54021-1D30-45AF-80B7-5A764EF068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186774"/>
                <a:ext cx="10515600" cy="4754521"/>
              </a:xfrm>
              <a:blipFill>
                <a:blip r:embed="rId2"/>
                <a:stretch>
                  <a:fillRect l="-1043" t="-21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55549-2326-4F27-B39E-82343984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6E6BD39-9A58-4A1B-8B59-812AB2075E09}"/>
                  </a:ext>
                </a:extLst>
              </p:cNvPr>
              <p:cNvSpPr/>
              <p:nvPr/>
            </p:nvSpPr>
            <p:spPr>
              <a:xfrm>
                <a:off x="5867062" y="4504982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↑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6E6BD39-9A58-4A1B-8B59-812AB2075E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062" y="4504982"/>
                <a:ext cx="512233" cy="370932"/>
              </a:xfrm>
              <a:prstGeom prst="rect">
                <a:avLst/>
              </a:prstGeom>
              <a:blipFill>
                <a:blip r:embed="rId3"/>
                <a:stretch>
                  <a:fillRect l="-1124" b="-4545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A62C1F3-7AB0-4BB2-A9EA-7D0680C083FE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5527773" y="4690447"/>
            <a:ext cx="339289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6">
            <a:extLst>
              <a:ext uri="{FF2B5EF4-FFF2-40B4-BE49-F238E27FC236}">
                <a16:creationId xmlns:a16="http://schemas.microsoft.com/office/drawing/2014/main" id="{5B83048A-F3CD-45B2-9510-DF0491D591F4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6379295" y="4690448"/>
            <a:ext cx="329736" cy="80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D9F5350-DFCB-479B-B08B-CD027B2AB1AC}"/>
              </a:ext>
            </a:extLst>
          </p:cNvPr>
          <p:cNvCxnSpPr>
            <a:cxnSpLocks/>
          </p:cNvCxnSpPr>
          <p:nvPr/>
        </p:nvCxnSpPr>
        <p:spPr>
          <a:xfrm>
            <a:off x="5671152" y="4759662"/>
            <a:ext cx="0" cy="1240625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065CADD-E855-4FFC-BFC6-CE84866EFE94}"/>
              </a:ext>
            </a:extLst>
          </p:cNvPr>
          <p:cNvCxnSpPr>
            <a:cxnSpLocks/>
          </p:cNvCxnSpPr>
          <p:nvPr/>
        </p:nvCxnSpPr>
        <p:spPr>
          <a:xfrm flipH="1">
            <a:off x="6518519" y="4784342"/>
            <a:ext cx="5334" cy="60826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4E1E1EB-EB4C-4613-8D1F-9C51DA4F9B26}"/>
                  </a:ext>
                </a:extLst>
              </p:cNvPr>
              <p:cNvSpPr txBox="1"/>
              <p:nvPr/>
            </p:nvSpPr>
            <p:spPr>
              <a:xfrm>
                <a:off x="3366169" y="6000287"/>
                <a:ext cx="15892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Versions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4E1E1EB-EB4C-4613-8D1F-9C51DA4F9B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169" y="6000287"/>
                <a:ext cx="1589281" cy="369332"/>
              </a:xfrm>
              <a:prstGeom prst="rect">
                <a:avLst/>
              </a:prstGeom>
              <a:blipFill>
                <a:blip r:embed="rId6"/>
                <a:stretch>
                  <a:fillRect l="-3065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BC50056-C73D-4E4B-9979-152E7019DBA7}"/>
                  </a:ext>
                </a:extLst>
              </p:cNvPr>
              <p:cNvSpPr txBox="1"/>
              <p:nvPr/>
            </p:nvSpPr>
            <p:spPr>
              <a:xfrm>
                <a:off x="7591168" y="5396354"/>
                <a:ext cx="14220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Versions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BC50056-C73D-4E4B-9979-152E7019DB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1168" y="5396354"/>
                <a:ext cx="1422056" cy="369332"/>
              </a:xfrm>
              <a:prstGeom prst="rect">
                <a:avLst/>
              </a:prstGeom>
              <a:blipFill>
                <a:blip r:embed="rId7"/>
                <a:stretch>
                  <a:fillRect l="-3419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39CBDAAD-BDC1-4E67-930E-56C98974A6D0}"/>
              </a:ext>
            </a:extLst>
          </p:cNvPr>
          <p:cNvGrpSpPr/>
          <p:nvPr/>
        </p:nvGrpSpPr>
        <p:grpSpPr>
          <a:xfrm>
            <a:off x="4883733" y="6000287"/>
            <a:ext cx="2976216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DE4F008C-E471-4DD7-866B-2C2DFA0331CE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DE4F008C-E471-4DD7-866B-2C2DFA0331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F0524637-6942-4F38-B810-BB7AB48EA7FC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F0524637-6942-4F38-B810-BB7AB48EA7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C4E91D39-F7A8-42E4-B3EB-F7F7FE53FA88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C4E91D39-F7A8-42E4-B3EB-F7F7FE53FA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3C807AC5-BB42-492A-A395-EBB6C6D3F800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3C807AC5-BB42-492A-A395-EBB6C6D3F8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DF4E0A5-FC3C-4C93-88EB-42CC4A8F94E5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42A7457-7C19-499A-81B7-695DB900E930}"/>
              </a:ext>
            </a:extLst>
          </p:cNvPr>
          <p:cNvGrpSpPr/>
          <p:nvPr/>
        </p:nvGrpSpPr>
        <p:grpSpPr>
          <a:xfrm>
            <a:off x="5741656" y="5392602"/>
            <a:ext cx="1967695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6C506413-B893-4C5D-8314-D9566F9A2808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6C506413-B893-4C5D-8314-D9566F9A28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3D724F3F-9500-4B66-8F76-FF9C5BE5A626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3D724F3F-9500-4B66-8F76-FF9C5BE5A6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F51F3D2D-448C-4ACB-9DB2-3CE29E4AD697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F51F3D2D-448C-4ACB-9DB2-3CE29E4AD6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36E58B6E-1E9F-487F-B0C7-BA76CB37D634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36E58B6E-1E9F-487F-B0C7-BA76CB37D6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1790D33-86D1-41BC-AB79-E41B81519939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957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old picture frame&#10;&#10;Description automatically generated with medium confidence">
            <a:extLst>
              <a:ext uri="{FF2B5EF4-FFF2-40B4-BE49-F238E27FC236}">
                <a16:creationId xmlns:a16="http://schemas.microsoft.com/office/drawing/2014/main" id="{CBA93F4D-67DA-4C00-A826-6D69DC590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5400000">
            <a:off x="2981198" y="-577098"/>
            <a:ext cx="7079352" cy="78878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E24F5C-4340-4D3A-B065-125A5B86B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945" y="923925"/>
            <a:ext cx="2588491" cy="1325563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C1E40-3AA4-43F6-A029-D08F2910C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8364" y="1924140"/>
            <a:ext cx="5624945" cy="4252823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Incremental View Maintenance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Stream computations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Databases as streaming systems</a:t>
            </a:r>
          </a:p>
          <a:p>
            <a:r>
              <a:rPr lang="en-US" b="1" dirty="0"/>
              <a:t>Incremental (DB) computations</a:t>
            </a:r>
          </a:p>
          <a:p>
            <a:r>
              <a:rPr lang="en-US" dirty="0"/>
              <a:t>Optimizing incremental circuits</a:t>
            </a:r>
          </a:p>
          <a:p>
            <a:r>
              <a:rPr lang="en-US" dirty="0"/>
              <a:t>DB queries in DBSP</a:t>
            </a:r>
          </a:p>
          <a:p>
            <a:r>
              <a:rPr lang="en-US" dirty="0"/>
              <a:t>Implementation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6DC132-34BF-46BA-ADFB-886912ED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8073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45CF96D-37AA-4E46-B60C-38E652EFCAD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Incremental view maintenance of view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45CF96D-37AA-4E46-B60C-38E652EFCA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55549-2326-4F27-B39E-82343984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6E6BD39-9A58-4A1B-8B59-812AB2075E09}"/>
                  </a:ext>
                </a:extLst>
              </p:cNvPr>
              <p:cNvSpPr/>
              <p:nvPr/>
            </p:nvSpPr>
            <p:spPr>
              <a:xfrm>
                <a:off x="5867062" y="4504982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↑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6E6BD39-9A58-4A1B-8B59-812AB2075E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062" y="4504982"/>
                <a:ext cx="512233" cy="370932"/>
              </a:xfrm>
              <a:prstGeom prst="rect">
                <a:avLst/>
              </a:prstGeom>
              <a:blipFill>
                <a:blip r:embed="rId3"/>
                <a:stretch>
                  <a:fillRect l="-1124" b="-4545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A62C1F3-7AB0-4BB2-A9EA-7D0680C083FE}"/>
              </a:ext>
            </a:extLst>
          </p:cNvPr>
          <p:cNvCxnSpPr>
            <a:cxnSpLocks/>
            <a:stCxn id="21" idx="3"/>
            <a:endCxn id="14" idx="1"/>
          </p:cNvCxnSpPr>
          <p:nvPr/>
        </p:nvCxnSpPr>
        <p:spPr>
          <a:xfrm>
            <a:off x="5527773" y="4690447"/>
            <a:ext cx="339289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6">
            <a:extLst>
              <a:ext uri="{FF2B5EF4-FFF2-40B4-BE49-F238E27FC236}">
                <a16:creationId xmlns:a16="http://schemas.microsoft.com/office/drawing/2014/main" id="{5B83048A-F3CD-45B2-9510-DF0491D591F4}"/>
              </a:ext>
            </a:extLst>
          </p:cNvPr>
          <p:cNvCxnSpPr>
            <a:cxnSpLocks/>
            <a:stCxn id="14" idx="3"/>
            <a:endCxn id="17" idx="1"/>
          </p:cNvCxnSpPr>
          <p:nvPr/>
        </p:nvCxnSpPr>
        <p:spPr>
          <a:xfrm>
            <a:off x="6379295" y="4690448"/>
            <a:ext cx="329736" cy="80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4E75B18D-A975-4F19-A986-DCBD22B9D08C}"/>
              </a:ext>
            </a:extLst>
          </p:cNvPr>
          <p:cNvSpPr/>
          <p:nvPr/>
        </p:nvSpPr>
        <p:spPr>
          <a:xfrm>
            <a:off x="6709031" y="4504982"/>
            <a:ext cx="665098" cy="3725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D</a:t>
            </a:r>
            <a:endParaRPr lang="en-US" i="1" baseline="30000" dirty="0">
              <a:solidFill>
                <a:schemeClr val="tx1"/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CA4F09C-CA0D-4335-A807-593A3578DE82}"/>
              </a:ext>
            </a:extLst>
          </p:cNvPr>
          <p:cNvCxnSpPr>
            <a:cxnSpLocks/>
            <a:stCxn id="17" idx="3"/>
          </p:cNvCxnSpPr>
          <p:nvPr/>
        </p:nvCxnSpPr>
        <p:spPr>
          <a:xfrm flipV="1">
            <a:off x="7374129" y="4689647"/>
            <a:ext cx="306879" cy="16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89C7759-3ECB-4968-A9EE-8EA86F8E6087}"/>
                  </a:ext>
                </a:extLst>
              </p:cNvPr>
              <p:cNvSpPr/>
              <p:nvPr/>
            </p:nvSpPr>
            <p:spPr>
              <a:xfrm>
                <a:off x="5015540" y="4504981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89C7759-3ECB-4968-A9EE-8EA86F8E60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5540" y="4504981"/>
                <a:ext cx="512233" cy="3709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D5C7395-2261-4328-86C6-6205E140A497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4635791" y="4690447"/>
            <a:ext cx="37974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D9F5350-DFCB-479B-B08B-CD027B2AB1AC}"/>
              </a:ext>
            </a:extLst>
          </p:cNvPr>
          <p:cNvCxnSpPr>
            <a:cxnSpLocks/>
          </p:cNvCxnSpPr>
          <p:nvPr/>
        </p:nvCxnSpPr>
        <p:spPr>
          <a:xfrm>
            <a:off x="5671152" y="4759662"/>
            <a:ext cx="0" cy="1240625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065CADD-E855-4FFC-BFC6-CE84866EFE94}"/>
              </a:ext>
            </a:extLst>
          </p:cNvPr>
          <p:cNvCxnSpPr>
            <a:cxnSpLocks/>
          </p:cNvCxnSpPr>
          <p:nvPr/>
        </p:nvCxnSpPr>
        <p:spPr>
          <a:xfrm flipH="1">
            <a:off x="6518519" y="4784342"/>
            <a:ext cx="5334" cy="60826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F0A9F506-6602-4844-ADCA-66CC1F27DB54}"/>
              </a:ext>
            </a:extLst>
          </p:cNvPr>
          <p:cNvSpPr/>
          <p:nvPr/>
        </p:nvSpPr>
        <p:spPr>
          <a:xfrm>
            <a:off x="4861112" y="4264639"/>
            <a:ext cx="2588559" cy="74230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7B591FD-CA5F-48C1-A6A3-43CADF4C2796}"/>
                  </a:ext>
                </a:extLst>
              </p:cNvPr>
              <p:cNvSpPr txBox="1"/>
              <p:nvPr/>
            </p:nvSpPr>
            <p:spPr>
              <a:xfrm>
                <a:off x="5910435" y="3779308"/>
                <a:ext cx="572644" cy="47121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(↑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7B591FD-CA5F-48C1-A6A3-43CADF4C27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0435" y="3779308"/>
                <a:ext cx="572644" cy="471219"/>
              </a:xfrm>
              <a:prstGeom prst="rect">
                <a:avLst/>
              </a:prstGeom>
              <a:blipFill>
                <a:blip r:embed="rId5"/>
                <a:stretch>
                  <a:fillRect l="-9677" r="-79570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4E1E1EB-EB4C-4613-8D1F-9C51DA4F9B26}"/>
                  </a:ext>
                </a:extLst>
              </p:cNvPr>
              <p:cNvSpPr txBox="1"/>
              <p:nvPr/>
            </p:nvSpPr>
            <p:spPr>
              <a:xfrm>
                <a:off x="3366169" y="6000287"/>
                <a:ext cx="15892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Versions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4E1E1EB-EB4C-4613-8D1F-9C51DA4F9B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169" y="6000287"/>
                <a:ext cx="1589281" cy="369332"/>
              </a:xfrm>
              <a:prstGeom prst="rect">
                <a:avLst/>
              </a:prstGeom>
              <a:blipFill>
                <a:blip r:embed="rId6"/>
                <a:stretch>
                  <a:fillRect l="-3065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BC50056-C73D-4E4B-9979-152E7019DBA7}"/>
                  </a:ext>
                </a:extLst>
              </p:cNvPr>
              <p:cNvSpPr txBox="1"/>
              <p:nvPr/>
            </p:nvSpPr>
            <p:spPr>
              <a:xfrm>
                <a:off x="7591168" y="5396354"/>
                <a:ext cx="14220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Versions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BC50056-C73D-4E4B-9979-152E7019DB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1168" y="5396354"/>
                <a:ext cx="1422056" cy="369332"/>
              </a:xfrm>
              <a:prstGeom prst="rect">
                <a:avLst/>
              </a:prstGeom>
              <a:blipFill>
                <a:blip r:embed="rId7"/>
                <a:stretch>
                  <a:fillRect l="-3419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F75A7AF-B841-4B6D-9176-99A80B57A507}"/>
                  </a:ext>
                </a:extLst>
              </p:cNvPr>
              <p:cNvSpPr txBox="1"/>
              <p:nvPr/>
            </p:nvSpPr>
            <p:spPr>
              <a:xfrm>
                <a:off x="2339536" y="4903806"/>
                <a:ext cx="15957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Changes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F75A7AF-B841-4B6D-9176-99A80B57A5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9536" y="4903806"/>
                <a:ext cx="1595758" cy="369332"/>
              </a:xfrm>
              <a:prstGeom prst="rect">
                <a:avLst/>
              </a:prstGeom>
              <a:blipFill>
                <a:blip r:embed="rId8"/>
                <a:stretch>
                  <a:fillRect l="-3435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F46811A-A91C-4C1E-85D0-72BD1DAA4F59}"/>
                  </a:ext>
                </a:extLst>
              </p:cNvPr>
              <p:cNvSpPr txBox="1"/>
              <p:nvPr/>
            </p:nvSpPr>
            <p:spPr>
              <a:xfrm>
                <a:off x="8297037" y="4873946"/>
                <a:ext cx="14285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Changes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F46811A-A91C-4C1E-85D0-72BD1DAA4F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7037" y="4873946"/>
                <a:ext cx="1428533" cy="369332"/>
              </a:xfrm>
              <a:prstGeom prst="rect">
                <a:avLst/>
              </a:prstGeom>
              <a:blipFill>
                <a:blip r:embed="rId9"/>
                <a:stretch>
                  <a:fillRect l="-3419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DC9760FD-36A4-4FAE-8EAE-D4F8EAE60B92}"/>
              </a:ext>
            </a:extLst>
          </p:cNvPr>
          <p:cNvGrpSpPr/>
          <p:nvPr/>
        </p:nvGrpSpPr>
        <p:grpSpPr>
          <a:xfrm>
            <a:off x="2425911" y="4489420"/>
            <a:ext cx="2317602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0FD1636-4700-497C-91E6-F838CEA7F9E4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0FD1636-4700-497C-91E6-F838CEA7F9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9CAD61D8-2BD0-4BD8-A821-F9759C4899F9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9CAD61D8-2BD0-4BD8-A821-F9759C4899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68E4383F-27C2-488E-9DBB-2C2818005099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68E4383F-27C2-488E-9DBB-2C28180050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B2AF1357-043F-4FE8-99D6-7CE32A80D5CB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B2AF1357-043F-4FE8-99D6-7CE32A80D5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641A709-D6CA-4093-8FF6-F7F4C8D30265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9CBDAAD-BDC1-4E67-930E-56C98974A6D0}"/>
              </a:ext>
            </a:extLst>
          </p:cNvPr>
          <p:cNvGrpSpPr/>
          <p:nvPr/>
        </p:nvGrpSpPr>
        <p:grpSpPr>
          <a:xfrm>
            <a:off x="4883733" y="6000287"/>
            <a:ext cx="2976216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DE4F008C-E471-4DD7-866B-2C2DFA0331CE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DE4F008C-E471-4DD7-866B-2C2DFA0331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F0524637-6942-4F38-B810-BB7AB48EA7FC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F0524637-6942-4F38-B810-BB7AB48EA7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C4E91D39-F7A8-42E4-B3EB-F7F7FE53FA88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C4E91D39-F7A8-42E4-B3EB-F7F7FE53FA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3C807AC5-BB42-492A-A395-EBB6C6D3F800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3C807AC5-BB42-492A-A395-EBB6C6D3F8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DF4E0A5-FC3C-4C93-88EB-42CC4A8F94E5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42A7457-7C19-499A-81B7-695DB900E930}"/>
              </a:ext>
            </a:extLst>
          </p:cNvPr>
          <p:cNvGrpSpPr/>
          <p:nvPr/>
        </p:nvGrpSpPr>
        <p:grpSpPr>
          <a:xfrm>
            <a:off x="5741656" y="5392602"/>
            <a:ext cx="1967695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6C506413-B893-4C5D-8314-D9566F9A2808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6C506413-B893-4C5D-8314-D9566F9A28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3D724F3F-9500-4B66-8F76-FF9C5BE5A626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3D724F3F-9500-4B66-8F76-FF9C5BE5A6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F51F3D2D-448C-4ACB-9DB2-3CE29E4AD697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F51F3D2D-448C-4ACB-9DB2-3CE29E4AD6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36E58B6E-1E9F-487F-B0C7-BA76CB37D634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36E58B6E-1E9F-487F-B0C7-BA76CB37D6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1790D33-86D1-41BC-AB79-E41B81519939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0ABBA35-7CEC-4DAE-902E-F6E99F121DFE}"/>
              </a:ext>
            </a:extLst>
          </p:cNvPr>
          <p:cNvGrpSpPr/>
          <p:nvPr/>
        </p:nvGrpSpPr>
        <p:grpSpPr>
          <a:xfrm>
            <a:off x="7738274" y="4510334"/>
            <a:ext cx="2313401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3FAF3213-EC50-4F1F-9DC7-59A15ACC1668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3FAF3213-EC50-4F1F-9DC7-59A15ACC16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22"/>
                  <a:stretch>
                    <a:fillRect r="-769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912DCC72-5CD1-465F-848C-9C9ED1995D7F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912DCC72-5CD1-465F-848C-9C9ED1995D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23"/>
                  <a:stretch>
                    <a:fillRect r="-641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A7592CD5-11A6-4A08-8B33-484362210EB5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A7592CD5-11A6-4A08-8B33-484362210E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24"/>
                  <a:stretch>
                    <a:fillRect r="-769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FC166C0B-C669-444F-BABA-29412EC00EE8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FC166C0B-C669-444F-BABA-29412EC00E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25"/>
                  <a:stretch>
                    <a:fillRect r="-769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A2E374B-DFCF-4251-82A7-259E454BD46C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1831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31" grpId="0" animBg="1"/>
      <p:bldP spid="34" grpId="0" animBg="1"/>
      <p:bldP spid="37" grpId="0"/>
      <p:bldP spid="3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CF96D-37AA-4E46-B60C-38E652EFC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4155"/>
          </a:xfrm>
        </p:spPr>
        <p:txBody>
          <a:bodyPr/>
          <a:lstStyle/>
          <a:p>
            <a:r>
              <a:rPr lang="en-US" dirty="0"/>
              <a:t>Incremental view maintenance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E54021-1D30-45AF-80B7-5A764EF068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186774"/>
                <a:ext cx="10515600" cy="4754521"/>
              </a:xfrm>
            </p:spPr>
            <p:txBody>
              <a:bodyPr/>
              <a:lstStyle/>
              <a:p>
                <a:pPr marL="0" indent="0" algn="ctr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(↑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≝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∘(↑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)∘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/>
                  <a:t> </a:t>
                </a:r>
              </a:p>
              <a:p>
                <a:r>
                  <a:rPr lang="en-US" dirty="0"/>
                  <a:t>This is our definition of IVM</a:t>
                </a:r>
              </a:p>
              <a:p>
                <a:r>
                  <a:rPr lang="en-US" dirty="0"/>
                  <a:t>This definition is much better:</a:t>
                </a:r>
              </a:p>
              <a:p>
                <a:pPr lvl="1"/>
                <a:r>
                  <a:rPr lang="en-US" dirty="0"/>
                  <a:t>It is compositional</a:t>
                </a:r>
              </a:p>
              <a:p>
                <a:pPr lvl="1"/>
                <a:r>
                  <a:rPr lang="en-US" dirty="0"/>
                  <a:t>Inputs and outputs are both </a:t>
                </a:r>
                <a:r>
                  <a:rPr lang="en-US" b="1" dirty="0"/>
                  <a:t>deltas</a:t>
                </a:r>
              </a:p>
              <a:p>
                <a:pPr marL="0" indent="0" algn="ctr">
                  <a:buNone/>
                </a:pPr>
                <a:endParaRPr lang="en-US" sz="4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E54021-1D30-45AF-80B7-5A764EF068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186774"/>
                <a:ext cx="10515600" cy="4754521"/>
              </a:xfrm>
              <a:blipFill>
                <a:blip r:embed="rId2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55549-2326-4F27-B39E-82343984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6E6BD39-9A58-4A1B-8B59-812AB2075E09}"/>
                  </a:ext>
                </a:extLst>
              </p:cNvPr>
              <p:cNvSpPr/>
              <p:nvPr/>
            </p:nvSpPr>
            <p:spPr>
              <a:xfrm>
                <a:off x="5867062" y="4504982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↑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6E6BD39-9A58-4A1B-8B59-812AB2075E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062" y="4504982"/>
                <a:ext cx="512233" cy="370932"/>
              </a:xfrm>
              <a:prstGeom prst="rect">
                <a:avLst/>
              </a:prstGeom>
              <a:blipFill>
                <a:blip r:embed="rId3"/>
                <a:stretch>
                  <a:fillRect l="-1124" b="-4545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A62C1F3-7AB0-4BB2-A9EA-7D0680C083FE}"/>
              </a:ext>
            </a:extLst>
          </p:cNvPr>
          <p:cNvCxnSpPr>
            <a:cxnSpLocks/>
            <a:stCxn id="21" idx="3"/>
            <a:endCxn id="14" idx="1"/>
          </p:cNvCxnSpPr>
          <p:nvPr/>
        </p:nvCxnSpPr>
        <p:spPr>
          <a:xfrm>
            <a:off x="5527773" y="4690447"/>
            <a:ext cx="339289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6">
            <a:extLst>
              <a:ext uri="{FF2B5EF4-FFF2-40B4-BE49-F238E27FC236}">
                <a16:creationId xmlns:a16="http://schemas.microsoft.com/office/drawing/2014/main" id="{5B83048A-F3CD-45B2-9510-DF0491D591F4}"/>
              </a:ext>
            </a:extLst>
          </p:cNvPr>
          <p:cNvCxnSpPr>
            <a:cxnSpLocks/>
            <a:stCxn id="14" idx="3"/>
            <a:endCxn id="17" idx="1"/>
          </p:cNvCxnSpPr>
          <p:nvPr/>
        </p:nvCxnSpPr>
        <p:spPr>
          <a:xfrm>
            <a:off x="6379295" y="4690448"/>
            <a:ext cx="329736" cy="80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4E75B18D-A975-4F19-A986-DCBD22B9D08C}"/>
              </a:ext>
            </a:extLst>
          </p:cNvPr>
          <p:cNvSpPr/>
          <p:nvPr/>
        </p:nvSpPr>
        <p:spPr>
          <a:xfrm>
            <a:off x="6709031" y="4504982"/>
            <a:ext cx="665098" cy="3725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D</a:t>
            </a:r>
            <a:endParaRPr lang="en-US" i="1" baseline="30000" dirty="0">
              <a:solidFill>
                <a:schemeClr val="tx1"/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CA4F09C-CA0D-4335-A807-593A3578DE82}"/>
              </a:ext>
            </a:extLst>
          </p:cNvPr>
          <p:cNvCxnSpPr>
            <a:cxnSpLocks/>
            <a:stCxn id="17" idx="3"/>
          </p:cNvCxnSpPr>
          <p:nvPr/>
        </p:nvCxnSpPr>
        <p:spPr>
          <a:xfrm flipV="1">
            <a:off x="7374129" y="4689647"/>
            <a:ext cx="306879" cy="16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89C7759-3ECB-4968-A9EE-8EA86F8E6087}"/>
                  </a:ext>
                </a:extLst>
              </p:cNvPr>
              <p:cNvSpPr/>
              <p:nvPr/>
            </p:nvSpPr>
            <p:spPr>
              <a:xfrm>
                <a:off x="5015540" y="4504981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89C7759-3ECB-4968-A9EE-8EA86F8E60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5540" y="4504981"/>
                <a:ext cx="512233" cy="3709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D5C7395-2261-4328-86C6-6205E140A497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4635791" y="4690447"/>
            <a:ext cx="37974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D9F5350-DFCB-479B-B08B-CD027B2AB1AC}"/>
              </a:ext>
            </a:extLst>
          </p:cNvPr>
          <p:cNvCxnSpPr>
            <a:cxnSpLocks/>
          </p:cNvCxnSpPr>
          <p:nvPr/>
        </p:nvCxnSpPr>
        <p:spPr>
          <a:xfrm>
            <a:off x="5671152" y="4759662"/>
            <a:ext cx="0" cy="1240625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065CADD-E855-4FFC-BFC6-CE84866EFE94}"/>
              </a:ext>
            </a:extLst>
          </p:cNvPr>
          <p:cNvCxnSpPr>
            <a:cxnSpLocks/>
          </p:cNvCxnSpPr>
          <p:nvPr/>
        </p:nvCxnSpPr>
        <p:spPr>
          <a:xfrm flipH="1">
            <a:off x="6518519" y="4784342"/>
            <a:ext cx="5334" cy="60826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F0A9F506-6602-4844-ADCA-66CC1F27DB54}"/>
              </a:ext>
            </a:extLst>
          </p:cNvPr>
          <p:cNvSpPr/>
          <p:nvPr/>
        </p:nvSpPr>
        <p:spPr>
          <a:xfrm>
            <a:off x="4861112" y="4264639"/>
            <a:ext cx="2588559" cy="74230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7B591FD-CA5F-48C1-A6A3-43CADF4C2796}"/>
                  </a:ext>
                </a:extLst>
              </p:cNvPr>
              <p:cNvSpPr txBox="1"/>
              <p:nvPr/>
            </p:nvSpPr>
            <p:spPr>
              <a:xfrm>
                <a:off x="5910435" y="3779308"/>
                <a:ext cx="572644" cy="47121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(↑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7B591FD-CA5F-48C1-A6A3-43CADF4C27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0435" y="3779308"/>
                <a:ext cx="572644" cy="471219"/>
              </a:xfrm>
              <a:prstGeom prst="rect">
                <a:avLst/>
              </a:prstGeom>
              <a:blipFill>
                <a:blip r:embed="rId5"/>
                <a:stretch>
                  <a:fillRect l="-9677" r="-79570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4E1E1EB-EB4C-4613-8D1F-9C51DA4F9B26}"/>
                  </a:ext>
                </a:extLst>
              </p:cNvPr>
              <p:cNvSpPr txBox="1"/>
              <p:nvPr/>
            </p:nvSpPr>
            <p:spPr>
              <a:xfrm>
                <a:off x="3366169" y="6000287"/>
                <a:ext cx="15892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Versions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4E1E1EB-EB4C-4613-8D1F-9C51DA4F9B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169" y="6000287"/>
                <a:ext cx="1589281" cy="369332"/>
              </a:xfrm>
              <a:prstGeom prst="rect">
                <a:avLst/>
              </a:prstGeom>
              <a:blipFill>
                <a:blip r:embed="rId6"/>
                <a:stretch>
                  <a:fillRect l="-3065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BC50056-C73D-4E4B-9979-152E7019DBA7}"/>
                  </a:ext>
                </a:extLst>
              </p:cNvPr>
              <p:cNvSpPr txBox="1"/>
              <p:nvPr/>
            </p:nvSpPr>
            <p:spPr>
              <a:xfrm>
                <a:off x="7591168" y="5396354"/>
                <a:ext cx="14220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Versions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BC50056-C73D-4E4B-9979-152E7019DB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1168" y="5396354"/>
                <a:ext cx="1422056" cy="369332"/>
              </a:xfrm>
              <a:prstGeom prst="rect">
                <a:avLst/>
              </a:prstGeom>
              <a:blipFill>
                <a:blip r:embed="rId7"/>
                <a:stretch>
                  <a:fillRect l="-3419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F75A7AF-B841-4B6D-9176-99A80B57A507}"/>
                  </a:ext>
                </a:extLst>
              </p:cNvPr>
              <p:cNvSpPr txBox="1"/>
              <p:nvPr/>
            </p:nvSpPr>
            <p:spPr>
              <a:xfrm>
                <a:off x="2339536" y="4903806"/>
                <a:ext cx="15957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Changes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F75A7AF-B841-4B6D-9176-99A80B57A5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9536" y="4903806"/>
                <a:ext cx="1595758" cy="369332"/>
              </a:xfrm>
              <a:prstGeom prst="rect">
                <a:avLst/>
              </a:prstGeom>
              <a:blipFill>
                <a:blip r:embed="rId8"/>
                <a:stretch>
                  <a:fillRect l="-3435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F46811A-A91C-4C1E-85D0-72BD1DAA4F59}"/>
                  </a:ext>
                </a:extLst>
              </p:cNvPr>
              <p:cNvSpPr txBox="1"/>
              <p:nvPr/>
            </p:nvSpPr>
            <p:spPr>
              <a:xfrm>
                <a:off x="8297037" y="4873946"/>
                <a:ext cx="14285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Changes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F46811A-A91C-4C1E-85D0-72BD1DAA4F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7037" y="4873946"/>
                <a:ext cx="1428533" cy="369332"/>
              </a:xfrm>
              <a:prstGeom prst="rect">
                <a:avLst/>
              </a:prstGeom>
              <a:blipFill>
                <a:blip r:embed="rId9"/>
                <a:stretch>
                  <a:fillRect l="-3419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DC9760FD-36A4-4FAE-8EAE-D4F8EAE60B92}"/>
              </a:ext>
            </a:extLst>
          </p:cNvPr>
          <p:cNvGrpSpPr/>
          <p:nvPr/>
        </p:nvGrpSpPr>
        <p:grpSpPr>
          <a:xfrm>
            <a:off x="2425911" y="4489420"/>
            <a:ext cx="2317602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0FD1636-4700-497C-91E6-F838CEA7F9E4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0FD1636-4700-497C-91E6-F838CEA7F9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9CAD61D8-2BD0-4BD8-A821-F9759C4899F9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9CAD61D8-2BD0-4BD8-A821-F9759C4899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68E4383F-27C2-488E-9DBB-2C2818005099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68E4383F-27C2-488E-9DBB-2C28180050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B2AF1357-043F-4FE8-99D6-7CE32A80D5CB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B2AF1357-043F-4FE8-99D6-7CE32A80D5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641A709-D6CA-4093-8FF6-F7F4C8D30265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9CBDAAD-BDC1-4E67-930E-56C98974A6D0}"/>
              </a:ext>
            </a:extLst>
          </p:cNvPr>
          <p:cNvGrpSpPr/>
          <p:nvPr/>
        </p:nvGrpSpPr>
        <p:grpSpPr>
          <a:xfrm>
            <a:off x="4883733" y="6000287"/>
            <a:ext cx="2976216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DE4F008C-E471-4DD7-866B-2C2DFA0331CE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DE4F008C-E471-4DD7-866B-2C2DFA0331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F0524637-6942-4F38-B810-BB7AB48EA7FC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F0524637-6942-4F38-B810-BB7AB48EA7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C4E91D39-F7A8-42E4-B3EB-F7F7FE53FA88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C4E91D39-F7A8-42E4-B3EB-F7F7FE53FA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3C807AC5-BB42-492A-A395-EBB6C6D3F800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3C807AC5-BB42-492A-A395-EBB6C6D3F8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DF4E0A5-FC3C-4C93-88EB-42CC4A8F94E5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42A7457-7C19-499A-81B7-695DB900E930}"/>
              </a:ext>
            </a:extLst>
          </p:cNvPr>
          <p:cNvGrpSpPr/>
          <p:nvPr/>
        </p:nvGrpSpPr>
        <p:grpSpPr>
          <a:xfrm>
            <a:off x="5741656" y="5392602"/>
            <a:ext cx="1967695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6C506413-B893-4C5D-8314-D9566F9A2808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6C506413-B893-4C5D-8314-D9566F9A28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3D724F3F-9500-4B66-8F76-FF9C5BE5A626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3D724F3F-9500-4B66-8F76-FF9C5BE5A6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F51F3D2D-448C-4ACB-9DB2-3CE29E4AD697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F51F3D2D-448C-4ACB-9DB2-3CE29E4AD6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36E58B6E-1E9F-487F-B0C7-BA76CB37D634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36E58B6E-1E9F-487F-B0C7-BA76CB37D6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1790D33-86D1-41BC-AB79-E41B81519939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0ABBA35-7CEC-4DAE-902E-F6E99F121DFE}"/>
              </a:ext>
            </a:extLst>
          </p:cNvPr>
          <p:cNvGrpSpPr/>
          <p:nvPr/>
        </p:nvGrpSpPr>
        <p:grpSpPr>
          <a:xfrm>
            <a:off x="7738274" y="4510334"/>
            <a:ext cx="2313401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3FAF3213-EC50-4F1F-9DC7-59A15ACC1668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3FAF3213-EC50-4F1F-9DC7-59A15ACC16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22"/>
                  <a:stretch>
                    <a:fillRect r="-769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912DCC72-5CD1-465F-848C-9C9ED1995D7F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912DCC72-5CD1-465F-848C-9C9ED1995D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23"/>
                  <a:stretch>
                    <a:fillRect r="-641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A7592CD5-11A6-4A08-8B33-484362210EB5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A7592CD5-11A6-4A08-8B33-484362210E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24"/>
                  <a:stretch>
                    <a:fillRect r="-769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FC166C0B-C669-444F-BABA-29412EC00EE8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FC166C0B-C669-444F-BABA-29412EC00E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25"/>
                  <a:stretch>
                    <a:fillRect r="-769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A2E374B-DFCF-4251-82A7-259E454BD46C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9468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817A3-D8C1-4849-8DB2-372E0D146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Incremental queries are streaming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527578-E2F4-4129-AE88-F60549CC1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28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92E4EA9-A558-41DF-A572-18A01C29D03E}"/>
              </a:ext>
            </a:extLst>
          </p:cNvPr>
          <p:cNvGrpSpPr/>
          <p:nvPr/>
        </p:nvGrpSpPr>
        <p:grpSpPr>
          <a:xfrm>
            <a:off x="2239320" y="1922566"/>
            <a:ext cx="2317602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4745707E-78F6-4F1A-963E-F4E457A927C9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4745707E-78F6-4F1A-963E-F4E457A927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22FA199C-E550-4A5E-BF24-AD9AF639BCFC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22FA199C-E550-4A5E-BF24-AD9AF639BC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9BEF5D35-FAEA-42B8-80FC-6AAC316F862A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9BEF5D35-FAEA-42B8-80FC-6AAC316F86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5D04387E-2A21-4681-BBCF-08F573F9C580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5D04387E-2A21-4681-BBCF-08F573F9C5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8C3B95C-635C-4DF5-89EC-7B25FF5F1276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8BA68B-98A0-4AAA-BE15-B2728C2006B3}"/>
              </a:ext>
            </a:extLst>
          </p:cNvPr>
          <p:cNvGrpSpPr/>
          <p:nvPr/>
        </p:nvGrpSpPr>
        <p:grpSpPr>
          <a:xfrm>
            <a:off x="6512145" y="1922566"/>
            <a:ext cx="2702193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9733876-37C0-4FBA-8FB4-DB1558D7EF50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9733876-37C0-4FBA-8FB4-DB1558D7EF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B46F2E6-05EC-4F34-8CA2-9984E379F62F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B46F2E6-05EC-4F34-8CA2-9984E379F6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BC2FA9F-C071-499F-BA85-673192030098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BC2FA9F-C071-499F-BA85-6731920300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DC08288-2997-48B5-A1DB-1317F5FF7699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DC08288-2997-48B5-A1DB-1317F5FF76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8DE44FE-8C88-41ED-9A9F-2B4946205D94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F8C3C43-4CB0-4EEF-A9DD-B951E220551F}"/>
                  </a:ext>
                </a:extLst>
              </p:cNvPr>
              <p:cNvSpPr/>
              <p:nvPr/>
            </p:nvSpPr>
            <p:spPr>
              <a:xfrm>
                <a:off x="5393247" y="1923247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F8C3C43-4CB0-4EEF-A9DD-B951E22055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3247" y="1923247"/>
                <a:ext cx="512233" cy="370932"/>
              </a:xfrm>
              <a:prstGeom prst="rect">
                <a:avLst/>
              </a:prstGeom>
              <a:blipFill>
                <a:blip r:embed="rId10"/>
                <a:stretch>
                  <a:fillRect l="-1124" b="-7576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9C69BCD-B322-4F71-98F6-284E78393EE9}"/>
              </a:ext>
            </a:extLst>
          </p:cNvPr>
          <p:cNvCxnSpPr>
            <a:cxnSpLocks/>
            <a:stCxn id="10" idx="3"/>
            <a:endCxn id="17" idx="1"/>
          </p:cNvCxnSpPr>
          <p:nvPr/>
        </p:nvCxnSpPr>
        <p:spPr>
          <a:xfrm>
            <a:off x="4556922" y="2107232"/>
            <a:ext cx="836325" cy="148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BF5981C-34EE-4737-AEAE-06B7BB34A90F}"/>
              </a:ext>
            </a:extLst>
          </p:cNvPr>
          <p:cNvCxnSpPr>
            <a:cxnSpLocks/>
            <a:stCxn id="17" idx="3"/>
            <a:endCxn id="12" idx="1"/>
          </p:cNvCxnSpPr>
          <p:nvPr/>
        </p:nvCxnSpPr>
        <p:spPr>
          <a:xfrm flipV="1">
            <a:off x="5905480" y="2107232"/>
            <a:ext cx="606665" cy="148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8603CA54-F5BE-49E4-A229-A3ABFD8ED70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5388" y="3429000"/>
                <a:ext cx="10728411" cy="289094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</m:oMath>
                </a14:m>
                <a:r>
                  <a:rPr lang="en-US" dirty="0"/>
                  <a:t> is a </a:t>
                </a:r>
                <a:r>
                  <a:rPr lang="en-US" b="1" dirty="0"/>
                  <a:t>streaming system</a:t>
                </a:r>
                <a:r>
                  <a:rPr lang="en-US" dirty="0"/>
                  <a:t>:</a:t>
                </a:r>
              </a:p>
              <a:p>
                <a:r>
                  <a:rPr lang="en-US" dirty="0"/>
                  <a:t>it runs forever</a:t>
                </a:r>
              </a:p>
              <a:p>
                <a:r>
                  <a:rPr lang="en-US" dirty="0"/>
                  <a:t>it maintains internal state (even if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 is stateless)</a:t>
                </a:r>
              </a:p>
              <a:p>
                <a:r>
                  <a:rPr lang="en-US" dirty="0"/>
                  <a:t>the state is stored in the delay operators (inside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)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8603CA54-F5BE-49E4-A229-A3ABFD8ED7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5388" y="3429000"/>
                <a:ext cx="10728411" cy="2890945"/>
              </a:xfrm>
              <a:blipFill>
                <a:blip r:embed="rId11"/>
                <a:stretch>
                  <a:fillRect l="-1023" t="-31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DCFEC1B-EB23-4B5A-BD2F-7F846F964AB2}"/>
              </a:ext>
            </a:extLst>
          </p:cNvPr>
          <p:cNvSpPr/>
          <p:nvPr/>
        </p:nvSpPr>
        <p:spPr>
          <a:xfrm>
            <a:off x="5195517" y="2361002"/>
            <a:ext cx="893274" cy="40785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state</a:t>
            </a:r>
          </a:p>
        </p:txBody>
      </p: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5D1D259F-1351-5A8B-C44A-F2C673870E37}"/>
              </a:ext>
            </a:extLst>
          </p:cNvPr>
          <p:cNvCxnSpPr>
            <a:stCxn id="17" idx="3"/>
            <a:endCxn id="17" idx="1"/>
          </p:cNvCxnSpPr>
          <p:nvPr/>
        </p:nvCxnSpPr>
        <p:spPr>
          <a:xfrm flipH="1">
            <a:off x="5393247" y="2108713"/>
            <a:ext cx="512233" cy="12700"/>
          </a:xfrm>
          <a:prstGeom prst="curvedConnector5">
            <a:avLst>
              <a:gd name="adj1" fmla="val -76859"/>
              <a:gd name="adj2" fmla="val 5010362"/>
              <a:gd name="adj3" fmla="val 194215"/>
            </a:avLst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90225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28323-F4BF-4FFD-B48A-63C6FD524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 of</a:t>
            </a:r>
            <a:br>
              <a:rPr lang="en-US" dirty="0"/>
            </a:br>
            <a:r>
              <a:rPr lang="en-US" dirty="0"/>
              <a:t>Incremental View Maintenance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A25179-0266-40E3-85A6-74A736521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B5A7FD5-A9AA-476B-8595-4D81FFE588B4}"/>
                  </a:ext>
                </a:extLst>
              </p:cNvPr>
              <p:cNvSpPr txBox="1"/>
              <p:nvPr/>
            </p:nvSpPr>
            <p:spPr>
              <a:xfrm>
                <a:off x="2983149" y="2484190"/>
                <a:ext cx="6096000" cy="9448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5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54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∘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∘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B5A7FD5-A9AA-476B-8595-4D81FFE588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3149" y="2484190"/>
                <a:ext cx="6096000" cy="9448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2A0EBAB-02DE-4E49-BD7B-0807FCC374B7}"/>
                  </a:ext>
                </a:extLst>
              </p:cNvPr>
              <p:cNvSpPr txBox="1"/>
              <p:nvPr/>
            </p:nvSpPr>
            <p:spPr>
              <a:xfrm>
                <a:off x="549612" y="3816193"/>
                <a:ext cx="11363528" cy="10900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As written,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320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</m:oMath>
                </a14:m>
                <a:r>
                  <a:rPr lang="en-US" sz="3200" dirty="0"/>
                  <a:t> is expensive to compute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However, we can often optimize the computation significantly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2A0EBAB-02DE-4E49-BD7B-0807FCC374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612" y="3816193"/>
                <a:ext cx="11363528" cy="1090042"/>
              </a:xfrm>
              <a:prstGeom prst="rect">
                <a:avLst/>
              </a:prstGeom>
              <a:blipFill>
                <a:blip r:embed="rId3"/>
                <a:stretch>
                  <a:fillRect l="-1234" t="-5587" b="-173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Sandwich made up of ham, tomatoes, lettuce and cheese">
            <a:extLst>
              <a:ext uri="{FF2B5EF4-FFF2-40B4-BE49-F238E27FC236}">
                <a16:creationId xmlns:a16="http://schemas.microsoft.com/office/drawing/2014/main" id="{F4EF4FA7-FED9-56C9-E0E4-7080CCBE8C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472" y="365125"/>
            <a:ext cx="3485629" cy="240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77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old picture frame&#10;&#10;Description automatically generated with medium confidence">
            <a:extLst>
              <a:ext uri="{FF2B5EF4-FFF2-40B4-BE49-F238E27FC236}">
                <a16:creationId xmlns:a16="http://schemas.microsoft.com/office/drawing/2014/main" id="{CBA93F4D-67DA-4C00-A826-6D69DC590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5400000">
            <a:off x="2981198" y="-577098"/>
            <a:ext cx="7079352" cy="78878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E24F5C-4340-4D3A-B065-125A5B86B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945" y="923925"/>
            <a:ext cx="2588491" cy="1325563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C1E40-3AA4-43F6-A029-D08F2910C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8364" y="2084833"/>
            <a:ext cx="5789403" cy="4092130"/>
          </a:xfrm>
        </p:spPr>
        <p:txBody>
          <a:bodyPr/>
          <a:lstStyle/>
          <a:p>
            <a:r>
              <a:rPr lang="en-US" b="1" dirty="0"/>
              <a:t>Incremental View Maintenance</a:t>
            </a:r>
          </a:p>
          <a:p>
            <a:r>
              <a:rPr lang="en-US" dirty="0"/>
              <a:t>Stream computations</a:t>
            </a:r>
          </a:p>
          <a:p>
            <a:r>
              <a:rPr lang="en-US" dirty="0"/>
              <a:t>Databases as streaming systems</a:t>
            </a:r>
          </a:p>
          <a:p>
            <a:r>
              <a:rPr lang="en-US" dirty="0"/>
              <a:t>Incremental computation on streams</a:t>
            </a:r>
          </a:p>
          <a:p>
            <a:r>
              <a:rPr lang="en-US" dirty="0"/>
              <a:t>Optimizing incremental circuits</a:t>
            </a:r>
          </a:p>
          <a:p>
            <a:r>
              <a:rPr lang="en-US" dirty="0"/>
              <a:t>DB queries in DBSP</a:t>
            </a:r>
          </a:p>
          <a:p>
            <a:r>
              <a:rPr lang="en-US" dirty="0"/>
              <a:t>Implementation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6DC132-34BF-46BA-ADFB-886912ED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306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old picture frame&#10;&#10;Description automatically generated with medium confidence">
            <a:extLst>
              <a:ext uri="{FF2B5EF4-FFF2-40B4-BE49-F238E27FC236}">
                <a16:creationId xmlns:a16="http://schemas.microsoft.com/office/drawing/2014/main" id="{CBA93F4D-67DA-4C00-A826-6D69DC590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5400000">
            <a:off x="2981198" y="-577098"/>
            <a:ext cx="7079352" cy="78878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E24F5C-4340-4D3A-B065-125A5B86B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945" y="923925"/>
            <a:ext cx="2588491" cy="1325563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C1E40-3AA4-43F6-A029-D08F2910C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8364" y="2165299"/>
            <a:ext cx="5624945" cy="4011663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Incremental View Maintenance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Stream computations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Databases as streaming systems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Incremental (DB) computations</a:t>
            </a:r>
          </a:p>
          <a:p>
            <a:r>
              <a:rPr lang="en-US" b="1" dirty="0"/>
              <a:t>Optimizing incremental circuits</a:t>
            </a:r>
          </a:p>
          <a:p>
            <a:r>
              <a:rPr lang="en-US" dirty="0"/>
              <a:t>DB queries in DBSP</a:t>
            </a:r>
          </a:p>
          <a:p>
            <a:r>
              <a:rPr lang="en-US" dirty="0"/>
              <a:t>Implementation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6DC132-34BF-46BA-ADFB-886912ED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2242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A9C8C-9DA6-4D4A-8E71-C4EBE838E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operators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8D657E4-8E4C-41B4-8648-739DCC6B07D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4062" y="1595470"/>
                <a:ext cx="10515600" cy="5126005"/>
              </a:xfrm>
            </p:spPr>
            <p:txBody>
              <a:bodyPr>
                <a:normAutofit/>
              </a:bodyPr>
              <a:lstStyle/>
              <a:p>
                <a:r>
                  <a:rPr lang="en-US" b="1" dirty="0"/>
                  <a:t>Theorem</a:t>
                </a:r>
                <a:r>
                  <a:rPr lang="en-US" dirty="0"/>
                  <a:t>: For a linear stream operator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 we have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Original: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Optimized: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8D657E4-8E4C-41B4-8648-739DCC6B07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4062" y="1595470"/>
                <a:ext cx="10515600" cy="5126005"/>
              </a:xfrm>
              <a:blipFill>
                <a:blip r:embed="rId2"/>
                <a:stretch>
                  <a:fillRect l="-1043" t="-1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235F44-9EBC-4870-AB86-9DEF650E7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99729320-4CA4-475E-866A-352EADA1EFA2}"/>
                  </a:ext>
                </a:extLst>
              </p:cNvPr>
              <p:cNvSpPr/>
              <p:nvPr/>
            </p:nvSpPr>
            <p:spPr>
              <a:xfrm>
                <a:off x="6304091" y="3012238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99729320-4CA4-475E-866A-352EADA1EF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4091" y="3012238"/>
                <a:ext cx="512233" cy="370932"/>
              </a:xfrm>
              <a:prstGeom prst="rect">
                <a:avLst/>
              </a:prstGeom>
              <a:blipFill>
                <a:blip r:embed="rId3"/>
                <a:stretch>
                  <a:fillRect b="-4545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3C50889-E60F-45AE-9225-2D0288FC0199}"/>
              </a:ext>
            </a:extLst>
          </p:cNvPr>
          <p:cNvCxnSpPr>
            <a:cxnSpLocks/>
            <a:stCxn id="30" idx="3"/>
            <a:endCxn id="25" idx="1"/>
          </p:cNvCxnSpPr>
          <p:nvPr/>
        </p:nvCxnSpPr>
        <p:spPr>
          <a:xfrm>
            <a:off x="5964802" y="3197703"/>
            <a:ext cx="339289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6">
            <a:extLst>
              <a:ext uri="{FF2B5EF4-FFF2-40B4-BE49-F238E27FC236}">
                <a16:creationId xmlns:a16="http://schemas.microsoft.com/office/drawing/2014/main" id="{47342A7E-F311-4142-9B6E-3E9ED5BED189}"/>
              </a:ext>
            </a:extLst>
          </p:cNvPr>
          <p:cNvCxnSpPr>
            <a:cxnSpLocks/>
            <a:stCxn id="25" idx="3"/>
            <a:endCxn id="28" idx="1"/>
          </p:cNvCxnSpPr>
          <p:nvPr/>
        </p:nvCxnSpPr>
        <p:spPr>
          <a:xfrm>
            <a:off x="6816324" y="3197704"/>
            <a:ext cx="329736" cy="80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DD3097D6-8DF2-476B-B2FA-3FB70D496E1F}"/>
              </a:ext>
            </a:extLst>
          </p:cNvPr>
          <p:cNvSpPr/>
          <p:nvPr/>
        </p:nvSpPr>
        <p:spPr>
          <a:xfrm>
            <a:off x="7146060" y="3012238"/>
            <a:ext cx="665098" cy="3725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D</a:t>
            </a:r>
            <a:endParaRPr lang="en-US" i="1" baseline="30000" dirty="0">
              <a:solidFill>
                <a:schemeClr val="tx1"/>
              </a:solidFill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91C67B6-FAB2-4799-A459-5E0402B8BD70}"/>
              </a:ext>
            </a:extLst>
          </p:cNvPr>
          <p:cNvCxnSpPr>
            <a:cxnSpLocks/>
            <a:stCxn id="28" idx="3"/>
          </p:cNvCxnSpPr>
          <p:nvPr/>
        </p:nvCxnSpPr>
        <p:spPr>
          <a:xfrm flipV="1">
            <a:off x="7811158" y="3196903"/>
            <a:ext cx="306879" cy="16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5098C6D-6C78-4F77-8DA7-CE81D088BC6E}"/>
                  </a:ext>
                </a:extLst>
              </p:cNvPr>
              <p:cNvSpPr/>
              <p:nvPr/>
            </p:nvSpPr>
            <p:spPr>
              <a:xfrm>
                <a:off x="5452569" y="3012237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5098C6D-6C78-4F77-8DA7-CE81D088BC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2569" y="3012237"/>
                <a:ext cx="512233" cy="3709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92B53DB-B626-4B9E-B7BC-D9F794FB6AC9}"/>
              </a:ext>
            </a:extLst>
          </p:cNvPr>
          <p:cNvCxnSpPr>
            <a:cxnSpLocks/>
            <a:endCxn id="30" idx="1"/>
          </p:cNvCxnSpPr>
          <p:nvPr/>
        </p:nvCxnSpPr>
        <p:spPr>
          <a:xfrm>
            <a:off x="5072820" y="3197703"/>
            <a:ext cx="37974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F6C7197A-9001-42D1-B1FF-4783E6492A34}"/>
              </a:ext>
            </a:extLst>
          </p:cNvPr>
          <p:cNvSpPr/>
          <p:nvPr/>
        </p:nvSpPr>
        <p:spPr>
          <a:xfrm>
            <a:off x="5298141" y="2771895"/>
            <a:ext cx="2588559" cy="74230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E222F6C-C920-4157-98A8-D4D3119B2726}"/>
              </a:ext>
            </a:extLst>
          </p:cNvPr>
          <p:cNvGrpSpPr/>
          <p:nvPr/>
        </p:nvGrpSpPr>
        <p:grpSpPr>
          <a:xfrm>
            <a:off x="2827688" y="2958381"/>
            <a:ext cx="2317602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D69E4CA4-BDF1-4918-B24D-4820C86EBB6B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D69E4CA4-BDF1-4918-B24D-4820C86EBB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28006B58-0FA8-4C61-A8DB-78C015DBE379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28006B58-0FA8-4C61-A8DB-78C015DBE3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0FF7A327-7B56-4FF7-B87A-5589E840DC41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0FF7A327-7B56-4FF7-B87A-5589E840DC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1D38213F-43C1-4F7E-9AD1-10FBBD205754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1D38213F-43C1-4F7E-9AD1-10FBBD2057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0CD5712-B8E8-46A5-B1D1-DF9651050862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818B646-A891-4C96-8758-47F602DE1F9C}"/>
              </a:ext>
            </a:extLst>
          </p:cNvPr>
          <p:cNvGrpSpPr/>
          <p:nvPr/>
        </p:nvGrpSpPr>
        <p:grpSpPr>
          <a:xfrm>
            <a:off x="8175303" y="3017590"/>
            <a:ext cx="2313401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87904465-25CA-4B2B-8CD2-2E5BFE7F0B8B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87904465-25CA-4B2B-8CD2-2E5BFE7F0B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 r="-769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869A6847-A56F-41AF-AFCD-670B0E30FA42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869A6847-A56F-41AF-AFCD-670B0E30FA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 r="-5128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A17A73D5-859C-4FA9-A961-E26907A1527E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A17A73D5-859C-4FA9-A961-E26907A152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1"/>
                  <a:stretch>
                    <a:fillRect r="-641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98E1C8B8-2F61-4E3B-B7E8-21ADF408C191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98E1C8B8-2F61-4E3B-B7E8-21ADF408C1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2"/>
                  <a:stretch>
                    <a:fillRect r="-641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DA3AD96-377C-403E-8AA1-52C17148CCC2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8D0B9B6-CB6B-45AD-B353-38A3A69413F6}"/>
              </a:ext>
            </a:extLst>
          </p:cNvPr>
          <p:cNvCxnSpPr>
            <a:cxnSpLocks/>
          </p:cNvCxnSpPr>
          <p:nvPr/>
        </p:nvCxnSpPr>
        <p:spPr>
          <a:xfrm>
            <a:off x="6096000" y="3262192"/>
            <a:ext cx="11321" cy="437472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2228D39-CD37-4CA4-8764-8702F6870DFE}"/>
              </a:ext>
            </a:extLst>
          </p:cNvPr>
          <p:cNvGrpSpPr/>
          <p:nvPr/>
        </p:nvGrpSpPr>
        <p:grpSpPr>
          <a:xfrm>
            <a:off x="5320243" y="3699664"/>
            <a:ext cx="3084455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6E52A105-F5FB-477F-9053-A0D907D69C80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6E52A105-F5FB-477F-9053-A0D907D69C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E70175D4-3C78-40A7-9E48-DE26C191DEA8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E70175D4-3C78-40A7-9E48-DE26C191DE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0AD3B34D-539B-41FB-9292-421145FBAB57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0AD3B34D-539B-41FB-9292-421145FBAB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23FE40F0-C27D-4A1D-A365-C8254BFE8E83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23FE40F0-C27D-4A1D-A365-C8254BFE8E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715765F-EDBD-4EC9-AFB9-69A814873188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0745ECD-42FD-48DC-A6C1-5686290FA478}"/>
              </a:ext>
            </a:extLst>
          </p:cNvPr>
          <p:cNvGrpSpPr/>
          <p:nvPr/>
        </p:nvGrpSpPr>
        <p:grpSpPr>
          <a:xfrm>
            <a:off x="3134967" y="4570470"/>
            <a:ext cx="2317602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4B4C2D27-5303-46B7-8612-3FC40EE94EC0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4B4C2D27-5303-46B7-8612-3FC40EE94E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F325A938-72EA-4F34-885B-7FF1FD3FA3D5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F325A938-72EA-4F34-885B-7FF1FD3FA3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E4F08B2E-4266-4548-8ABA-32A0B010BA8D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E4F08B2E-4266-4548-8ABA-32A0B010BA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F4871284-83D6-4D42-8711-E9F27B4F5C9E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F4871284-83D6-4D42-8711-E9F27B4F5C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C5742B04-8CFF-43C7-A49F-B700AE0B2CCF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2C7DBE6-A290-4174-889F-07DAC301A021}"/>
              </a:ext>
            </a:extLst>
          </p:cNvPr>
          <p:cNvGrpSpPr/>
          <p:nvPr/>
        </p:nvGrpSpPr>
        <p:grpSpPr>
          <a:xfrm>
            <a:off x="8218830" y="4570470"/>
            <a:ext cx="2313401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25E4445D-F64F-417B-A22A-B03734065BB8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25E4445D-F64F-417B-A22A-B03734065B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21"/>
                  <a:stretch>
                    <a:fillRect r="-769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2EB6DDEA-D5A7-430E-9CD2-7CB4F2F709EE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2EB6DDEA-D5A7-430E-9CD2-7CB4F2F709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22"/>
                  <a:stretch>
                    <a:fillRect r="-641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FCDD19FA-9D5C-41B7-B448-F044D97547F9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FCDD19FA-9D5C-41B7-B448-F044D97547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23"/>
                  <a:stretch>
                    <a:fillRect r="-769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F7723742-1099-4C63-8006-049881536E72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F7723742-1099-4C63-8006-049881536E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24"/>
                  <a:stretch>
                    <a:fillRect r="-641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08025D1-6A86-4149-910D-77F41E1A5FCC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B3658B83-A868-4BE8-A18B-8E7D4208FB6B}"/>
                  </a:ext>
                </a:extLst>
              </p:cNvPr>
              <p:cNvSpPr/>
              <p:nvPr/>
            </p:nvSpPr>
            <p:spPr>
              <a:xfrm>
                <a:off x="6382166" y="4571151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B3658B83-A868-4BE8-A18B-8E7D4208FB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2166" y="4571151"/>
                <a:ext cx="512233" cy="370932"/>
              </a:xfrm>
              <a:prstGeom prst="rect">
                <a:avLst/>
              </a:prstGeom>
              <a:blipFill>
                <a:blip r:embed="rId25"/>
                <a:stretch>
                  <a:fillRect b="-4545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793F38E8-7E70-47CD-AC45-556409B416E9}"/>
              </a:ext>
            </a:extLst>
          </p:cNvPr>
          <p:cNvCxnSpPr>
            <a:cxnSpLocks/>
            <a:stCxn id="59" idx="3"/>
            <a:endCxn id="66" idx="1"/>
          </p:cNvCxnSpPr>
          <p:nvPr/>
        </p:nvCxnSpPr>
        <p:spPr>
          <a:xfrm>
            <a:off x="5452569" y="4755136"/>
            <a:ext cx="929597" cy="148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34D9D9B1-D3D1-40C9-B333-F210EBDE735E}"/>
              </a:ext>
            </a:extLst>
          </p:cNvPr>
          <p:cNvCxnSpPr>
            <a:cxnSpLocks/>
            <a:stCxn id="66" idx="3"/>
            <a:endCxn id="61" idx="1"/>
          </p:cNvCxnSpPr>
          <p:nvPr/>
        </p:nvCxnSpPr>
        <p:spPr>
          <a:xfrm flipV="1">
            <a:off x="6894399" y="4755136"/>
            <a:ext cx="1324431" cy="148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16214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0B0B2-098F-4D1B-81D3-FE7D30D39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linear query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566E2-EF36-45E0-916B-6EA4E68156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2" y="1854678"/>
            <a:ext cx="11649456" cy="49181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CREATE VIEW </a:t>
            </a:r>
            <a:r>
              <a:rPr lang="en-US" dirty="0">
                <a:latin typeface="Consolas" panose="020B0609020204030204" pitchFamily="49" charset="0"/>
              </a:rPr>
              <a:t>V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 AS </a:t>
            </a:r>
            <a:b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</a:br>
            <a:r>
              <a:rPr lang="en-US" sz="2800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sz="2800" dirty="0">
                <a:latin typeface="Consolas" panose="020B0609020204030204" pitchFamily="49" charset="0"/>
              </a:rPr>
              <a:t> * </a:t>
            </a:r>
            <a:r>
              <a:rPr lang="en-US" sz="2800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sz="2800" dirty="0">
                <a:latin typeface="Consolas" panose="020B0609020204030204" pitchFamily="49" charset="0"/>
              </a:rPr>
              <a:t> T</a:t>
            </a:r>
            <a:br>
              <a:rPr lang="en-US" sz="2800" dirty="0">
                <a:latin typeface="Consolas" panose="020B0609020204030204" pitchFamily="49" charset="0"/>
              </a:rPr>
            </a:br>
            <a:r>
              <a:rPr lang="en-US" sz="2800" dirty="0">
                <a:solidFill>
                  <a:schemeClr val="accent1"/>
                </a:solidFill>
                <a:latin typeface="Consolas" panose="020B0609020204030204" pitchFamily="49" charset="0"/>
              </a:rPr>
              <a:t>WHERE</a:t>
            </a:r>
            <a:r>
              <a:rPr lang="en-US" sz="2800" dirty="0">
                <a:latin typeface="Consolas" panose="020B0609020204030204" pitchFamily="49" charset="0"/>
              </a:rPr>
              <a:t> Age &gt;= 10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“</a:t>
            </a:r>
            <a:r>
              <a:rPr lang="en-US" dirty="0" err="1"/>
              <a:t>Shardable</a:t>
            </a:r>
            <a:r>
              <a:rPr lang="en-US" dirty="0"/>
              <a:t>” queries</a:t>
            </a:r>
          </a:p>
          <a:p>
            <a:r>
              <a:rPr lang="en-US" dirty="0"/>
              <a:t>You don’t need to know what’s in </a:t>
            </a:r>
            <a:r>
              <a:rPr lang="en-US" dirty="0">
                <a:latin typeface="Consolas" panose="020B0609020204030204" pitchFamily="49" charset="0"/>
              </a:rPr>
              <a:t>T</a:t>
            </a:r>
            <a:r>
              <a:rPr lang="en-US" dirty="0"/>
              <a:t> to compute the changes to </a:t>
            </a:r>
            <a:r>
              <a:rPr lang="en-US" dirty="0">
                <a:latin typeface="Consolas" panose="020B0609020204030204" pitchFamily="49" charset="0"/>
              </a:rPr>
              <a:t>V</a:t>
            </a:r>
          </a:p>
          <a:p>
            <a:r>
              <a:rPr lang="en-US" dirty="0"/>
              <a:t>Most relational queries use linear operators!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95921-45B2-459E-8CAA-8AA05980E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5138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4CEEA-94B7-48DA-80EA-CAAEA514A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chain rule (structural recursion)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C4032E-A286-4ADA-B5E7-9037CF81E17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10515600" cy="495888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50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3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50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sz="35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500" i="1">
                              <a:latin typeface="Cambria Math" panose="02040503050406030204" pitchFamily="18" charset="0"/>
                            </a:rPr>
                            <m:t>∘</m:t>
                          </m:r>
                          <m:sSub>
                            <m:sSubPr>
                              <m:ctrlPr>
                                <a:rPr lang="en-US" sz="3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5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35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5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350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  <m:r>
                        <a:rPr lang="en-US" sz="3500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35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35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bSup>
                      <m:r>
                        <a:rPr lang="en-US" sz="3500" i="1">
                          <a:latin typeface="Cambria Math" panose="02040503050406030204" pitchFamily="18" charset="0"/>
                        </a:rPr>
                        <m:t>∘</m:t>
                      </m:r>
                      <m:sSubSup>
                        <m:sSubSupPr>
                          <m:ctrlPr>
                            <a:rPr lang="en-US" sz="35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350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bSup>
                    </m:oMath>
                  </m:oMathPara>
                </a14:m>
                <a:endParaRPr lang="en-US" sz="3500" dirty="0"/>
              </a:p>
              <a:p>
                <a:r>
                  <a:rPr lang="en-US" dirty="0"/>
                  <a:t>Proof by pictures: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C4032E-A286-4ADA-B5E7-9037CF81E17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10515600" cy="4958883"/>
              </a:xfrm>
              <a:blipFill>
                <a:blip r:embed="rId2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0C5911-0737-4F1C-BB93-31D7C5122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32E414-7666-4DA9-A84D-309FF8D7CF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452" y="4490178"/>
            <a:ext cx="2314575" cy="571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037D8D-8E6E-41B7-9601-6128061A1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4933" y="3465974"/>
            <a:ext cx="4752189" cy="4286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9FA806-3224-4BC9-AFCA-1E42CA3CDD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4933" y="2950037"/>
            <a:ext cx="3476625" cy="381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4435E2-C27B-4BA0-85B8-9986344559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4933" y="3978076"/>
            <a:ext cx="4752189" cy="4286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8F26A57-D2B3-4700-9658-BE339143EA28}"/>
                  </a:ext>
                </a:extLst>
              </p:cNvPr>
              <p:cNvSpPr txBox="1"/>
              <p:nvPr/>
            </p:nvSpPr>
            <p:spPr>
              <a:xfrm>
                <a:off x="7933157" y="4013206"/>
                <a:ext cx="29174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8F26A57-D2B3-4700-9658-BE339143EA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3157" y="4013206"/>
                <a:ext cx="291747" cy="276999"/>
              </a:xfrm>
              <a:prstGeom prst="rect">
                <a:avLst/>
              </a:prstGeom>
              <a:blipFill>
                <a:blip r:embed="rId6"/>
                <a:stretch>
                  <a:fillRect l="-14583" r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77912CA0-3E0B-40E7-8540-AE57D7F2FF57}"/>
              </a:ext>
            </a:extLst>
          </p:cNvPr>
          <p:cNvSpPr/>
          <p:nvPr/>
        </p:nvSpPr>
        <p:spPr>
          <a:xfrm>
            <a:off x="4751109" y="3414510"/>
            <a:ext cx="1230304" cy="48009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AB7525-0719-465B-A396-AB087AE4B2C8}"/>
              </a:ext>
            </a:extLst>
          </p:cNvPr>
          <p:cNvSpPr/>
          <p:nvPr/>
        </p:nvSpPr>
        <p:spPr>
          <a:xfrm>
            <a:off x="3520096" y="3934696"/>
            <a:ext cx="1844896" cy="48009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0F2ED25-70DB-46B9-BCDC-F55B983BAA43}"/>
              </a:ext>
            </a:extLst>
          </p:cNvPr>
          <p:cNvSpPr/>
          <p:nvPr/>
        </p:nvSpPr>
        <p:spPr>
          <a:xfrm>
            <a:off x="5461027" y="3937835"/>
            <a:ext cx="1778546" cy="48009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18684A9-F0B2-4D95-A141-F3E11923BF50}"/>
                  </a:ext>
                </a:extLst>
              </p:cNvPr>
              <p:cNvSpPr txBox="1"/>
              <p:nvPr/>
            </p:nvSpPr>
            <p:spPr>
              <a:xfrm>
                <a:off x="7933156" y="3498106"/>
                <a:ext cx="29174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18684A9-F0B2-4D95-A141-F3E11923BF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3156" y="3498106"/>
                <a:ext cx="291747" cy="276999"/>
              </a:xfrm>
              <a:prstGeom prst="rect">
                <a:avLst/>
              </a:prstGeom>
              <a:blipFill>
                <a:blip r:embed="rId7"/>
                <a:stretch>
                  <a:fillRect l="-14583" r="-12500"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86165E8-CC67-478A-AC21-FD060FBE30C4}"/>
                  </a:ext>
                </a:extLst>
              </p:cNvPr>
              <p:cNvSpPr txBox="1"/>
              <p:nvPr/>
            </p:nvSpPr>
            <p:spPr>
              <a:xfrm>
                <a:off x="7933155" y="2983006"/>
                <a:ext cx="29174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86165E8-CC67-478A-AC21-FD060FBE30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3155" y="2983006"/>
                <a:ext cx="291747" cy="276999"/>
              </a:xfrm>
              <a:prstGeom prst="rect">
                <a:avLst/>
              </a:prstGeom>
              <a:blipFill>
                <a:blip r:embed="rId8"/>
                <a:stretch>
                  <a:fillRect l="-14583" r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4968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4" grpId="0" animBg="1"/>
      <p:bldP spid="15" grpId="0" animBg="1"/>
      <p:bldP spid="16" grpId="0"/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B95D67A-9209-4A0E-A1A6-3435EFF40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393" y="2628900"/>
            <a:ext cx="8458478" cy="20025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523EDE-7D52-475A-B1BF-3384169A7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Bilinear operators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AF9EC3-8EE2-40CD-8B26-C02D0A03BEE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511154"/>
                <a:ext cx="10840571" cy="5346845"/>
              </a:xfrm>
            </p:spPr>
            <p:txBody>
              <a:bodyPr>
                <a:normAutofit/>
              </a:bodyPr>
              <a:lstStyle/>
              <a:p>
                <a:endParaRPr lang="en-US" dirty="0"/>
              </a:p>
              <a:p>
                <a:r>
                  <a:rPr lang="en-US" dirty="0"/>
                  <a:t>(Lifted) join, intersection, Cartesian product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From distributivity: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r>
                  <a:rPr lang="en-US" dirty="0">
                    <a:ea typeface="Cambria Math" panose="02040503050406030204" pitchFamily="18" charset="0"/>
                  </a:rPr>
                  <a:t>Speed-up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d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d>
                      </m:den>
                    </m:f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AF9EC3-8EE2-40CD-8B26-C02D0A03BEE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511154"/>
                <a:ext cx="10840571" cy="5346845"/>
              </a:xfrm>
              <a:blipFill>
                <a:blip r:embed="rId3"/>
                <a:stretch>
                  <a:fillRect l="-956" b="-2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18B817-6315-49F6-9FAA-9BC1E5152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34</a:t>
            </a:fld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87FCC0C-DFF9-4D5A-9817-7F385CFAD8BC}"/>
              </a:ext>
            </a:extLst>
          </p:cNvPr>
          <p:cNvCxnSpPr>
            <a:cxnSpLocks/>
          </p:cNvCxnSpPr>
          <p:nvPr/>
        </p:nvCxnSpPr>
        <p:spPr>
          <a:xfrm flipH="1" flipV="1">
            <a:off x="8464585" y="3779848"/>
            <a:ext cx="1910161" cy="190259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006CD4A-B3CD-476B-8B72-66C8E0147BEA}"/>
              </a:ext>
            </a:extLst>
          </p:cNvPr>
          <p:cNvCxnSpPr>
            <a:cxnSpLocks/>
          </p:cNvCxnSpPr>
          <p:nvPr/>
        </p:nvCxnSpPr>
        <p:spPr>
          <a:xfrm flipH="1" flipV="1">
            <a:off x="8760691" y="5033818"/>
            <a:ext cx="127815" cy="47947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ight Brace 16">
            <a:extLst>
              <a:ext uri="{FF2B5EF4-FFF2-40B4-BE49-F238E27FC236}">
                <a16:creationId xmlns:a16="http://schemas.microsoft.com/office/drawing/2014/main" id="{4507FCEB-669E-4795-8878-C1050AD8FD80}"/>
              </a:ext>
            </a:extLst>
          </p:cNvPr>
          <p:cNvSpPr/>
          <p:nvPr/>
        </p:nvSpPr>
        <p:spPr>
          <a:xfrm rot="5400000">
            <a:off x="8604294" y="4129981"/>
            <a:ext cx="325219" cy="1305522"/>
          </a:xfrm>
          <a:prstGeom prst="rightBrace">
            <a:avLst>
              <a:gd name="adj1" fmla="val 48782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99DF11A-484A-4BEA-ABDF-2942E8FFE6D1}"/>
              </a:ext>
            </a:extLst>
          </p:cNvPr>
          <p:cNvCxnSpPr>
            <a:cxnSpLocks/>
          </p:cNvCxnSpPr>
          <p:nvPr/>
        </p:nvCxnSpPr>
        <p:spPr>
          <a:xfrm flipV="1">
            <a:off x="8511309" y="4561104"/>
            <a:ext cx="1473200" cy="104065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BA7E796-B8AA-4923-8F4C-1880B6C08D57}"/>
                  </a:ext>
                </a:extLst>
              </p:cNvPr>
              <p:cNvSpPr txBox="1"/>
              <p:nvPr/>
            </p:nvSpPr>
            <p:spPr>
              <a:xfrm>
                <a:off x="6003131" y="3297038"/>
                <a:ext cx="510705" cy="110799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sz="3600" b="0" dirty="0"/>
              </a:p>
              <a:p>
                <a:endParaRPr lang="en-US" sz="36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BA7E796-B8AA-4923-8F4C-1880B6C08D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3131" y="3297038"/>
                <a:ext cx="510705" cy="11079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966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63095-B538-6B30-206A-FE2952C94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Incremental operators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4F7774-5F6A-C435-DDD9-2F60DA118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925993AD-1538-2DDA-AC3C-92B4C942302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∘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bSup>
                    <m:r>
                      <a:rPr lang="en-US" sz="2800" i="1">
                        <a:latin typeface="Cambria Math" panose="02040503050406030204" pitchFamily="18" charset="0"/>
                      </a:rPr>
                      <m:t>∘</m:t>
                    </m:r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bSup>
                  </m:oMath>
                </a14:m>
                <a:endParaRPr lang="en-US" sz="2800" dirty="0"/>
              </a:p>
              <a:p>
                <a:r>
                  <a:rPr lang="en-US" dirty="0"/>
                  <a:t>If we know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</m:oMath>
                </a14:m>
                <a:r>
                  <a:rPr lang="en-US" dirty="0"/>
                  <a:t> for all </a:t>
                </a:r>
                <a:r>
                  <a:rPr lang="en-US" b="1" dirty="0"/>
                  <a:t>primitive</a:t>
                </a:r>
                <a:r>
                  <a:rPr lang="en-US" dirty="0"/>
                  <a:t> operations…</a:t>
                </a:r>
                <a:br>
                  <a:rPr lang="en-US" dirty="0"/>
                </a:br>
                <a:r>
                  <a:rPr lang="en-US" dirty="0"/>
                  <a:t>…then we can </a:t>
                </a:r>
                <a:r>
                  <a:rPr lang="en-US" dirty="0" err="1"/>
                  <a:t>incrementalize</a:t>
                </a:r>
                <a:r>
                  <a:rPr lang="en-US" dirty="0"/>
                  <a:t> </a:t>
                </a:r>
                <a:r>
                  <a:rPr lang="en-US" b="1" dirty="0"/>
                  <a:t>any query</a:t>
                </a:r>
              </a:p>
              <a:p>
                <a:endParaRPr lang="en-US" b="1" dirty="0"/>
              </a:p>
              <a:p>
                <a:r>
                  <a:rPr lang="en-US" dirty="0"/>
                  <a:t>For all standard primitive DB operations</a:t>
                </a:r>
                <a:br>
                  <a:rPr lang="en-US" dirty="0"/>
                </a:br>
                <a:r>
                  <a:rPr lang="en-US" dirty="0"/>
                  <a:t>we know efficient incremental versions</a:t>
                </a:r>
              </a:p>
              <a:p>
                <a:endParaRPr lang="en-US" b="1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925993AD-1538-2DDA-AC3C-92B4C942302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A person placing bricks on a patio&#10;&#10;Description automatically generated">
            <a:extLst>
              <a:ext uri="{FF2B5EF4-FFF2-40B4-BE49-F238E27FC236}">
                <a16:creationId xmlns:a16="http://schemas.microsoft.com/office/drawing/2014/main" id="{5B117850-C2FA-D098-64FE-63F52DB1A4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638" y="2073348"/>
            <a:ext cx="3571583" cy="238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986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old picture frame&#10;&#10;Description automatically generated with medium confidence">
            <a:extLst>
              <a:ext uri="{FF2B5EF4-FFF2-40B4-BE49-F238E27FC236}">
                <a16:creationId xmlns:a16="http://schemas.microsoft.com/office/drawing/2014/main" id="{CBA93F4D-67DA-4C00-A826-6D69DC590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5400000">
            <a:off x="2981198" y="-577098"/>
            <a:ext cx="7079352" cy="78878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E24F5C-4340-4D3A-B065-125A5B86B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945" y="923925"/>
            <a:ext cx="2588491" cy="1325563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C1E40-3AA4-43F6-A029-D08F2910C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8364" y="2023814"/>
            <a:ext cx="5814228" cy="4153149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Incremental View Maintenance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Stream computations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Databases as streaming systems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Incremental computation on streams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Optimizing incremental circuits</a:t>
            </a:r>
          </a:p>
          <a:p>
            <a:r>
              <a:rPr lang="en-US" b="1" dirty="0"/>
              <a:t>DB Queries in DBSP</a:t>
            </a:r>
          </a:p>
          <a:p>
            <a:r>
              <a:rPr lang="en-US" dirty="0"/>
              <a:t>Implementation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6DC132-34BF-46BA-ADFB-886912ED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8862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04216-3B08-4616-A34F-20ADA68A8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Hold on! This is not well-defined!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33BCC0-5590-40D6-B06C-3AB26487A1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definitions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 require streams over a commutative group</a:t>
                </a:r>
              </a:p>
              <a:p>
                <a:r>
                  <a:rPr lang="en-US" dirty="0"/>
                  <a:t>However, tables (sets, multisets) are not groups</a:t>
                </a:r>
              </a:p>
              <a:p>
                <a:pPr lvl="1"/>
                <a:r>
                  <a:rPr lang="en-US" dirty="0"/>
                  <a:t>E.g., there is no table negation</a:t>
                </a:r>
              </a:p>
              <a:p>
                <a:r>
                  <a:rPr lang="en-US" dirty="0"/>
                  <a:t>Solution: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33BCC0-5590-40D6-B06C-3AB26487A1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7E3245-4D04-4812-A3E0-9305BC5DE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BC5CE5-A43B-4AF0-9D6F-617D85BC13C5}"/>
              </a:ext>
            </a:extLst>
          </p:cNvPr>
          <p:cNvSpPr txBox="1"/>
          <p:nvPr/>
        </p:nvSpPr>
        <p:spPr>
          <a:xfrm>
            <a:off x="2946587" y="4461293"/>
            <a:ext cx="6094878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Generalize tables to obtain a commutative group</a:t>
            </a:r>
          </a:p>
        </p:txBody>
      </p:sp>
    </p:spTree>
    <p:extLst>
      <p:ext uri="{BB962C8B-B14F-4D97-AF65-F5344CB8AC3E}">
        <p14:creationId xmlns:p14="http://schemas.microsoft.com/office/powerpoint/2010/main" val="28607667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1898CFE-5F54-4344-84A9-762F814420B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dirty="0"/>
                  <a:t>-sets (also called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dirty="0"/>
                  <a:t>-relations)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1898CFE-5F54-4344-84A9-762F814420B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CDADB0-6ABC-44FC-A29D-A28D95D93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86753"/>
            <a:ext cx="10900893" cy="5134722"/>
          </a:xfrm>
        </p:spPr>
        <p:txBody>
          <a:bodyPr>
            <a:normAutofit/>
          </a:bodyPr>
          <a:lstStyle/>
          <a:p>
            <a:r>
              <a:rPr lang="en-US" sz="3200" dirty="0"/>
              <a:t>Each row has an integer weight</a:t>
            </a:r>
          </a:p>
          <a:p>
            <a:r>
              <a:rPr lang="en-US" sz="3200" dirty="0"/>
              <a:t>The weight can be positive, zero, or negative</a:t>
            </a:r>
          </a:p>
          <a:p>
            <a:pPr marL="0" indent="0">
              <a:buNone/>
            </a:pPr>
            <a:endParaRPr lang="en-US" sz="32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F0B8A3-ECDA-4D46-A693-4378C319B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38</a:t>
            </a:fld>
            <a:endParaRPr lang="en-US" dirty="0"/>
          </a:p>
        </p:txBody>
      </p:sp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73357DDE-8AFB-4451-B36E-DB5D419E48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4531472"/>
              </p:ext>
            </p:extLst>
          </p:nvPr>
        </p:nvGraphicFramePr>
        <p:xfrm>
          <a:off x="5095573" y="3221344"/>
          <a:ext cx="2522321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593154">
                  <a:extLst>
                    <a:ext uri="{9D8B030D-6E8A-4147-A177-3AD203B41FA5}">
                      <a16:colId xmlns:a16="http://schemas.microsoft.com/office/drawing/2014/main" val="995250707"/>
                    </a:ext>
                  </a:extLst>
                </a:gridCol>
                <a:gridCol w="1060620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Mike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Amy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p:sp>
        <p:nvSpPr>
          <p:cNvPr id="5" name="Left Brace 4">
            <a:extLst>
              <a:ext uri="{FF2B5EF4-FFF2-40B4-BE49-F238E27FC236}">
                <a16:creationId xmlns:a16="http://schemas.microsoft.com/office/drawing/2014/main" id="{6677D9DF-253F-414B-83CB-92B5A2E246E8}"/>
              </a:ext>
            </a:extLst>
          </p:cNvPr>
          <p:cNvSpPr/>
          <p:nvPr/>
        </p:nvSpPr>
        <p:spPr>
          <a:xfrm rot="16200000">
            <a:off x="5708224" y="4437492"/>
            <a:ext cx="219635" cy="1444937"/>
          </a:xfrm>
          <a:prstGeom prst="leftBrace">
            <a:avLst>
              <a:gd name="adj1" fmla="val 66496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3713EB-85EE-4085-BD3B-9AC62AAF7D7B}"/>
              </a:ext>
            </a:extLst>
          </p:cNvPr>
          <p:cNvSpPr txBox="1"/>
          <p:nvPr/>
        </p:nvSpPr>
        <p:spPr>
          <a:xfrm>
            <a:off x="5388440" y="5159960"/>
            <a:ext cx="9682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dirty="0">
                <a:ea typeface="Cambria Math" panose="02040503050406030204" pitchFamily="18" charset="0"/>
              </a:rPr>
              <a:t>tuples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558606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16ED842-CA5D-495A-98CB-012D07F87C1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dirty="0"/>
                  <a:t>-sets are yummy!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16ED842-CA5D-495A-98CB-012D07F87C1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2EF090-BCB7-4D08-AAF8-499EEDB69A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1480" y="1492302"/>
                <a:ext cx="10942320" cy="5103480"/>
              </a:xfrm>
            </p:spPr>
            <p:txBody>
              <a:bodyPr>
                <a:normAutofit/>
              </a:bodyPr>
              <a:lstStyle/>
              <a:p>
                <a:r>
                  <a:rPr lang="en-US" sz="3200" dirty="0"/>
                  <a:t>Can represent </a:t>
                </a:r>
                <a:r>
                  <a:rPr lang="en-US" sz="3200" b="1" dirty="0"/>
                  <a:t>both</a:t>
                </a:r>
                <a:r>
                  <a:rPr lang="en-US" sz="3200" dirty="0"/>
                  <a:t> tables and </a:t>
                </a:r>
                <a:r>
                  <a:rPr lang="en-US" sz="3200" b="1" dirty="0"/>
                  <a:t>changes</a:t>
                </a:r>
                <a:r>
                  <a:rPr lang="en-US" sz="3200" dirty="0"/>
                  <a:t> to tables</a:t>
                </a:r>
              </a:p>
              <a:p>
                <a:pPr lvl="1"/>
                <a:r>
                  <a:rPr lang="en-US" sz="2800" dirty="0"/>
                  <a:t>Positive weights = elements added</a:t>
                </a:r>
              </a:p>
              <a:p>
                <a:pPr lvl="1"/>
                <a:r>
                  <a:rPr lang="en-US" sz="2800" dirty="0"/>
                  <a:t>Negative weights = elements removed</a:t>
                </a:r>
              </a:p>
              <a:p>
                <a:r>
                  <a:rPr lang="en-US" sz="3200" dirty="0"/>
                  <a:t>Generalize sets and multisets</a:t>
                </a:r>
              </a:p>
              <a:p>
                <a:pPr lvl="1"/>
                <a:r>
                  <a:rPr lang="en-US" sz="2800" dirty="0"/>
                  <a:t>Classic DB table =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2800" dirty="0"/>
                  <a:t>-set where all weights are 1</a:t>
                </a:r>
              </a:p>
              <a:p>
                <a:r>
                  <a:rPr lang="en-US" sz="3200" dirty="0"/>
                  <a:t>Form a commutative group (because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3200" dirty="0"/>
                  <a:t> is a group)</a:t>
                </a:r>
              </a:p>
              <a:p>
                <a:r>
                  <a:rPr lang="en-US" sz="3200" dirty="0"/>
                  <a:t>Bonus: efficient duplicate handling</a:t>
                </a:r>
              </a:p>
              <a:p>
                <a:pPr marL="0" indent="0">
                  <a:buNone/>
                </a:pPr>
                <a:endParaRPr lang="en-US" sz="3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2EF090-BCB7-4D08-AAF8-499EEDB69A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1480" y="1492302"/>
                <a:ext cx="10942320" cy="5103480"/>
              </a:xfrm>
              <a:blipFill>
                <a:blip r:embed="rId3"/>
                <a:stretch>
                  <a:fillRect l="-1281" t="-2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9BA6E4-B552-4893-876C-019BB2375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39</a:t>
            </a:fld>
            <a:endParaRPr lang="en-US"/>
          </a:p>
        </p:txBody>
      </p:sp>
      <p:pic>
        <p:nvPicPr>
          <p:cNvPr id="7" name="Picture 6" descr="A plate of food&#10;&#10;Description automatically generated with low confidence">
            <a:extLst>
              <a:ext uri="{FF2B5EF4-FFF2-40B4-BE49-F238E27FC236}">
                <a16:creationId xmlns:a16="http://schemas.microsoft.com/office/drawing/2014/main" id="{7CA611EE-2E8F-4FF7-ADA7-D2A6699F6F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167312" y="4581405"/>
            <a:ext cx="3123644" cy="207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83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66288E-0FCB-488B-BB38-87E4297014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726" y="1139527"/>
            <a:ext cx="4989976" cy="22894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F79C3B-5501-4B78-BDE4-2AFA13C79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/>
              <a:t>What is incremental computation?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EB0E0A-7022-4DFD-8B4B-7904A0A4BA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43818"/>
                <a:ext cx="10515600" cy="5377657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Consider a program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Change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dirty="0"/>
                  <a:t> “slightly”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In general, this is hard to even define precisely</a:t>
                </a:r>
              </a:p>
              <a:p>
                <a:pPr lvl="1"/>
                <a:r>
                  <a:rPr lang="en-US" dirty="0"/>
                  <a:t>We need + and – operations to apply and compute changes</a:t>
                </a:r>
              </a:p>
              <a:p>
                <a:r>
                  <a:rPr lang="en-US" dirty="0"/>
                  <a:t>But it works great for databases:</a:t>
                </a:r>
              </a:p>
              <a:p>
                <a:pPr lvl="1"/>
                <a:r>
                  <a:rPr lang="en-US" dirty="0"/>
                  <a:t>Databases have a natural notion of “changes”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/>
                  <a:t> is a query,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dirty="0"/>
                  <a:t> is a set of tables,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dirty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dirty="0"/>
                  <a:t> is a transaction</a:t>
                </a:r>
              </a:p>
              <a:p>
                <a:pPr lvl="1"/>
                <a:r>
                  <a:rPr lang="en-US" dirty="0"/>
                  <a:t>Usually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≪|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≪|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Databases call this </a:t>
                </a:r>
                <a:r>
                  <a:rPr lang="en-US" i="1" dirty="0"/>
                  <a:t>Incremental View Maintenance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EB0E0A-7022-4DFD-8B4B-7904A0A4BA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43818"/>
                <a:ext cx="10515600" cy="5377657"/>
              </a:xfrm>
              <a:blipFill>
                <a:blip r:embed="rId3"/>
                <a:stretch>
                  <a:fillRect l="-1043" t="-24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B26AB7-F2B7-4F2C-81CE-A501CB90C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F4E8D15-3F12-4AE8-A7E4-19C744705087}"/>
                  </a:ext>
                </a:extLst>
              </p:cNvPr>
              <p:cNvSpPr/>
              <p:nvPr/>
            </p:nvSpPr>
            <p:spPr>
              <a:xfrm>
                <a:off x="4279012" y="1869941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F4E8D15-3F12-4AE8-A7E4-19C7447050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9012" y="1869941"/>
                <a:ext cx="732366" cy="5164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CF0AEA0-1EFD-43DA-B1F3-4CDB0F4D8DD2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4003495" y="2117438"/>
            <a:ext cx="275517" cy="1073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256AADB-8FF1-4B62-8706-E21EF4E05CB3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5011378" y="2122625"/>
            <a:ext cx="318394" cy="11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A44CD4A-AE96-4C45-AF99-B17DE5DB1566}"/>
                  </a:ext>
                </a:extLst>
              </p:cNvPr>
              <p:cNvSpPr txBox="1"/>
              <p:nvPr/>
            </p:nvSpPr>
            <p:spPr>
              <a:xfrm>
                <a:off x="3670455" y="1932772"/>
                <a:ext cx="3330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A44CD4A-AE96-4C45-AF99-B17DE5DB15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0455" y="1932772"/>
                <a:ext cx="33304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4F7EFDA-FCE2-405C-B235-85403DACFB4B}"/>
                  </a:ext>
                </a:extLst>
              </p:cNvPr>
              <p:cNvSpPr txBox="1"/>
              <p:nvPr/>
            </p:nvSpPr>
            <p:spPr>
              <a:xfrm>
                <a:off x="5329772" y="1949058"/>
                <a:ext cx="3986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4F7EFDA-FCE2-405C-B235-85403DACFB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9772" y="1949058"/>
                <a:ext cx="39869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2FE1B54-3DE8-4D9C-8727-1DF5D2A0C22C}"/>
                  </a:ext>
                </a:extLst>
              </p:cNvPr>
              <p:cNvSpPr/>
              <p:nvPr/>
            </p:nvSpPr>
            <p:spPr>
              <a:xfrm>
                <a:off x="4279013" y="2890988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2FE1B54-3DE8-4D9C-8727-1DF5D2A0C2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9013" y="2890988"/>
                <a:ext cx="732366" cy="51646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72DA7D2-4DE9-4F7F-92B2-F9979731EEA2}"/>
              </a:ext>
            </a:extLst>
          </p:cNvPr>
          <p:cNvCxnSpPr>
            <a:cxnSpLocks/>
            <a:stCxn id="16" idx="3"/>
            <a:endCxn id="13" idx="1"/>
          </p:cNvCxnSpPr>
          <p:nvPr/>
        </p:nvCxnSpPr>
        <p:spPr>
          <a:xfrm>
            <a:off x="3987495" y="3143672"/>
            <a:ext cx="291518" cy="55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C8511C1-3FCB-4D06-A2D0-E553A0FBFDCE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5011379" y="3143672"/>
            <a:ext cx="318394" cy="11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7E8CB39-4048-457F-8185-1FFDA8233DAD}"/>
                  </a:ext>
                </a:extLst>
              </p:cNvPr>
              <p:cNvSpPr txBox="1"/>
              <p:nvPr/>
            </p:nvSpPr>
            <p:spPr>
              <a:xfrm>
                <a:off x="3094110" y="2959006"/>
                <a:ext cx="8933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7E8CB39-4048-457F-8185-1FFDA8233D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4110" y="2959006"/>
                <a:ext cx="893385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FF31B0E-8F06-45BF-A520-559B802EB198}"/>
                  </a:ext>
                </a:extLst>
              </p:cNvPr>
              <p:cNvSpPr txBox="1"/>
              <p:nvPr/>
            </p:nvSpPr>
            <p:spPr>
              <a:xfrm>
                <a:off x="5329773" y="2970105"/>
                <a:ext cx="9734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FF31B0E-8F06-45BF-A520-559B802EB1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9773" y="2970105"/>
                <a:ext cx="973408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C974C45-0983-4FC4-933B-431598929938}"/>
              </a:ext>
            </a:extLst>
          </p:cNvPr>
          <p:cNvCxnSpPr/>
          <p:nvPr/>
        </p:nvCxnSpPr>
        <p:spPr>
          <a:xfrm>
            <a:off x="5497417" y="2318390"/>
            <a:ext cx="0" cy="65171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112FF3E-0C65-491E-9AE6-10187A46507B}"/>
              </a:ext>
            </a:extLst>
          </p:cNvPr>
          <p:cNvSpPr txBox="1"/>
          <p:nvPr/>
        </p:nvSpPr>
        <p:spPr>
          <a:xfrm>
            <a:off x="5497318" y="2416107"/>
            <a:ext cx="704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reuse</a:t>
            </a:r>
          </a:p>
        </p:txBody>
      </p:sp>
    </p:spTree>
    <p:extLst>
      <p:ext uri="{BB962C8B-B14F-4D97-AF65-F5344CB8AC3E}">
        <p14:creationId xmlns:p14="http://schemas.microsoft.com/office/powerpoint/2010/main" val="410839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17" grpId="0"/>
      <p:bldP spid="2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614DDE7-1585-4C0D-AD4A-818F8B26F68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dirty="0"/>
                  <a:t>-set addition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614DDE7-1585-4C0D-AD4A-818F8B26F6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0466B4-4B59-4E95-991F-A45AA24CC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40</a:t>
            </a:fld>
            <a:endParaRPr lang="en-US"/>
          </a:p>
        </p:txBody>
      </p:sp>
      <p:graphicFrame>
        <p:nvGraphicFramePr>
          <p:cNvPr id="5" name="Table 8">
            <a:extLst>
              <a:ext uri="{FF2B5EF4-FFF2-40B4-BE49-F238E27FC236}">
                <a16:creationId xmlns:a16="http://schemas.microsoft.com/office/drawing/2014/main" id="{396081AE-C116-4E39-9E51-9BF04B8019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4632885"/>
              </p:ext>
            </p:extLst>
          </p:nvPr>
        </p:nvGraphicFramePr>
        <p:xfrm>
          <a:off x="1817470" y="2426570"/>
          <a:ext cx="1780979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912432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Mike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Amy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7E79153F-B0F4-4297-BDCF-F3459DA59C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6739427"/>
              </p:ext>
            </p:extLst>
          </p:nvPr>
        </p:nvGraphicFramePr>
        <p:xfrm>
          <a:off x="4651384" y="2413156"/>
          <a:ext cx="1780979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912432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Mike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Dan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132761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9009C08-69B1-4639-B9DF-EC4AF776DF6C}"/>
              </a:ext>
            </a:extLst>
          </p:cNvPr>
          <p:cNvSpPr txBox="1"/>
          <p:nvPr/>
        </p:nvSpPr>
        <p:spPr>
          <a:xfrm>
            <a:off x="3922487" y="2910461"/>
            <a:ext cx="6396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+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8C0C4F-8E47-4330-A1C1-B8265DE36453}"/>
              </a:ext>
            </a:extLst>
          </p:cNvPr>
          <p:cNvSpPr txBox="1"/>
          <p:nvPr/>
        </p:nvSpPr>
        <p:spPr>
          <a:xfrm>
            <a:off x="6733911" y="2869357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=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725AE10-C39F-4033-80E9-559951F278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0123111"/>
              </p:ext>
            </p:extLst>
          </p:nvPr>
        </p:nvGraphicFramePr>
        <p:xfrm>
          <a:off x="7326397" y="2339677"/>
          <a:ext cx="1780979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912432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Dan 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Amy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320875-C1D5-49D4-AFBA-062269BE6EB9}"/>
              </a:ext>
            </a:extLst>
          </p:cNvPr>
          <p:cNvCxnSpPr>
            <a:cxnSpLocks/>
          </p:cNvCxnSpPr>
          <p:nvPr/>
        </p:nvCxnSpPr>
        <p:spPr>
          <a:xfrm>
            <a:off x="3598449" y="2984066"/>
            <a:ext cx="105293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CDB2712-D923-4E55-B143-87ED08B54561}"/>
              </a:ext>
            </a:extLst>
          </p:cNvPr>
          <p:cNvCxnSpPr>
            <a:cxnSpLocks/>
          </p:cNvCxnSpPr>
          <p:nvPr/>
        </p:nvCxnSpPr>
        <p:spPr>
          <a:xfrm flipV="1">
            <a:off x="3598449" y="3679902"/>
            <a:ext cx="1052935" cy="38917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6877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5DAF261-37B8-40BB-B56E-F9FE0FF1220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779008" y="365125"/>
                <a:ext cx="5574792" cy="1325563"/>
              </a:xfrm>
            </p:spPr>
            <p:txBody>
              <a:bodyPr/>
              <a:lstStyle/>
              <a:p>
                <a:r>
                  <a:rPr lang="en-US" dirty="0"/>
                  <a:t>Relational algebra using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dirty="0"/>
                  <a:t>-set operations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5DAF261-37B8-40BB-B56E-F9FE0FF122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779008" y="365125"/>
                <a:ext cx="5574792" cy="1325563"/>
              </a:xfrm>
              <a:blipFill>
                <a:blip r:embed="rId2"/>
                <a:stretch>
                  <a:fillRect l="-4372" t="-13364" r="-5246" b="-21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A46B36-3850-4986-B63C-CA5911ED91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865574" y="1825625"/>
                <a:ext cx="6053630" cy="4351338"/>
              </a:xfrm>
            </p:spPr>
            <p:txBody>
              <a:bodyPr/>
              <a:lstStyle/>
              <a:p>
                <a:r>
                  <a:rPr lang="en-US" dirty="0"/>
                  <a:t>Recursively defined on query structure</a:t>
                </a:r>
              </a:p>
              <a:p>
                <a:r>
                  <a:rPr lang="en-US" dirty="0"/>
                  <a:t>Many operations require a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𝑑𝑖𝑠𝑡𝑖𝑛𝑐𝑡</m:t>
                    </m:r>
                  </m:oMath>
                </a14:m>
                <a:endParaRPr lang="en-US" i="1" dirty="0"/>
              </a:p>
              <a:p>
                <a:pPr lvl="1"/>
                <a:r>
                  <a:rPr lang="en-US" dirty="0"/>
                  <a:t>(But many can be removed)</a:t>
                </a:r>
              </a:p>
              <a:p>
                <a:r>
                  <a:rPr lang="en-US" dirty="0"/>
                  <a:t>The other operations are all</a:t>
                </a:r>
                <a:br>
                  <a:rPr lang="en-US" dirty="0"/>
                </a:br>
                <a:r>
                  <a:rPr lang="en-US" dirty="0"/>
                  <a:t>linear or bilinear</a:t>
                </a:r>
              </a:p>
              <a:p>
                <a:endParaRPr lang="en-US" i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A46B36-3850-4986-B63C-CA5911ED91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65574" y="1825625"/>
                <a:ext cx="6053630" cy="4351338"/>
              </a:xfrm>
              <a:blipFill>
                <a:blip r:embed="rId3"/>
                <a:stretch>
                  <a:fillRect l="-1813" t="-2241" r="-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D6BA36-3777-443E-8425-F53F76A3B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1EFA34-E567-40CA-92B7-4C1498C24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88226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EBCFBC3-70EA-4476-BF40-F96B5D541257}"/>
              </a:ext>
            </a:extLst>
          </p:cNvPr>
          <p:cNvSpPr/>
          <p:nvPr/>
        </p:nvSpPr>
        <p:spPr>
          <a:xfrm>
            <a:off x="3378556" y="1154805"/>
            <a:ext cx="476519" cy="3434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C3A319-8F50-4E32-B6F0-B7261CDEB82D}"/>
              </a:ext>
            </a:extLst>
          </p:cNvPr>
          <p:cNvSpPr/>
          <p:nvPr/>
        </p:nvSpPr>
        <p:spPr>
          <a:xfrm>
            <a:off x="3318454" y="1876022"/>
            <a:ext cx="476519" cy="3434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461CBD3-D2B3-427C-A261-57D0889E9E6C}"/>
              </a:ext>
            </a:extLst>
          </p:cNvPr>
          <p:cNvSpPr/>
          <p:nvPr/>
        </p:nvSpPr>
        <p:spPr>
          <a:xfrm>
            <a:off x="3337201" y="2528552"/>
            <a:ext cx="476519" cy="3434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4035D1E-00C0-432F-80C5-98A3686E0BC5}"/>
              </a:ext>
            </a:extLst>
          </p:cNvPr>
          <p:cNvSpPr/>
          <p:nvPr/>
        </p:nvSpPr>
        <p:spPr>
          <a:xfrm>
            <a:off x="3407464" y="3151031"/>
            <a:ext cx="778170" cy="39495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F4FE33C-40DE-4A7A-A93A-03737C8B3AA0}"/>
              </a:ext>
            </a:extLst>
          </p:cNvPr>
          <p:cNvSpPr/>
          <p:nvPr/>
        </p:nvSpPr>
        <p:spPr>
          <a:xfrm>
            <a:off x="3371546" y="3825024"/>
            <a:ext cx="476519" cy="3434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57F0166-CD0D-4127-8B59-CF3E6C09E686}"/>
              </a:ext>
            </a:extLst>
          </p:cNvPr>
          <p:cNvSpPr/>
          <p:nvPr/>
        </p:nvSpPr>
        <p:spPr>
          <a:xfrm>
            <a:off x="3370404" y="4547314"/>
            <a:ext cx="476519" cy="3434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B363A2C-A18D-4912-8A1D-5B5495D0BB02}"/>
              </a:ext>
            </a:extLst>
          </p:cNvPr>
          <p:cNvSpPr/>
          <p:nvPr/>
        </p:nvSpPr>
        <p:spPr>
          <a:xfrm>
            <a:off x="3370403" y="5370490"/>
            <a:ext cx="476519" cy="3434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592CEE3-5D92-4234-BE32-5A486FDC22C1}"/>
              </a:ext>
            </a:extLst>
          </p:cNvPr>
          <p:cNvSpPr/>
          <p:nvPr/>
        </p:nvSpPr>
        <p:spPr>
          <a:xfrm>
            <a:off x="3507778" y="6176963"/>
            <a:ext cx="476519" cy="3434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F60A346-FDEB-4051-B7FC-C6F8F018ECD2}"/>
              </a:ext>
            </a:extLst>
          </p:cNvPr>
          <p:cNvSpPr/>
          <p:nvPr/>
        </p:nvSpPr>
        <p:spPr>
          <a:xfrm>
            <a:off x="3216996" y="6353576"/>
            <a:ext cx="476519" cy="3434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2250A32-C3CD-4F63-A181-BF98900F8455}"/>
              </a:ext>
            </a:extLst>
          </p:cNvPr>
          <p:cNvSpPr/>
          <p:nvPr/>
        </p:nvSpPr>
        <p:spPr>
          <a:xfrm>
            <a:off x="6096000" y="3257803"/>
            <a:ext cx="2643053" cy="3423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348BE9E-D8D4-FA03-7606-F8BC31C823C0}"/>
              </a:ext>
            </a:extLst>
          </p:cNvPr>
          <p:cNvSpPr/>
          <p:nvPr/>
        </p:nvSpPr>
        <p:spPr>
          <a:xfrm>
            <a:off x="4004265" y="1157006"/>
            <a:ext cx="608246" cy="343437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2B631A9-4B08-99B9-2B41-4602910264A3}"/>
              </a:ext>
            </a:extLst>
          </p:cNvPr>
          <p:cNvSpPr/>
          <p:nvPr/>
        </p:nvSpPr>
        <p:spPr>
          <a:xfrm>
            <a:off x="10053965" y="2414788"/>
            <a:ext cx="1299833" cy="343437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ABE586C-98F7-E1FA-6271-EAA3E2D94A43}"/>
              </a:ext>
            </a:extLst>
          </p:cNvPr>
          <p:cNvSpPr/>
          <p:nvPr/>
        </p:nvSpPr>
        <p:spPr>
          <a:xfrm>
            <a:off x="3984297" y="1876021"/>
            <a:ext cx="608246" cy="343437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E674BCC-ECED-0399-1336-B51B45327994}"/>
              </a:ext>
            </a:extLst>
          </p:cNvPr>
          <p:cNvSpPr/>
          <p:nvPr/>
        </p:nvSpPr>
        <p:spPr>
          <a:xfrm>
            <a:off x="3738604" y="2510775"/>
            <a:ext cx="595585" cy="343437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F1B9B10-E186-95C9-26D1-D3D77D331D5A}"/>
              </a:ext>
            </a:extLst>
          </p:cNvPr>
          <p:cNvSpPr/>
          <p:nvPr/>
        </p:nvSpPr>
        <p:spPr>
          <a:xfrm>
            <a:off x="4185634" y="3176787"/>
            <a:ext cx="608246" cy="343437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C2B0BFC-6F2A-5AA1-848C-E2252BBCA531}"/>
              </a:ext>
            </a:extLst>
          </p:cNvPr>
          <p:cNvSpPr/>
          <p:nvPr/>
        </p:nvSpPr>
        <p:spPr>
          <a:xfrm>
            <a:off x="4128015" y="6176962"/>
            <a:ext cx="608246" cy="343437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D88C34D-C16B-0C1C-AE58-F2B41D6987E2}"/>
              </a:ext>
            </a:extLst>
          </p:cNvPr>
          <p:cNvSpPr/>
          <p:nvPr/>
        </p:nvSpPr>
        <p:spPr>
          <a:xfrm>
            <a:off x="5865574" y="1877064"/>
            <a:ext cx="1996473" cy="342394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A000202-EF52-F27B-E082-0B4C5B473795}"/>
              </a:ext>
            </a:extLst>
          </p:cNvPr>
          <p:cNvSpPr/>
          <p:nvPr/>
        </p:nvSpPr>
        <p:spPr>
          <a:xfrm>
            <a:off x="2856838" y="442870"/>
            <a:ext cx="1996473" cy="342394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1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9" grpId="0" animBg="1"/>
      <p:bldP spid="14" grpId="0" animBg="1"/>
      <p:bldP spid="15" grpId="0" animBg="1"/>
      <p:bldP spid="20" grpId="0" animBg="1"/>
      <p:bldP spid="21" grpId="0" animBg="1"/>
      <p:bldP spid="24" grpId="0" animBg="1"/>
      <p:bldP spid="25" grpId="0" animBg="1"/>
      <p:bldP spid="26" grpId="0" animBg="1"/>
      <p:bldP spid="31" grpId="0" animBg="1"/>
      <p:bldP spid="16" grpId="0" animBg="1"/>
      <p:bldP spid="17" grpId="0" animBg="1"/>
      <p:bldP spid="18" grpId="0" animBg="1"/>
      <p:bldP spid="19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072D9-04EF-4734-8756-0E977888C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1066"/>
          </a:xfrm>
        </p:spPr>
        <p:txBody>
          <a:bodyPr/>
          <a:lstStyle/>
          <a:p>
            <a:r>
              <a:rPr lang="en-US" sz="4400" dirty="0"/>
              <a:t>Algorithm for incremental view maintenance	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979293-AC7A-4DE7-9035-DDEE944BE43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39147" y="1712259"/>
                <a:ext cx="10515600" cy="4644091"/>
              </a:xfrm>
            </p:spPr>
            <p:txBody>
              <a:bodyPr>
                <a:normAutofit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sz="3200" dirty="0"/>
                  <a:t>Translate recursively a DB query into a circuit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sz="3200" dirty="0"/>
                  <a:t> on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3200" dirty="0"/>
                  <a:t>-sets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3200" dirty="0"/>
                  <a:t>Lift circuit to compute on streams: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↑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endParaRPr lang="en-US" sz="3200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3200" dirty="0"/>
                  <a:t>Build incremental version of lifted circuit: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(↑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≝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∘↑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∘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sz="2800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3200" b="0" dirty="0"/>
                  <a:t>Optimize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 dirty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3200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</m:oMath>
                </a14:m>
                <a:r>
                  <a:rPr lang="en-US" sz="3200" b="0" dirty="0"/>
                  <a:t> using structural recursion: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𝑄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∘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∘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  <a:p>
                <a:pPr marL="457200" lvl="1" indent="0">
                  <a:buNone/>
                </a:pPr>
                <a:endParaRPr lang="en-US" sz="2800" dirty="0"/>
              </a:p>
              <a:p>
                <a:pPr marL="457200" lvl="1" indent="0">
                  <a:buNone/>
                </a:pPr>
                <a:r>
                  <a:rPr lang="en-US" sz="2800" dirty="0"/>
                  <a:t>This algorithm is deterministic. There are no heuristics.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979293-AC7A-4DE7-9035-DDEE944BE43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39147" y="1712259"/>
                <a:ext cx="10515600" cy="4644091"/>
              </a:xfrm>
              <a:blipFill>
                <a:blip r:embed="rId2"/>
                <a:stretch>
                  <a:fillRect l="-1507" t="-3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FAC5D-8D90-4457-86C1-C8EE0ED6B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8156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18607-5561-4818-8B72-DAAD6F6F1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DBSP can also express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CE1CA-9AF2-4E3A-934F-A0A744E76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5218" y="1912159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Nested collections</a:t>
            </a:r>
          </a:p>
          <a:p>
            <a:pPr lvl="1"/>
            <a:r>
              <a:rPr lang="en-US" dirty="0"/>
              <a:t>Group-by (linear!)</a:t>
            </a:r>
          </a:p>
          <a:p>
            <a:pPr lvl="1"/>
            <a:r>
              <a:rPr lang="en-US" dirty="0" err="1"/>
              <a:t>Flatmap</a:t>
            </a:r>
            <a:r>
              <a:rPr lang="en-US" dirty="0"/>
              <a:t> (linear!)</a:t>
            </a:r>
          </a:p>
          <a:p>
            <a:r>
              <a:rPr lang="en-US" dirty="0"/>
              <a:t>Aggregation</a:t>
            </a:r>
          </a:p>
          <a:p>
            <a:r>
              <a:rPr lang="en-US" dirty="0"/>
              <a:t>Recursive queries (fixed points)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9FDEEF-CE84-46B2-B42A-2E2DEE18A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43</a:t>
            </a:fld>
            <a:endParaRPr lang="en-US"/>
          </a:p>
        </p:txBody>
      </p:sp>
      <p:pic>
        <p:nvPicPr>
          <p:cNvPr id="8" name="Picture 7" descr="Microphone on blurred dark scene">
            <a:extLst>
              <a:ext uri="{FF2B5EF4-FFF2-40B4-BE49-F238E27FC236}">
                <a16:creationId xmlns:a16="http://schemas.microsoft.com/office/drawing/2014/main" id="{E257B5FF-CDA5-03A0-BE87-A925FD0FF3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59" r="34687"/>
          <a:stretch/>
        </p:blipFill>
        <p:spPr>
          <a:xfrm flipH="1">
            <a:off x="8020315" y="2203048"/>
            <a:ext cx="2719415" cy="191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351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EF7D8-3DC2-414D-A395-037477FE7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1CD9E-C297-4817-972C-A7AEE739A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193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CREATE VIEW</a:t>
            </a:r>
            <a:r>
              <a:rPr lang="en-US" dirty="0">
                <a:effectLst/>
                <a:latin typeface="Courier New" panose="02070309020205020404" pitchFamily="49" charset="0"/>
              </a:rPr>
              <a:t> V AS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SELECT DISTINCT</a:t>
            </a:r>
            <a:r>
              <a:rPr lang="en-US" dirty="0">
                <a:effectLst/>
                <a:latin typeface="Courier New" panose="02070309020205020404" pitchFamily="49" charset="0"/>
              </a:rPr>
              <a:t> </a:t>
            </a:r>
            <a:r>
              <a:rPr lang="en-US" dirty="0" err="1">
                <a:effectLst/>
                <a:latin typeface="Courier New" panose="02070309020205020404" pitchFamily="49" charset="0"/>
              </a:rPr>
              <a:t>a.x</a:t>
            </a:r>
            <a:r>
              <a:rPr lang="en-US" dirty="0">
                <a:effectLst/>
                <a:latin typeface="Courier New" panose="02070309020205020404" pitchFamily="49" charset="0"/>
              </a:rPr>
              <a:t>, </a:t>
            </a:r>
            <a:r>
              <a:rPr lang="en-US" dirty="0" err="1">
                <a:latin typeface="Courier New" panose="02070309020205020404" pitchFamily="49" charset="0"/>
              </a:rPr>
              <a:t>b</a:t>
            </a:r>
            <a:r>
              <a:rPr lang="en-US" dirty="0" err="1">
                <a:effectLst/>
                <a:latin typeface="Courier New" panose="02070309020205020404" pitchFamily="49" charset="0"/>
              </a:rPr>
              <a:t>.y</a:t>
            </a:r>
            <a:r>
              <a:rPr lang="en-US" dirty="0">
                <a:effectLst/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dirty="0">
                <a:effectLst/>
                <a:latin typeface="Courier New" panose="02070309020205020404" pitchFamily="49" charset="0"/>
              </a:rPr>
              <a:t> (</a:t>
            </a:r>
            <a:br>
              <a:rPr lang="en-US" dirty="0"/>
            </a:br>
            <a:r>
              <a:rPr lang="en-US" dirty="0"/>
              <a:t>    </a:t>
            </a:r>
            <a:r>
              <a:rPr lang="en-US" dirty="0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SELECT</a:t>
            </a:r>
            <a:r>
              <a:rPr lang="en-US" dirty="0">
                <a:effectLst/>
                <a:latin typeface="Courier New" panose="02070309020205020404" pitchFamily="49" charset="0"/>
              </a:rPr>
              <a:t> t1.x , t1.id</a:t>
            </a:r>
            <a:br>
              <a:rPr lang="en-US" dirty="0"/>
            </a:br>
            <a:r>
              <a:rPr lang="en-US" dirty="0"/>
              <a:t>    </a:t>
            </a:r>
            <a:r>
              <a:rPr lang="en-US" dirty="0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dirty="0">
                <a:effectLst/>
                <a:latin typeface="Courier New" panose="02070309020205020404" pitchFamily="49" charset="0"/>
              </a:rPr>
              <a:t> t1</a:t>
            </a:r>
            <a:br>
              <a:rPr lang="en-US" dirty="0"/>
            </a:br>
            <a:r>
              <a:rPr lang="en-US" dirty="0"/>
              <a:t>    </a:t>
            </a:r>
            <a:r>
              <a:rPr lang="en-US" dirty="0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WHERE</a:t>
            </a:r>
            <a:r>
              <a:rPr lang="en-US" dirty="0">
                <a:effectLst/>
                <a:latin typeface="Courier New" panose="02070309020205020404" pitchFamily="49" charset="0"/>
              </a:rPr>
              <a:t> t1.a &gt; 2</a:t>
            </a:r>
            <a:br>
              <a:rPr lang="en-US" dirty="0"/>
            </a:br>
            <a:r>
              <a:rPr lang="en-US" dirty="0">
                <a:effectLst/>
                <a:latin typeface="Courier New" panose="02070309020205020404" pitchFamily="49" charset="0"/>
              </a:rPr>
              <a:t>) a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JOIN</a:t>
            </a:r>
            <a:r>
              <a:rPr lang="en-US" dirty="0">
                <a:effectLst/>
                <a:latin typeface="Courier New" panose="02070309020205020404" pitchFamily="49" charset="0"/>
              </a:rPr>
              <a:t> (</a:t>
            </a:r>
            <a:br>
              <a:rPr lang="en-US" dirty="0"/>
            </a:br>
            <a:r>
              <a:rPr lang="en-US" dirty="0"/>
              <a:t>   </a:t>
            </a:r>
            <a:r>
              <a:rPr lang="en-US" dirty="0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SELECT</a:t>
            </a:r>
            <a:r>
              <a:rPr lang="en-US" dirty="0">
                <a:effectLst/>
                <a:latin typeface="Courier New" panose="02070309020205020404" pitchFamily="49" charset="0"/>
              </a:rPr>
              <a:t> t2.id , t2.y</a:t>
            </a:r>
            <a:br>
              <a:rPr lang="en-US" dirty="0"/>
            </a:br>
            <a:r>
              <a:rPr lang="en-US" dirty="0"/>
              <a:t>   </a:t>
            </a:r>
            <a:r>
              <a:rPr lang="en-US" dirty="0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dirty="0">
                <a:effectLst/>
                <a:latin typeface="Courier New" panose="02070309020205020404" pitchFamily="49" charset="0"/>
              </a:rPr>
              <a:t> t2</a:t>
            </a:r>
            <a:br>
              <a:rPr lang="en-US" dirty="0"/>
            </a:br>
            <a:r>
              <a:rPr lang="en-US" dirty="0"/>
              <a:t>   </a:t>
            </a:r>
            <a:r>
              <a:rPr lang="en-US" dirty="0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WHERE</a:t>
            </a:r>
            <a:r>
              <a:rPr lang="en-US" dirty="0">
                <a:effectLst/>
                <a:latin typeface="Courier New" panose="02070309020205020404" pitchFamily="49" charset="0"/>
              </a:rPr>
              <a:t> t2.s &gt; 5</a:t>
            </a:r>
            <a:br>
              <a:rPr lang="en-US" dirty="0"/>
            </a:br>
            <a:r>
              <a:rPr lang="en-US" dirty="0">
                <a:effectLst/>
                <a:latin typeface="Courier New" panose="02070309020205020404" pitchFamily="49" charset="0"/>
              </a:rPr>
              <a:t>) b </a:t>
            </a:r>
            <a:r>
              <a:rPr lang="en-US" dirty="0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ON</a:t>
            </a:r>
            <a:r>
              <a:rPr lang="en-US" dirty="0">
                <a:effectLst/>
                <a:latin typeface="Courier New" panose="02070309020205020404" pitchFamily="49" charset="0"/>
              </a:rPr>
              <a:t> a.id = b.id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A2F527-34B3-41ED-96F8-60363F401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42D86C-6C0B-4FC1-8BFC-BB1B3096A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4607" y="2783526"/>
            <a:ext cx="7512660" cy="15093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381E1C-53EC-4EF9-8F61-262236A47B87}"/>
              </a:ext>
            </a:extLst>
          </p:cNvPr>
          <p:cNvSpPr txBox="1"/>
          <p:nvPr/>
        </p:nvSpPr>
        <p:spPr>
          <a:xfrm>
            <a:off x="5790481" y="4474975"/>
            <a:ext cx="6242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Inputs and outputs are collections, not streams</a:t>
            </a:r>
          </a:p>
        </p:txBody>
      </p:sp>
    </p:spTree>
    <p:extLst>
      <p:ext uri="{BB962C8B-B14F-4D97-AF65-F5344CB8AC3E}">
        <p14:creationId xmlns:p14="http://schemas.microsoft.com/office/powerpoint/2010/main" val="25629095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70E08-487D-4E27-A10C-E8FE0133A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0895"/>
            <a:ext cx="10515600" cy="707537"/>
          </a:xfrm>
        </p:spPr>
        <p:txBody>
          <a:bodyPr/>
          <a:lstStyle/>
          <a:p>
            <a:r>
              <a:rPr lang="en-US" dirty="0"/>
              <a:t>Example: Remove </a:t>
            </a:r>
            <a:r>
              <a:rPr lang="en-US" dirty="0">
                <a:latin typeface="Consolas" panose="020B0609020204030204" pitchFamily="49" charset="0"/>
              </a:rPr>
              <a:t>distinct</a:t>
            </a:r>
            <a:r>
              <a:rPr lang="en-US" dirty="0"/>
              <a:t> calls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234312-40BD-4995-A5CC-E7A1264DD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63C08B-5659-4714-ACB4-1D678BD1C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492" y="898432"/>
            <a:ext cx="7512660" cy="15093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4BE7BE-8434-4E7A-9026-98EDCE4B4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3959" y="2803588"/>
            <a:ext cx="6525725" cy="12508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754931-5216-4FE2-AE16-69066AB948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1538" y="4265538"/>
            <a:ext cx="5902203" cy="1132978"/>
          </a:xfrm>
          <a:prstGeom prst="rect">
            <a:avLst/>
          </a:prstGeom>
        </p:spPr>
      </p:pic>
      <p:sp>
        <p:nvSpPr>
          <p:cNvPr id="16" name="Arrow: Down 15">
            <a:extLst>
              <a:ext uri="{FF2B5EF4-FFF2-40B4-BE49-F238E27FC236}">
                <a16:creationId xmlns:a16="http://schemas.microsoft.com/office/drawing/2014/main" id="{63C73705-6291-4CBA-83A3-93EBC98A5AFA}"/>
              </a:ext>
            </a:extLst>
          </p:cNvPr>
          <p:cNvSpPr/>
          <p:nvPr/>
        </p:nvSpPr>
        <p:spPr>
          <a:xfrm>
            <a:off x="5424854" y="2372657"/>
            <a:ext cx="1327638" cy="395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ym typeface="Wingdings" panose="05000000000000000000" pitchFamily="2" charset="2"/>
              </a:rPr>
              <a:t></a:t>
            </a:r>
            <a:endParaRPr lang="en-US" dirty="0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F6D31394-7514-4CD7-A642-1709C768C547}"/>
              </a:ext>
            </a:extLst>
          </p:cNvPr>
          <p:cNvSpPr/>
          <p:nvPr/>
        </p:nvSpPr>
        <p:spPr>
          <a:xfrm>
            <a:off x="5424854" y="4054412"/>
            <a:ext cx="1327638" cy="395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ym typeface="Wingdings" panose="05000000000000000000" pitchFamily="2" charset="2"/>
              </a:rPr>
              <a:t></a:t>
            </a:r>
            <a:endParaRPr lang="en-US" dirty="0"/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1DAEBEEF-F15C-4A6A-9374-5FC559F7930B}"/>
              </a:ext>
            </a:extLst>
          </p:cNvPr>
          <p:cNvSpPr/>
          <p:nvPr/>
        </p:nvSpPr>
        <p:spPr>
          <a:xfrm>
            <a:off x="5424854" y="5263748"/>
            <a:ext cx="1327638" cy="395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ym typeface="Wingdings" panose="05000000000000000000" pitchFamily="2" charset="2"/>
              </a:rPr>
              <a:t></a:t>
            </a:r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7B1F4F0-0D7B-45FD-B696-AE315AB484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9823" y="5736333"/>
            <a:ext cx="4937246" cy="107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16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99770-798B-4F6A-830A-40B148510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Lift and incrementalize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AB7D6C-8AD7-4334-A163-4ED1FF9B3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0FCFC1-8C65-4C5D-B0D6-79C11A76B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7374" y="3047755"/>
            <a:ext cx="4949691" cy="11984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BA90C4-4A50-4A61-8DAE-1D994EF72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4724" y="1577572"/>
            <a:ext cx="4937246" cy="1077217"/>
          </a:xfrm>
          <a:prstGeom prst="rect">
            <a:avLst/>
          </a:prstGeo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87DFF79A-357C-4331-8842-7ED09E22FE60}"/>
              </a:ext>
            </a:extLst>
          </p:cNvPr>
          <p:cNvSpPr/>
          <p:nvPr/>
        </p:nvSpPr>
        <p:spPr>
          <a:xfrm>
            <a:off x="6179528" y="2705253"/>
            <a:ext cx="1327638" cy="395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71EBBA1B-3BF2-48A7-AE5C-0A41780638B5}"/>
              </a:ext>
            </a:extLst>
          </p:cNvPr>
          <p:cNvSpPr/>
          <p:nvPr/>
        </p:nvSpPr>
        <p:spPr>
          <a:xfrm>
            <a:off x="6179528" y="4243447"/>
            <a:ext cx="1327638" cy="395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BBAC70-5E35-4D4B-8674-3606DD9B4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9620" y="4782820"/>
            <a:ext cx="6241536" cy="13147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A47AA9-D5CE-440E-80A2-F8CE2E30392D}"/>
              </a:ext>
            </a:extLst>
          </p:cNvPr>
          <p:cNvSpPr txBox="1"/>
          <p:nvPr/>
        </p:nvSpPr>
        <p:spPr>
          <a:xfrm>
            <a:off x="0" y="3192521"/>
            <a:ext cx="26212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Inputs and outputs </a:t>
            </a:r>
            <a:br>
              <a:rPr lang="en-US" sz="2400" dirty="0"/>
            </a:br>
            <a:r>
              <a:rPr lang="en-US" sz="2400" dirty="0"/>
              <a:t>are streams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AC36B0-B59E-4E11-A7D0-CE5D22C614B3}"/>
              </a:ext>
            </a:extLst>
          </p:cNvPr>
          <p:cNvSpPr txBox="1"/>
          <p:nvPr/>
        </p:nvSpPr>
        <p:spPr>
          <a:xfrm>
            <a:off x="0" y="4945574"/>
            <a:ext cx="30591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Inputs and outputs </a:t>
            </a:r>
            <a:br>
              <a:rPr lang="en-US" sz="2400" dirty="0"/>
            </a:br>
            <a:r>
              <a:rPr lang="en-US" sz="2400" dirty="0"/>
              <a:t>are streams of </a:t>
            </a:r>
            <a:r>
              <a:rPr lang="en-US" sz="2400" dirty="0">
                <a:solidFill>
                  <a:srgbClr val="FF0000"/>
                </a:solidFill>
              </a:rPr>
              <a:t>changes</a:t>
            </a:r>
          </a:p>
        </p:txBody>
      </p:sp>
    </p:spTree>
    <p:extLst>
      <p:ext uri="{BB962C8B-B14F-4D97-AF65-F5344CB8AC3E}">
        <p14:creationId xmlns:p14="http://schemas.microsoft.com/office/powerpoint/2010/main" val="838020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/>
      <p:bldP spid="1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ED7EE-D278-403E-BF69-E5963D802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5121"/>
          </a:xfrm>
        </p:spPr>
        <p:txBody>
          <a:bodyPr/>
          <a:lstStyle/>
          <a:p>
            <a:r>
              <a:rPr lang="en-US" dirty="0"/>
              <a:t>Example: optimize incremental circuit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88C91A-08D6-4E45-AC1D-BF6FB982B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9F0F1D-5E56-49C1-9486-738E71151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6573" y="1265896"/>
            <a:ext cx="6241536" cy="13147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156B37-95C4-47AB-8618-03D3D8416A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48" b="-1"/>
          <a:stretch/>
        </p:blipFill>
        <p:spPr>
          <a:xfrm>
            <a:off x="3220937" y="3193949"/>
            <a:ext cx="5750126" cy="1199078"/>
          </a:xfrm>
          <a:prstGeom prst="rect">
            <a:avLst/>
          </a:prstGeom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36C6E774-8833-4D97-AA59-7BCCB1E99C28}"/>
              </a:ext>
            </a:extLst>
          </p:cNvPr>
          <p:cNvSpPr/>
          <p:nvPr/>
        </p:nvSpPr>
        <p:spPr>
          <a:xfrm>
            <a:off x="5432181" y="2705253"/>
            <a:ext cx="1327638" cy="395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5B0B76-F59A-45DB-81F0-E33FB2493350}"/>
              </a:ext>
            </a:extLst>
          </p:cNvPr>
          <p:cNvSpPr txBox="1"/>
          <p:nvPr/>
        </p:nvSpPr>
        <p:spPr>
          <a:xfrm>
            <a:off x="6884377" y="2673597"/>
            <a:ext cx="2366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Chain rule and linearity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FCEC4C-6464-4E39-A27E-48FD242D1B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7116" y="4974429"/>
            <a:ext cx="7880450" cy="1747046"/>
          </a:xfrm>
          <a:prstGeom prst="rect">
            <a:avLst/>
          </a:prstGeom>
        </p:spPr>
      </p:pic>
      <p:sp>
        <p:nvSpPr>
          <p:cNvPr id="12" name="Arrow: Down 11">
            <a:extLst>
              <a:ext uri="{FF2B5EF4-FFF2-40B4-BE49-F238E27FC236}">
                <a16:creationId xmlns:a16="http://schemas.microsoft.com/office/drawing/2014/main" id="{40B3FDBB-6E7C-4E75-B358-A30FC1BC6F8D}"/>
              </a:ext>
            </a:extLst>
          </p:cNvPr>
          <p:cNvSpPr/>
          <p:nvPr/>
        </p:nvSpPr>
        <p:spPr>
          <a:xfrm>
            <a:off x="5432181" y="4469773"/>
            <a:ext cx="1327638" cy="395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B80DCC-C5C9-4CFA-B198-42A11315B862}"/>
              </a:ext>
            </a:extLst>
          </p:cNvPr>
          <p:cNvSpPr txBox="1"/>
          <p:nvPr/>
        </p:nvSpPr>
        <p:spPr>
          <a:xfrm>
            <a:off x="6884377" y="4402555"/>
            <a:ext cx="2424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Expand join and distinct</a:t>
            </a:r>
          </a:p>
        </p:txBody>
      </p:sp>
    </p:spTree>
    <p:extLst>
      <p:ext uri="{BB962C8B-B14F-4D97-AF65-F5344CB8AC3E}">
        <p14:creationId xmlns:p14="http://schemas.microsoft.com/office/powerpoint/2010/main" val="341113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2" grpId="0" animBg="1"/>
      <p:bldP spid="1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old picture frame&#10;&#10;Description automatically generated with medium confidence">
            <a:extLst>
              <a:ext uri="{FF2B5EF4-FFF2-40B4-BE49-F238E27FC236}">
                <a16:creationId xmlns:a16="http://schemas.microsoft.com/office/drawing/2014/main" id="{CBA93F4D-67DA-4C00-A826-6D69DC590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5400000">
            <a:off x="2981198" y="-577098"/>
            <a:ext cx="7079352" cy="78878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E24F5C-4340-4D3A-B065-125A5B86B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945" y="923925"/>
            <a:ext cx="2588491" cy="1325563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C1E40-3AA4-43F6-A029-D08F2910C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8364" y="1976144"/>
            <a:ext cx="6088167" cy="4200819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Incremental View Maintenance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Stream computations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Databases as streaming systems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Incremental computation on streams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Optimizing incremental circuits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DB Queries in DBSP</a:t>
            </a:r>
          </a:p>
          <a:p>
            <a:r>
              <a:rPr lang="en-US" b="1" dirty="0"/>
              <a:t>Implementation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6DC132-34BF-46BA-ADFB-886912ED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304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44AA3-5277-48CC-390B-BC34F58E3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 verification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EEA20-CE7B-98D9-92AA-4CFDEF0869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Theory was verified using the Lean theorem prover</a:t>
            </a:r>
          </a:p>
          <a:p>
            <a:r>
              <a:rPr lang="en-US" sz="2800" dirty="0">
                <a:hlinkClick r:id="rId2"/>
              </a:rPr>
              <a:t>https://github.com/tchajed/database-stream-processing-theory</a:t>
            </a:r>
            <a:r>
              <a:rPr lang="en-US" sz="2800" dirty="0"/>
              <a:t> </a:t>
            </a:r>
          </a:p>
          <a:p>
            <a:r>
              <a:rPr lang="en-US" dirty="0"/>
              <a:t>First formally-specified and formally-verified theory </a:t>
            </a:r>
            <a:br>
              <a:rPr lang="en-US" dirty="0"/>
            </a:br>
            <a:r>
              <a:rPr lang="en-US" dirty="0"/>
              <a:t>of incremental view maintenance</a:t>
            </a:r>
          </a:p>
          <a:p>
            <a:r>
              <a:rPr lang="en-US" b="1" dirty="0"/>
              <a:t>We know exactly what we need to build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193F8C-CC05-1BFE-11AB-EDC70DE2B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49</a:t>
            </a:fld>
            <a:endParaRPr lang="en-US"/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26AD3A7-DD71-5AAF-A5FF-714BD7BF54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473" y="4495627"/>
            <a:ext cx="4345229" cy="135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974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5D9ED-585C-1B5C-A7F8-310483188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Periodic query evaluation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C4BCC3-4FE2-D046-80F4-AFA87E11C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</a:t>
            </a:fld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5D6E3C61-3E23-EB3E-12AF-1943AE9E0757}"/>
              </a:ext>
            </a:extLst>
          </p:cNvPr>
          <p:cNvSpPr/>
          <p:nvPr/>
        </p:nvSpPr>
        <p:spPr>
          <a:xfrm>
            <a:off x="1494460" y="5945614"/>
            <a:ext cx="9293043" cy="20543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9A02DC-7BCA-9AA4-2A79-9AE462BE9F1F}"/>
              </a:ext>
            </a:extLst>
          </p:cNvPr>
          <p:cNvSpPr txBox="1"/>
          <p:nvPr/>
        </p:nvSpPr>
        <p:spPr>
          <a:xfrm>
            <a:off x="6096000" y="6119457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Time</a:t>
            </a:r>
          </a:p>
        </p:txBody>
      </p:sp>
      <p:pic>
        <p:nvPicPr>
          <p:cNvPr id="9" name="Picture 8" descr="A close up of a cylinder&#10;&#10;Description automatically generated">
            <a:extLst>
              <a:ext uri="{FF2B5EF4-FFF2-40B4-BE49-F238E27FC236}">
                <a16:creationId xmlns:a16="http://schemas.microsoft.com/office/drawing/2014/main" id="{2987EDFA-A4EC-87DC-2A4D-C1E08D279A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80268" y="5087608"/>
            <a:ext cx="417834" cy="594253"/>
          </a:xfrm>
          <a:prstGeom prst="rect">
            <a:avLst/>
          </a:prstGeom>
        </p:spPr>
      </p:pic>
      <p:pic>
        <p:nvPicPr>
          <p:cNvPr id="10" name="Picture 9" descr="A close up of a cylinder&#10;&#10;Description automatically generated">
            <a:extLst>
              <a:ext uri="{FF2B5EF4-FFF2-40B4-BE49-F238E27FC236}">
                <a16:creationId xmlns:a16="http://schemas.microsoft.com/office/drawing/2014/main" id="{74639115-B5AE-C607-4D00-A0EA9A9E2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678957" y="5087608"/>
            <a:ext cx="417834" cy="594253"/>
          </a:xfrm>
          <a:prstGeom prst="rect">
            <a:avLst/>
          </a:prstGeom>
        </p:spPr>
      </p:pic>
      <p:pic>
        <p:nvPicPr>
          <p:cNvPr id="11" name="Picture 10" descr="A close up of a cylinder&#10;&#10;Description automatically generated">
            <a:extLst>
              <a:ext uri="{FF2B5EF4-FFF2-40B4-BE49-F238E27FC236}">
                <a16:creationId xmlns:a16="http://schemas.microsoft.com/office/drawing/2014/main" id="{4BC68764-6EFD-D529-5CB1-4C01A3DA4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723147" y="5087608"/>
            <a:ext cx="417834" cy="594253"/>
          </a:xfrm>
          <a:prstGeom prst="rect">
            <a:avLst/>
          </a:prstGeom>
        </p:spPr>
      </p:pic>
      <p:pic>
        <p:nvPicPr>
          <p:cNvPr id="12" name="Picture 11" descr="A close up of a cylinder&#10;&#10;Description automatically generated">
            <a:extLst>
              <a:ext uri="{FF2B5EF4-FFF2-40B4-BE49-F238E27FC236}">
                <a16:creationId xmlns:a16="http://schemas.microsoft.com/office/drawing/2014/main" id="{2A1307EF-2305-9724-AC6B-6F549B7BA6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767337" y="5087608"/>
            <a:ext cx="417834" cy="594253"/>
          </a:xfrm>
          <a:prstGeom prst="rect">
            <a:avLst/>
          </a:prstGeom>
        </p:spPr>
      </p:pic>
      <p:pic>
        <p:nvPicPr>
          <p:cNvPr id="13" name="Picture 12" descr="A close up of a cylinder&#10;&#10;Description automatically generated">
            <a:extLst>
              <a:ext uri="{FF2B5EF4-FFF2-40B4-BE49-F238E27FC236}">
                <a16:creationId xmlns:a16="http://schemas.microsoft.com/office/drawing/2014/main" id="{004F068D-FF4C-C0CF-8DEE-A127E68B5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753236" y="5087608"/>
            <a:ext cx="417834" cy="5942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Arrow: Right 13">
                <a:extLst>
                  <a:ext uri="{FF2B5EF4-FFF2-40B4-BE49-F238E27FC236}">
                    <a16:creationId xmlns:a16="http://schemas.microsoft.com/office/drawing/2014/main" id="{5CE217A5-BBC8-900C-5D52-B292B3982A11}"/>
                  </a:ext>
                </a:extLst>
              </p:cNvPr>
              <p:cNvSpPr/>
              <p:nvPr/>
            </p:nvSpPr>
            <p:spPr>
              <a:xfrm>
                <a:off x="2203422" y="508760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DB</a:t>
                </a:r>
              </a:p>
            </p:txBody>
          </p:sp>
        </mc:Choice>
        <mc:Fallback xmlns="">
          <p:sp>
            <p:nvSpPr>
              <p:cNvPr id="14" name="Arrow: Right 13">
                <a:extLst>
                  <a:ext uri="{FF2B5EF4-FFF2-40B4-BE49-F238E27FC236}">
                    <a16:creationId xmlns:a16="http://schemas.microsoft.com/office/drawing/2014/main" id="{5CE217A5-BBC8-900C-5D52-B292B3982A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3422" y="5087606"/>
                <a:ext cx="1362745" cy="594256"/>
              </a:xfrm>
              <a:prstGeom prst="rightArrow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Arrow: Right 14">
                <a:extLst>
                  <a:ext uri="{FF2B5EF4-FFF2-40B4-BE49-F238E27FC236}">
                    <a16:creationId xmlns:a16="http://schemas.microsoft.com/office/drawing/2014/main" id="{8BBC1363-1E12-72BE-238B-85E12F9D273C}"/>
                  </a:ext>
                </a:extLst>
              </p:cNvPr>
              <p:cNvSpPr/>
              <p:nvPr/>
            </p:nvSpPr>
            <p:spPr>
              <a:xfrm>
                <a:off x="4228596" y="508760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DB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Arrow: Right 14">
                <a:extLst>
                  <a:ext uri="{FF2B5EF4-FFF2-40B4-BE49-F238E27FC236}">
                    <a16:creationId xmlns:a16="http://schemas.microsoft.com/office/drawing/2014/main" id="{8BBC1363-1E12-72BE-238B-85E12F9D27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8596" y="5087606"/>
                <a:ext cx="1362745" cy="594256"/>
              </a:xfrm>
              <a:prstGeom prst="rightArrow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Arrow: Right 15">
                <a:extLst>
                  <a:ext uri="{FF2B5EF4-FFF2-40B4-BE49-F238E27FC236}">
                    <a16:creationId xmlns:a16="http://schemas.microsoft.com/office/drawing/2014/main" id="{FE896BAE-3384-BED0-757C-61F600742562}"/>
                  </a:ext>
                </a:extLst>
              </p:cNvPr>
              <p:cNvSpPr/>
              <p:nvPr/>
            </p:nvSpPr>
            <p:spPr>
              <a:xfrm>
                <a:off x="6301932" y="508760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DB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Arrow: Right 15">
                <a:extLst>
                  <a:ext uri="{FF2B5EF4-FFF2-40B4-BE49-F238E27FC236}">
                    <a16:creationId xmlns:a16="http://schemas.microsoft.com/office/drawing/2014/main" id="{FE896BAE-3384-BED0-757C-61F6007425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1932" y="5087606"/>
                <a:ext cx="1362745" cy="594256"/>
              </a:xfrm>
              <a:prstGeom prst="rightArrow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Arrow: Right 16">
                <a:extLst>
                  <a:ext uri="{FF2B5EF4-FFF2-40B4-BE49-F238E27FC236}">
                    <a16:creationId xmlns:a16="http://schemas.microsoft.com/office/drawing/2014/main" id="{C64A5FBE-7D69-1C1A-3D8D-B7A4AC152DB8}"/>
                  </a:ext>
                </a:extLst>
              </p:cNvPr>
              <p:cNvSpPr/>
              <p:nvPr/>
            </p:nvSpPr>
            <p:spPr>
              <a:xfrm>
                <a:off x="8287831" y="508760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DB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Arrow: Right 16">
                <a:extLst>
                  <a:ext uri="{FF2B5EF4-FFF2-40B4-BE49-F238E27FC236}">
                    <a16:creationId xmlns:a16="http://schemas.microsoft.com/office/drawing/2014/main" id="{C64A5FBE-7D69-1C1A-3D8D-B7A4AC152D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7831" y="5087606"/>
                <a:ext cx="1362745" cy="594256"/>
              </a:xfrm>
              <a:prstGeom prst="rightArrow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Arrow: Up 17">
                <a:extLst>
                  <a:ext uri="{FF2B5EF4-FFF2-40B4-BE49-F238E27FC236}">
                    <a16:creationId xmlns:a16="http://schemas.microsoft.com/office/drawing/2014/main" id="{BF7F3C93-A2FE-60EB-50AC-20FD86076159}"/>
                  </a:ext>
                </a:extLst>
              </p:cNvPr>
              <p:cNvSpPr/>
              <p:nvPr/>
            </p:nvSpPr>
            <p:spPr>
              <a:xfrm>
                <a:off x="1580268" y="3557948"/>
                <a:ext cx="417834" cy="1397783"/>
              </a:xfrm>
              <a:prstGeom prst="upArrow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Arrow: Up 17">
                <a:extLst>
                  <a:ext uri="{FF2B5EF4-FFF2-40B4-BE49-F238E27FC236}">
                    <a16:creationId xmlns:a16="http://schemas.microsoft.com/office/drawing/2014/main" id="{BF7F3C93-A2FE-60EB-50AC-20FD860761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0268" y="3557948"/>
                <a:ext cx="417834" cy="1397783"/>
              </a:xfrm>
              <a:prstGeom prst="upArrow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Graphic 19" descr="Table with solid fill">
            <a:extLst>
              <a:ext uri="{FF2B5EF4-FFF2-40B4-BE49-F238E27FC236}">
                <a16:creationId xmlns:a16="http://schemas.microsoft.com/office/drawing/2014/main" id="{13285FA4-37CF-EAD2-11FB-3F9155F15D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31985" y="2609123"/>
            <a:ext cx="914400" cy="914400"/>
          </a:xfrm>
          <a:prstGeom prst="rect">
            <a:avLst/>
          </a:prstGeom>
        </p:spPr>
      </p:pic>
      <p:pic>
        <p:nvPicPr>
          <p:cNvPr id="21" name="Graphic 20" descr="Table with solid fill">
            <a:extLst>
              <a:ext uri="{FF2B5EF4-FFF2-40B4-BE49-F238E27FC236}">
                <a16:creationId xmlns:a16="http://schemas.microsoft.com/office/drawing/2014/main" id="{1A132752-03E3-5C98-46F3-823027FC0C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370251" y="2609123"/>
            <a:ext cx="914400" cy="914400"/>
          </a:xfrm>
          <a:prstGeom prst="rect">
            <a:avLst/>
          </a:prstGeom>
        </p:spPr>
      </p:pic>
      <p:pic>
        <p:nvPicPr>
          <p:cNvPr id="22" name="Graphic 21" descr="Table with solid fill">
            <a:extLst>
              <a:ext uri="{FF2B5EF4-FFF2-40B4-BE49-F238E27FC236}">
                <a16:creationId xmlns:a16="http://schemas.microsoft.com/office/drawing/2014/main" id="{87C9B5BE-2745-C3A9-A441-CBE20AC88F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74864" y="2609123"/>
            <a:ext cx="914400" cy="914400"/>
          </a:xfrm>
          <a:prstGeom prst="rect">
            <a:avLst/>
          </a:prstGeom>
        </p:spPr>
      </p:pic>
      <p:pic>
        <p:nvPicPr>
          <p:cNvPr id="23" name="Graphic 22" descr="Table with solid fill">
            <a:extLst>
              <a:ext uri="{FF2B5EF4-FFF2-40B4-BE49-F238E27FC236}">
                <a16:creationId xmlns:a16="http://schemas.microsoft.com/office/drawing/2014/main" id="{3DBCABDB-2B98-EE15-31C8-721749562A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19054" y="2609123"/>
            <a:ext cx="914400" cy="914400"/>
          </a:xfrm>
          <a:prstGeom prst="rect">
            <a:avLst/>
          </a:prstGeom>
        </p:spPr>
      </p:pic>
      <p:pic>
        <p:nvPicPr>
          <p:cNvPr id="24" name="Graphic 23" descr="Table with solid fill">
            <a:extLst>
              <a:ext uri="{FF2B5EF4-FFF2-40B4-BE49-F238E27FC236}">
                <a16:creationId xmlns:a16="http://schemas.microsoft.com/office/drawing/2014/main" id="{772A05FA-17F1-71E3-B7D7-F36F79C11C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476756" y="2609123"/>
            <a:ext cx="914400" cy="914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Arrow: Up 24">
                <a:extLst>
                  <a:ext uri="{FF2B5EF4-FFF2-40B4-BE49-F238E27FC236}">
                    <a16:creationId xmlns:a16="http://schemas.microsoft.com/office/drawing/2014/main" id="{9B8CD638-F793-13A5-DA74-7137A14E47A2}"/>
                  </a:ext>
                </a:extLst>
              </p:cNvPr>
              <p:cNvSpPr/>
              <p:nvPr/>
            </p:nvSpPr>
            <p:spPr>
              <a:xfrm>
                <a:off x="3678957" y="3557948"/>
                <a:ext cx="417834" cy="1397783"/>
              </a:xfrm>
              <a:prstGeom prst="upArrow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Arrow: Up 24">
                <a:extLst>
                  <a:ext uri="{FF2B5EF4-FFF2-40B4-BE49-F238E27FC236}">
                    <a16:creationId xmlns:a16="http://schemas.microsoft.com/office/drawing/2014/main" id="{9B8CD638-F793-13A5-DA74-7137A14E47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8957" y="3557948"/>
                <a:ext cx="417834" cy="1397783"/>
              </a:xfrm>
              <a:prstGeom prst="upArrow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Arrow: Up 25">
            <a:extLst>
              <a:ext uri="{FF2B5EF4-FFF2-40B4-BE49-F238E27FC236}">
                <a16:creationId xmlns:a16="http://schemas.microsoft.com/office/drawing/2014/main" id="{BA97E5FA-3855-6EC7-C464-8970A29CC105}"/>
              </a:ext>
            </a:extLst>
          </p:cNvPr>
          <p:cNvSpPr/>
          <p:nvPr/>
        </p:nvSpPr>
        <p:spPr>
          <a:xfrm>
            <a:off x="5723147" y="3557948"/>
            <a:ext cx="417834" cy="1397783"/>
          </a:xfrm>
          <a:prstGeom prst="up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Q</a:t>
            </a:r>
          </a:p>
        </p:txBody>
      </p:sp>
      <p:sp>
        <p:nvSpPr>
          <p:cNvPr id="27" name="Arrow: Up 26">
            <a:extLst>
              <a:ext uri="{FF2B5EF4-FFF2-40B4-BE49-F238E27FC236}">
                <a16:creationId xmlns:a16="http://schemas.microsoft.com/office/drawing/2014/main" id="{58DAEC6E-09F4-D533-2765-CF670FC759C8}"/>
              </a:ext>
            </a:extLst>
          </p:cNvPr>
          <p:cNvSpPr/>
          <p:nvPr/>
        </p:nvSpPr>
        <p:spPr>
          <a:xfrm>
            <a:off x="7767337" y="3557948"/>
            <a:ext cx="417834" cy="1397783"/>
          </a:xfrm>
          <a:prstGeom prst="up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Q</a:t>
            </a:r>
          </a:p>
        </p:txBody>
      </p:sp>
      <p:sp>
        <p:nvSpPr>
          <p:cNvPr id="28" name="Arrow: Up 27">
            <a:extLst>
              <a:ext uri="{FF2B5EF4-FFF2-40B4-BE49-F238E27FC236}">
                <a16:creationId xmlns:a16="http://schemas.microsoft.com/office/drawing/2014/main" id="{ED151B22-5343-1291-639D-4698EC51A021}"/>
              </a:ext>
            </a:extLst>
          </p:cNvPr>
          <p:cNvSpPr/>
          <p:nvPr/>
        </p:nvSpPr>
        <p:spPr>
          <a:xfrm>
            <a:off x="9753236" y="3557948"/>
            <a:ext cx="417834" cy="1397783"/>
          </a:xfrm>
          <a:prstGeom prst="up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Q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Arrow: Right 28">
                <a:extLst>
                  <a:ext uri="{FF2B5EF4-FFF2-40B4-BE49-F238E27FC236}">
                    <a16:creationId xmlns:a16="http://schemas.microsoft.com/office/drawing/2014/main" id="{5DEE2680-C6E7-F3AB-39FB-2A2C21EE902F}"/>
                  </a:ext>
                </a:extLst>
              </p:cNvPr>
              <p:cNvSpPr/>
              <p:nvPr/>
            </p:nvSpPr>
            <p:spPr>
              <a:xfrm>
                <a:off x="10334153" y="508760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DB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Arrow: Right 28">
                <a:extLst>
                  <a:ext uri="{FF2B5EF4-FFF2-40B4-BE49-F238E27FC236}">
                    <a16:creationId xmlns:a16="http://schemas.microsoft.com/office/drawing/2014/main" id="{5DEE2680-C6E7-F3AB-39FB-2A2C21EE90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4153" y="5087606"/>
                <a:ext cx="1362745" cy="594256"/>
              </a:xfrm>
              <a:prstGeom prst="rightArrow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Arrow: Right 29">
                <a:extLst>
                  <a:ext uri="{FF2B5EF4-FFF2-40B4-BE49-F238E27FC236}">
                    <a16:creationId xmlns:a16="http://schemas.microsoft.com/office/drawing/2014/main" id="{7149FD4B-8BB1-0610-2426-57E2EABBE7F7}"/>
                  </a:ext>
                </a:extLst>
              </p:cNvPr>
              <p:cNvSpPr/>
              <p:nvPr/>
            </p:nvSpPr>
            <p:spPr>
              <a:xfrm>
                <a:off x="54440" y="508760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Changes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30" name="Arrow: Right 29">
                <a:extLst>
                  <a:ext uri="{FF2B5EF4-FFF2-40B4-BE49-F238E27FC236}">
                    <a16:creationId xmlns:a16="http://schemas.microsoft.com/office/drawing/2014/main" id="{7149FD4B-8BB1-0610-2426-57E2EABBE7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40" y="5087606"/>
                <a:ext cx="1362745" cy="594256"/>
              </a:xfrm>
              <a:prstGeom prst="rightArrow">
                <a:avLst/>
              </a:prstGeom>
              <a:blipFill>
                <a:blip r:embed="rId13"/>
                <a:stretch>
                  <a:fillRect l="-6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6282FEAC-3B8F-08D1-2196-D3E4E76D7BC9}"/>
              </a:ext>
            </a:extLst>
          </p:cNvPr>
          <p:cNvSpPr txBox="1"/>
          <p:nvPr/>
        </p:nvSpPr>
        <p:spPr>
          <a:xfrm>
            <a:off x="1257503" y="6169580"/>
            <a:ext cx="929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1B rows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7067D9F-5920-3CA3-F203-2C128E311435}"/>
              </a:ext>
            </a:extLst>
          </p:cNvPr>
          <p:cNvSpPr txBox="1"/>
          <p:nvPr/>
        </p:nvSpPr>
        <p:spPr>
          <a:xfrm>
            <a:off x="2276591" y="5504242"/>
            <a:ext cx="1038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rows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2078D2E-2625-A33C-18F7-BD652CC997D2}"/>
              </a:ext>
            </a:extLst>
          </p:cNvPr>
          <p:cNvSpPr txBox="1"/>
          <p:nvPr/>
        </p:nvSpPr>
        <p:spPr>
          <a:xfrm>
            <a:off x="4287976" y="5504242"/>
            <a:ext cx="1038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rows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6659BF0-CF60-D76A-3F6C-D61EC1F6DF1C}"/>
              </a:ext>
            </a:extLst>
          </p:cNvPr>
          <p:cNvSpPr txBox="1"/>
          <p:nvPr/>
        </p:nvSpPr>
        <p:spPr>
          <a:xfrm>
            <a:off x="6332166" y="5504242"/>
            <a:ext cx="1038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rows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D500348-ACDE-2EF3-261C-4DA207F8E27E}"/>
              </a:ext>
            </a:extLst>
          </p:cNvPr>
          <p:cNvSpPr txBox="1"/>
          <p:nvPr/>
        </p:nvSpPr>
        <p:spPr>
          <a:xfrm>
            <a:off x="8304288" y="5504242"/>
            <a:ext cx="1038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rows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57A5643-75CA-5CF5-7A0A-66281A9FC7A7}"/>
              </a:ext>
            </a:extLst>
          </p:cNvPr>
          <p:cNvSpPr txBox="1"/>
          <p:nvPr/>
        </p:nvSpPr>
        <p:spPr>
          <a:xfrm>
            <a:off x="10391156" y="5504242"/>
            <a:ext cx="1038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rows</a:t>
            </a:r>
          </a:p>
        </p:txBody>
      </p:sp>
    </p:spTree>
    <p:extLst>
      <p:ext uri="{BB962C8B-B14F-4D97-AF65-F5344CB8AC3E}">
        <p14:creationId xmlns:p14="http://schemas.microsoft.com/office/powerpoint/2010/main" val="97702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heetah running quickly with motion blur">
            <a:extLst>
              <a:ext uri="{FF2B5EF4-FFF2-40B4-BE49-F238E27FC236}">
                <a16:creationId xmlns:a16="http://schemas.microsoft.com/office/drawing/2014/main" id="{16C347B1-D83F-8EAE-A2E8-10CCAB684A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06" r="43563" b="26797"/>
          <a:stretch/>
        </p:blipFill>
        <p:spPr>
          <a:xfrm>
            <a:off x="6105743" y="4398153"/>
            <a:ext cx="5719434" cy="23233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DBD767-4627-EF26-7428-B46BD5D8E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DBSP Library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639EA-3D3F-90DC-3781-1E28C689D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4251"/>
            <a:ext cx="10515600" cy="4997302"/>
          </a:xfrm>
        </p:spPr>
        <p:txBody>
          <a:bodyPr>
            <a:normAutofit/>
          </a:bodyPr>
          <a:lstStyle/>
          <a:p>
            <a:r>
              <a:rPr lang="en-US" dirty="0">
                <a:hlinkClick r:id="rId3"/>
              </a:rPr>
              <a:t>https://crates.io/crates/dbsp</a:t>
            </a:r>
            <a:r>
              <a:rPr lang="en-US" dirty="0"/>
              <a:t> </a:t>
            </a:r>
          </a:p>
          <a:p>
            <a:r>
              <a:rPr lang="en-US" dirty="0"/>
              <a:t>MIT license</a:t>
            </a:r>
          </a:p>
          <a:p>
            <a:r>
              <a:rPr lang="en-US" dirty="0"/>
              <a:t>Rust framework to describe DBSP circuits</a:t>
            </a:r>
          </a:p>
          <a:p>
            <a:r>
              <a:rPr lang="en-US" dirty="0"/>
              <a:t>Support for relational algebra, nested relations, aggregates, etc.</a:t>
            </a:r>
          </a:p>
          <a:p>
            <a:r>
              <a:rPr lang="en-US" dirty="0"/>
              <a:t>Basic incremental and non-incremental operators (~70)</a:t>
            </a:r>
          </a:p>
          <a:p>
            <a:r>
              <a:rPr lang="en-US" dirty="0"/>
              <a:t>Multi-core execution</a:t>
            </a:r>
          </a:p>
          <a:p>
            <a:r>
              <a:rPr lang="en-US" dirty="0"/>
              <a:t>Currently in-memory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E7D0A8-20DB-1751-E94C-8082FEFC8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7556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949EA-83EF-2CF1-151D-029216B7B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SQL to DBSP compiler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71B5B-BDB9-8186-1DAC-7343488D1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647" y="1545387"/>
            <a:ext cx="10802679" cy="2588837"/>
          </a:xfrm>
        </p:spPr>
        <p:txBody>
          <a:bodyPr>
            <a:normAutofit/>
          </a:bodyPr>
          <a:lstStyle/>
          <a:p>
            <a:r>
              <a:rPr lang="en-US" dirty="0">
                <a:hlinkClick r:id="rId3"/>
              </a:rPr>
              <a:t>https://github.com/feldera/feldera/tree/main/sql-to-dbsp-compiler</a:t>
            </a:r>
            <a:r>
              <a:rPr lang="en-US" dirty="0"/>
              <a:t> </a:t>
            </a:r>
          </a:p>
          <a:p>
            <a:r>
              <a:rPr lang="en-US" dirty="0"/>
              <a:t>MIT license</a:t>
            </a:r>
          </a:p>
          <a:p>
            <a:r>
              <a:rPr lang="en-US" dirty="0"/>
              <a:t>Generates Rust/native code programs using DBSP as a runtime</a:t>
            </a:r>
          </a:p>
          <a:p>
            <a:r>
              <a:rPr lang="en-US" dirty="0"/>
              <a:t>Based on Apache Calcite</a:t>
            </a:r>
          </a:p>
          <a:p>
            <a:r>
              <a:rPr lang="en-US" dirty="0"/>
              <a:t>Passes all 5+ million </a:t>
            </a:r>
            <a:r>
              <a:rPr lang="en-US" dirty="0" err="1"/>
              <a:t>Sql</a:t>
            </a:r>
            <a:r>
              <a:rPr lang="en-US" dirty="0"/>
              <a:t> Logic Test tests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CFA4AA-439C-F136-44F3-2E1D8B657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51</a:t>
            </a:fld>
            <a:endParaRPr lang="en-US"/>
          </a:p>
        </p:txBody>
      </p:sp>
      <p:pic>
        <p:nvPicPr>
          <p:cNvPr id="5" name="Picture 4" descr="Icon, funnel chart&#10;&#10;Description automatically generated">
            <a:extLst>
              <a:ext uri="{FF2B5EF4-FFF2-40B4-BE49-F238E27FC236}">
                <a16:creationId xmlns:a16="http://schemas.microsoft.com/office/drawing/2014/main" id="{595DFC5A-1B0A-110C-8BAF-1DFB07AE97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406769" y="4095543"/>
            <a:ext cx="2308599" cy="2308599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47B37E8A-9903-6714-4783-BA06F578FE52}"/>
              </a:ext>
            </a:extLst>
          </p:cNvPr>
          <p:cNvSpPr/>
          <p:nvPr/>
        </p:nvSpPr>
        <p:spPr>
          <a:xfrm>
            <a:off x="5071416" y="4763124"/>
            <a:ext cx="1095555" cy="8798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grass, water, outdoor, plant&#10;&#10;Description automatically generated">
            <a:extLst>
              <a:ext uri="{FF2B5EF4-FFF2-40B4-BE49-F238E27FC236}">
                <a16:creationId xmlns:a16="http://schemas.microsoft.com/office/drawing/2014/main" id="{5038FA9C-A853-4F73-3EA4-87C0109B7E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571" y="3908652"/>
            <a:ext cx="1941630" cy="258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4424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07A74-BA96-077C-E5BA-1CE9E4EB6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7204"/>
            <a:ext cx="11102266" cy="5460798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Early-stage start-up to build this software stack</a:t>
            </a:r>
          </a:p>
          <a:p>
            <a:r>
              <a:rPr lang="en-US" sz="3200" dirty="0"/>
              <a:t>Founded May 2023</a:t>
            </a:r>
          </a:p>
          <a:p>
            <a:r>
              <a:rPr lang="en-US" sz="3200" dirty="0"/>
              <a:t>Seed fund by </a:t>
            </a:r>
            <a:r>
              <a:rPr lang="en-US" sz="3200" dirty="0" err="1"/>
              <a:t>Costanoa</a:t>
            </a:r>
            <a:r>
              <a:rPr lang="en-US" sz="3200" dirty="0"/>
              <a:t> Ventures</a:t>
            </a:r>
          </a:p>
          <a:p>
            <a:r>
              <a:rPr lang="en-US" sz="3200" dirty="0"/>
              <a:t>Building the software stack</a:t>
            </a:r>
          </a:p>
          <a:p>
            <a:pPr lvl="1"/>
            <a:r>
              <a:rPr lang="en-US" sz="2800" dirty="0"/>
              <a:t>Core runtime</a:t>
            </a:r>
          </a:p>
          <a:p>
            <a:pPr lvl="1"/>
            <a:r>
              <a:rPr lang="en-US" sz="2800" dirty="0"/>
              <a:t>SQL compiler</a:t>
            </a:r>
          </a:p>
          <a:p>
            <a:pPr lvl="1"/>
            <a:r>
              <a:rPr lang="en-US" sz="2800" dirty="0"/>
              <a:t>Documentation</a:t>
            </a:r>
          </a:p>
          <a:p>
            <a:pPr lvl="1"/>
            <a:r>
              <a:rPr lang="en-US" sz="2800" dirty="0"/>
              <a:t>Fault-tolerance</a:t>
            </a:r>
          </a:p>
          <a:p>
            <a:pPr lvl="1"/>
            <a:r>
              <a:rPr lang="en-US" sz="2800" dirty="0"/>
              <a:t>Scale-out</a:t>
            </a:r>
          </a:p>
          <a:p>
            <a:pPr lvl="1"/>
            <a:r>
              <a:rPr lang="en-US" sz="2800" dirty="0"/>
              <a:t>Cloud service</a:t>
            </a:r>
          </a:p>
          <a:p>
            <a:pPr lvl="1"/>
            <a:r>
              <a:rPr lang="en-US" sz="2800" dirty="0"/>
              <a:t>Connectors to other systems (Kafka, CDC, Snowflake, etc.)</a:t>
            </a:r>
          </a:p>
          <a:p>
            <a:pPr lvl="1"/>
            <a:r>
              <a:rPr lang="en-US" sz="2800" dirty="0"/>
              <a:t>Web user interface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9589-37AF-EF92-5B09-75593CE44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52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280EA21-65F7-29D7-8C1F-9960A9EC9A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48545" y="373670"/>
            <a:ext cx="2901893" cy="78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091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34E8-1DE2-3948-B390-E19E8C2B6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73BE9-1C34-7076-3E93-000BD3E47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3" y="1409868"/>
            <a:ext cx="11600060" cy="524493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Streaming systems run forever</a:t>
            </a:r>
          </a:p>
          <a:p>
            <a:r>
              <a:rPr lang="en-US" dirty="0"/>
              <a:t>A table is the integral of a stream</a:t>
            </a:r>
          </a:p>
          <a:p>
            <a:r>
              <a:rPr lang="en-US" dirty="0"/>
              <a:t>A transaction is the delta of a database</a:t>
            </a:r>
          </a:p>
          <a:p>
            <a:endParaRPr lang="en-US" dirty="0"/>
          </a:p>
          <a:p>
            <a:r>
              <a:rPr lang="en-US" dirty="0"/>
              <a:t>The right definition of IVM:</a:t>
            </a:r>
            <a:br>
              <a:rPr lang="en-US" dirty="0"/>
            </a:br>
            <a:r>
              <a:rPr lang="en-US" dirty="0"/>
              <a:t>	</a:t>
            </a:r>
            <a:r>
              <a:rPr lang="en-US" dirty="0">
                <a:solidFill>
                  <a:srgbClr val="FF0000"/>
                </a:solidFill>
              </a:rPr>
              <a:t>computing changes to views given changes to tables</a:t>
            </a:r>
          </a:p>
          <a:p>
            <a:r>
              <a:rPr lang="en-US" dirty="0"/>
              <a:t>IVM systems are streaming systems</a:t>
            </a:r>
          </a:p>
          <a:p>
            <a:r>
              <a:rPr lang="en-US" dirty="0"/>
              <a:t>Almost any query has an efficient incremental implementation</a:t>
            </a:r>
          </a:p>
          <a:p>
            <a:pPr lvl="1"/>
            <a:r>
              <a:rPr lang="en-US" dirty="0"/>
              <a:t>The algorithm to </a:t>
            </a:r>
            <a:r>
              <a:rPr lang="en-US" dirty="0" err="1"/>
              <a:t>incrementalize</a:t>
            </a:r>
            <a:r>
              <a:rPr lang="en-US" dirty="0"/>
              <a:t> a given query is plan trivial:</a:t>
            </a:r>
          </a:p>
          <a:p>
            <a:pPr lvl="1"/>
            <a:r>
              <a:rPr lang="en-US" dirty="0"/>
              <a:t>Just incrementalize each primitive operator in the query</a:t>
            </a:r>
          </a:p>
          <a:p>
            <a:pPr lvl="1"/>
            <a:endParaRPr lang="en-US" dirty="0"/>
          </a:p>
          <a:p>
            <a:r>
              <a:rPr lang="en-US" dirty="0"/>
              <a:t>We built all this stuff as O/S</a:t>
            </a:r>
          </a:p>
          <a:p>
            <a:r>
              <a:rPr lang="en-US" dirty="0"/>
              <a:t>If you have a streaming or IVM problem, consider trying DBSP/Feldera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3CE18C-50F2-C07B-251B-3405603A4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53</a:t>
            </a:fld>
            <a:endParaRPr lang="en-US"/>
          </a:p>
        </p:txBody>
      </p:sp>
      <p:pic>
        <p:nvPicPr>
          <p:cNvPr id="5" name="Picture 4" descr="A picture containing grass, water, outdoor, plant&#10;&#10;Description automatically generated">
            <a:extLst>
              <a:ext uri="{FF2B5EF4-FFF2-40B4-BE49-F238E27FC236}">
                <a16:creationId xmlns:a16="http://schemas.microsoft.com/office/drawing/2014/main" id="{72CF9228-EDE1-0AE3-F023-D8696A2768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850" y="1365572"/>
            <a:ext cx="3174636" cy="423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03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8" descr="A picture containing box, brick, wooden, building material&#10;&#10;Description automatically generated">
            <a:extLst>
              <a:ext uri="{FF2B5EF4-FFF2-40B4-BE49-F238E27FC236}">
                <a16:creationId xmlns:a16="http://schemas.microsoft.com/office/drawing/2014/main" id="{D462D430-E832-9070-1CB4-E26272AA89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5" r="22237" b="3454"/>
          <a:stretch/>
        </p:blipFill>
        <p:spPr>
          <a:xfrm>
            <a:off x="3278911" y="433717"/>
            <a:ext cx="5615708" cy="587933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B9739E-CB7C-403C-3A50-315E18505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E09323-4A0C-CED6-AFC1-D9079E4333E4}"/>
              </a:ext>
            </a:extLst>
          </p:cNvPr>
          <p:cNvSpPr/>
          <p:nvPr/>
        </p:nvSpPr>
        <p:spPr>
          <a:xfrm>
            <a:off x="2944558" y="2020343"/>
            <a:ext cx="3142207" cy="3154710"/>
          </a:xfrm>
          <a:prstGeom prst="rect">
            <a:avLst/>
          </a:prstGeom>
          <a:noFill/>
          <a:scene3d>
            <a:camera prst="isometricLeftDown">
              <a:rot lat="1500001" lon="2700000" rev="0"/>
            </a:camera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DB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4592A7-4C23-6F36-2A17-0036AC91621C}"/>
              </a:ext>
            </a:extLst>
          </p:cNvPr>
          <p:cNvSpPr/>
          <p:nvPr/>
        </p:nvSpPr>
        <p:spPr>
          <a:xfrm>
            <a:off x="5044284" y="2145118"/>
            <a:ext cx="4456669" cy="3154710"/>
          </a:xfrm>
          <a:prstGeom prst="rect">
            <a:avLst/>
          </a:prstGeom>
          <a:noFill/>
          <a:scene3d>
            <a:camera prst="orthographicFront">
              <a:rot lat="21042452" lon="3886768" rev="52518"/>
            </a:camera>
            <a:lightRig rig="threePt" dir="t"/>
          </a:scene3d>
          <a:sp3d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IVM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CAA2E3-624E-E29B-90D9-06B986B66B5E}"/>
              </a:ext>
            </a:extLst>
          </p:cNvPr>
          <p:cNvSpPr/>
          <p:nvPr/>
        </p:nvSpPr>
        <p:spPr>
          <a:xfrm>
            <a:off x="5044284" y="2163591"/>
            <a:ext cx="4456669" cy="3154710"/>
          </a:xfrm>
          <a:prstGeom prst="rect">
            <a:avLst/>
          </a:prstGeom>
          <a:noFill/>
          <a:scene3d>
            <a:camera prst="orthographicFront">
              <a:rot lat="21042452" lon="3886768" rev="52518"/>
            </a:camera>
            <a:lightRig rig="threePt" dir="t"/>
          </a:scene3d>
          <a:sp3d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IVM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BF25493-BB5F-C0FE-AED6-C9F015600BB4}"/>
              </a:ext>
            </a:extLst>
          </p:cNvPr>
          <p:cNvSpPr/>
          <p:nvPr/>
        </p:nvSpPr>
        <p:spPr>
          <a:xfrm>
            <a:off x="3278911" y="797381"/>
            <a:ext cx="5316966" cy="1446550"/>
          </a:xfrm>
          <a:prstGeom prst="rect">
            <a:avLst/>
          </a:prstGeom>
          <a:noFill/>
          <a:scene3d>
            <a:camera prst="isometricOffAxis1Top">
              <a:rot lat="18075715" lon="18392745" rev="3758552"/>
            </a:camera>
            <a:lightRig rig="threePt" dir="t"/>
          </a:scene3d>
          <a:sp3d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stream</a:t>
            </a:r>
          </a:p>
        </p:txBody>
      </p:sp>
    </p:spTree>
    <p:extLst>
      <p:ext uri="{BB962C8B-B14F-4D97-AF65-F5344CB8AC3E}">
        <p14:creationId xmlns:p14="http://schemas.microsoft.com/office/powerpoint/2010/main" val="22080462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23DEF-4A68-48E1-8310-7143BA424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slides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8CC54B-E395-42D5-86D1-E4F8E39F14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557D38-F0B8-4B27-928E-592F054E3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7819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704C9-59E5-452E-A356-4800B67D5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i="1" dirty="0"/>
              <a:t>distinct</a:t>
            </a:r>
            <a:r>
              <a:rPr lang="en-US" dirty="0"/>
              <a:t> operator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A265A8-A548-4AA8-AAF9-E07BF6DE166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“Converts” a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dirty="0"/>
                  <a:t>-set into a set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A265A8-A548-4AA8-AAF9-E07BF6DE166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158FD7-B384-47BE-9B8E-5F17DC4ED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56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717CD27-D729-4B98-8765-E1A0546000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9176289"/>
              </p:ext>
            </p:extLst>
          </p:nvPr>
        </p:nvGraphicFramePr>
        <p:xfrm>
          <a:off x="4146113" y="3030049"/>
          <a:ext cx="1780979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912432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Dan 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Amy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F3635CD-937E-4802-BB4D-0743E440C3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9691980"/>
              </p:ext>
            </p:extLst>
          </p:nvPr>
        </p:nvGraphicFramePr>
        <p:xfrm>
          <a:off x="6722251" y="3156877"/>
          <a:ext cx="1780979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912432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Dan 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F645807-FB1F-456C-816E-869D3CC59774}"/>
                  </a:ext>
                </a:extLst>
              </p:cNvPr>
              <p:cNvSpPr txBox="1"/>
              <p:nvPr/>
            </p:nvSpPr>
            <p:spPr>
              <a:xfrm>
                <a:off x="2516427" y="3626787"/>
                <a:ext cx="435711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𝑑𝑖𝑠𝑡𝑖𝑛𝑐𝑡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                          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F645807-FB1F-456C-816E-869D3CC597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6427" y="3626787"/>
                <a:ext cx="4357117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03588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E0DF0-A8CB-4A9F-9842-70A244D3D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cycle rule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EEB843-6808-4E19-80BA-659AB6384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CE92B98-A8C7-4E41-A82D-7F490D1FE459}"/>
                  </a:ext>
                </a:extLst>
              </p:cNvPr>
              <p:cNvSpPr txBox="1"/>
              <p:nvPr/>
            </p:nvSpPr>
            <p:spPr>
              <a:xfrm>
                <a:off x="6255030" y="2327774"/>
                <a:ext cx="510705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sz="3600" b="0" dirty="0"/>
              </a:p>
              <a:p>
                <a:endParaRPr lang="en-US" sz="3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CE92B98-A8C7-4E41-A82D-7F490D1FE4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5030" y="2327774"/>
                <a:ext cx="510705" cy="110799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ED5011E6-2A01-4FBA-AC9F-0073502A1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1073" y="1938528"/>
            <a:ext cx="2447512" cy="17084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B741C0-EA8B-4299-9D66-5B11343379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36"/>
          <a:stretch/>
        </p:blipFill>
        <p:spPr>
          <a:xfrm>
            <a:off x="1624817" y="2057400"/>
            <a:ext cx="4388010" cy="13783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915012-4545-40D3-9B22-C20BDD6D6AE7}"/>
              </a:ext>
            </a:extLst>
          </p:cNvPr>
          <p:cNvSpPr txBox="1"/>
          <p:nvPr/>
        </p:nvSpPr>
        <p:spPr>
          <a:xfrm>
            <a:off x="151562" y="3966167"/>
            <a:ext cx="1092645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Allows us to recursively incrementalize circuits with feedback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All our circuits are built from: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Sequential composition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Feedback loops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We get a structural recursion scheme for incrementalizing </a:t>
            </a:r>
            <a:r>
              <a:rPr lang="en-US" sz="2800" b="1" dirty="0"/>
              <a:t>any</a:t>
            </a:r>
            <a:r>
              <a:rPr lang="en-US" sz="2800" dirty="0"/>
              <a:t> circuit</a:t>
            </a:r>
          </a:p>
        </p:txBody>
      </p:sp>
    </p:spTree>
    <p:extLst>
      <p:ext uri="{BB962C8B-B14F-4D97-AF65-F5344CB8AC3E}">
        <p14:creationId xmlns:p14="http://schemas.microsoft.com/office/powerpoint/2010/main" val="15807462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2D7A3-53CE-49CC-A440-EB3F01D7B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Multiset union (can have duplicates)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EFAC5-C72C-42EF-BF29-04A5BC70C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2463" y="2200592"/>
            <a:ext cx="4493940" cy="1263395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dirty="0"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dirty="0">
                <a:latin typeface="Consolas" panose="020B0609020204030204" pitchFamily="49" charset="0"/>
              </a:rPr>
              <a:t> T1 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UNION ALL 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dirty="0"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dirty="0">
                <a:latin typeface="Consolas" panose="020B0609020204030204" pitchFamily="49" charset="0"/>
              </a:rPr>
              <a:t> T2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7D2A4A-DB8B-4785-AD54-B0FF1EE5D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58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BB85D2-7A4A-4D07-AEEA-9BF8E33611B8}"/>
              </a:ext>
            </a:extLst>
          </p:cNvPr>
          <p:cNvSpPr/>
          <p:nvPr/>
        </p:nvSpPr>
        <p:spPr>
          <a:xfrm>
            <a:off x="6275772" y="5426730"/>
            <a:ext cx="423334" cy="406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83DBD8-1A9D-450B-80DB-DEA83043595A}"/>
              </a:ext>
            </a:extLst>
          </p:cNvPr>
          <p:cNvSpPr txBox="1"/>
          <p:nvPr/>
        </p:nvSpPr>
        <p:spPr>
          <a:xfrm>
            <a:off x="4790005" y="4903510"/>
            <a:ext cx="542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T1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3DA6A6-9574-4E80-A88D-174614E672FE}"/>
              </a:ext>
            </a:extLst>
          </p:cNvPr>
          <p:cNvSpPr txBox="1"/>
          <p:nvPr/>
        </p:nvSpPr>
        <p:spPr>
          <a:xfrm>
            <a:off x="4790004" y="5833130"/>
            <a:ext cx="542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T2</a:t>
            </a:r>
            <a:endParaRPr lang="en-US" sz="2800" i="1" baseline="-25000" dirty="0"/>
          </a:p>
        </p:txBody>
      </p: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AFADBAF9-27B5-479A-AA7E-2E7B319973FA}"/>
              </a:ext>
            </a:extLst>
          </p:cNvPr>
          <p:cNvCxnSpPr>
            <a:stCxn id="6" idx="3"/>
            <a:endCxn id="5" idx="0"/>
          </p:cNvCxnSpPr>
          <p:nvPr/>
        </p:nvCxnSpPr>
        <p:spPr>
          <a:xfrm>
            <a:off x="5332141" y="5165120"/>
            <a:ext cx="1155298" cy="26161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34825E9A-443B-40A3-9D52-AF3B09418B51}"/>
              </a:ext>
            </a:extLst>
          </p:cNvPr>
          <p:cNvCxnSpPr>
            <a:cxnSpLocks/>
            <a:stCxn id="7" idx="3"/>
            <a:endCxn id="5" idx="4"/>
          </p:cNvCxnSpPr>
          <p:nvPr/>
        </p:nvCxnSpPr>
        <p:spPr>
          <a:xfrm flipV="1">
            <a:off x="5332140" y="5833130"/>
            <a:ext cx="1155299" cy="26161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C918DC5-2095-4B7F-A135-45E3EB7666E3}"/>
              </a:ext>
            </a:extLst>
          </p:cNvPr>
          <p:cNvSpPr txBox="1"/>
          <p:nvPr/>
        </p:nvSpPr>
        <p:spPr>
          <a:xfrm>
            <a:off x="7045979" y="5364086"/>
            <a:ext cx="388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V</a:t>
            </a:r>
          </a:p>
        </p:txBody>
      </p:sp>
      <p:cxnSp>
        <p:nvCxnSpPr>
          <p:cNvPr id="11" name="Connector: Elbow 19">
            <a:extLst>
              <a:ext uri="{FF2B5EF4-FFF2-40B4-BE49-F238E27FC236}">
                <a16:creationId xmlns:a16="http://schemas.microsoft.com/office/drawing/2014/main" id="{585880A6-D461-4D66-9F00-E7911837E565}"/>
              </a:ext>
            </a:extLst>
          </p:cNvPr>
          <p:cNvCxnSpPr>
            <a:cxnSpLocks/>
            <a:stCxn id="5" idx="6"/>
            <a:endCxn id="10" idx="1"/>
          </p:cNvCxnSpPr>
          <p:nvPr/>
        </p:nvCxnSpPr>
        <p:spPr>
          <a:xfrm flipV="1">
            <a:off x="6699106" y="5625696"/>
            <a:ext cx="346873" cy="42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866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1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88D25-D366-4EA4-9F73-7C89570F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 union (no duplicates)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74907-5BA7-4723-8594-A46E6527A5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2174" y="2081617"/>
            <a:ext cx="4319987" cy="1325563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dirty="0"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dirty="0">
                <a:latin typeface="Consolas" panose="020B0609020204030204" pitchFamily="49" charset="0"/>
              </a:rPr>
              <a:t> T1 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UNION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dirty="0"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dirty="0">
                <a:latin typeface="Consolas" panose="020B0609020204030204" pitchFamily="49" charset="0"/>
              </a:rPr>
              <a:t> T2</a:t>
            </a:r>
          </a:p>
          <a:p>
            <a:pPr marL="0" indent="0">
              <a:buNone/>
            </a:pPr>
            <a:endParaRPr lang="en-US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dirty="0">
              <a:latin typeface="Consolas" panose="020B0609020204030204" pitchFamily="49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3E896A-3F78-45DD-B580-E483CC51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59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80978B5-F72E-47CF-9CD1-78F07EFA4380}"/>
              </a:ext>
            </a:extLst>
          </p:cNvPr>
          <p:cNvSpPr/>
          <p:nvPr/>
        </p:nvSpPr>
        <p:spPr>
          <a:xfrm>
            <a:off x="5535398" y="4924707"/>
            <a:ext cx="423334" cy="406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E2E32E-DAFB-4513-A2CD-4BD13E626EBA}"/>
              </a:ext>
            </a:extLst>
          </p:cNvPr>
          <p:cNvSpPr txBox="1"/>
          <p:nvPr/>
        </p:nvSpPr>
        <p:spPr>
          <a:xfrm>
            <a:off x="4049631" y="4401487"/>
            <a:ext cx="542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T1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201933-E850-4521-B983-70E1E720B6AE}"/>
              </a:ext>
            </a:extLst>
          </p:cNvPr>
          <p:cNvSpPr txBox="1"/>
          <p:nvPr/>
        </p:nvSpPr>
        <p:spPr>
          <a:xfrm>
            <a:off x="4049630" y="5331107"/>
            <a:ext cx="542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T2</a:t>
            </a:r>
            <a:endParaRPr lang="en-US" sz="2800" i="1" baseline="-25000" dirty="0"/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34DF0041-F5D5-44D2-B9AF-AEC11DD75CA1}"/>
              </a:ext>
            </a:extLst>
          </p:cNvPr>
          <p:cNvCxnSpPr>
            <a:cxnSpLocks/>
            <a:stCxn id="8" idx="3"/>
            <a:endCxn id="7" idx="0"/>
          </p:cNvCxnSpPr>
          <p:nvPr/>
        </p:nvCxnSpPr>
        <p:spPr>
          <a:xfrm>
            <a:off x="4591767" y="4663097"/>
            <a:ext cx="1155298" cy="26161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4E2D1DD9-DA57-4C4D-B9B2-9B85CE9D8F70}"/>
              </a:ext>
            </a:extLst>
          </p:cNvPr>
          <p:cNvCxnSpPr>
            <a:cxnSpLocks/>
            <a:stCxn id="9" idx="3"/>
            <a:endCxn id="7" idx="4"/>
          </p:cNvCxnSpPr>
          <p:nvPr/>
        </p:nvCxnSpPr>
        <p:spPr>
          <a:xfrm flipV="1">
            <a:off x="4591766" y="5331107"/>
            <a:ext cx="1155299" cy="26161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B75807E-724F-41B8-B011-48C79CF7D260}"/>
                  </a:ext>
                </a:extLst>
              </p:cNvPr>
              <p:cNvSpPr txBox="1"/>
              <p:nvPr/>
            </p:nvSpPr>
            <p:spPr>
              <a:xfrm>
                <a:off x="6305605" y="4862063"/>
                <a:ext cx="1530355" cy="52322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𝑑𝑖𝑠𝑡𝑖𝑛𝑐𝑡</m:t>
                      </m:r>
                    </m:oMath>
                  </m:oMathPara>
                </a14:m>
                <a:endParaRPr lang="en-US" sz="2800" i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B75807E-724F-41B8-B011-48C79CF7D2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5605" y="4862063"/>
                <a:ext cx="1530355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Connector: Elbow 19">
            <a:extLst>
              <a:ext uri="{FF2B5EF4-FFF2-40B4-BE49-F238E27FC236}">
                <a16:creationId xmlns:a16="http://schemas.microsoft.com/office/drawing/2014/main" id="{538FD2B0-79D9-4CFD-A7CF-44ED10EF0E38}"/>
              </a:ext>
            </a:extLst>
          </p:cNvPr>
          <p:cNvCxnSpPr>
            <a:cxnSpLocks/>
            <a:stCxn id="7" idx="6"/>
            <a:endCxn id="12" idx="1"/>
          </p:cNvCxnSpPr>
          <p:nvPr/>
        </p:nvCxnSpPr>
        <p:spPr>
          <a:xfrm flipV="1">
            <a:off x="5958732" y="5123673"/>
            <a:ext cx="346873" cy="42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3FF8BB6-BB19-4DF8-B2BE-5E9892466068}"/>
              </a:ext>
            </a:extLst>
          </p:cNvPr>
          <p:cNvSpPr txBox="1"/>
          <p:nvPr/>
        </p:nvSpPr>
        <p:spPr>
          <a:xfrm>
            <a:off x="8450919" y="4862063"/>
            <a:ext cx="373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V</a:t>
            </a:r>
          </a:p>
        </p:txBody>
      </p:sp>
      <p:cxnSp>
        <p:nvCxnSpPr>
          <p:cNvPr id="15" name="Connector: Elbow 19">
            <a:extLst>
              <a:ext uri="{FF2B5EF4-FFF2-40B4-BE49-F238E27FC236}">
                <a16:creationId xmlns:a16="http://schemas.microsoft.com/office/drawing/2014/main" id="{D01A504F-61F3-4C8C-84F5-C2693C6B6388}"/>
              </a:ext>
            </a:extLst>
          </p:cNvPr>
          <p:cNvCxnSpPr>
            <a:cxnSpLocks/>
            <a:stCxn id="12" idx="3"/>
            <a:endCxn id="14" idx="1"/>
          </p:cNvCxnSpPr>
          <p:nvPr/>
        </p:nvCxnSpPr>
        <p:spPr>
          <a:xfrm>
            <a:off x="7835960" y="5123673"/>
            <a:ext cx="61495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170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2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7AA87-1CD5-F8AB-88D4-A183FBF17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Views = Standing queries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13F659-EF77-5B7A-0CFF-18D2C47668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5054" y="3484387"/>
            <a:ext cx="9488746" cy="2692575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CREATE VIEW </a:t>
            </a:r>
            <a:r>
              <a:rPr lang="en-US" dirty="0">
                <a:latin typeface="Consolas" panose="020B0609020204030204" pitchFamily="49" charset="0"/>
              </a:rPr>
              <a:t>V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 AS </a:t>
            </a:r>
            <a:b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</a:br>
            <a:r>
              <a:rPr lang="en-US" sz="2800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sz="2800" dirty="0">
                <a:latin typeface="Consolas" panose="020B0609020204030204" pitchFamily="49" charset="0"/>
              </a:rPr>
              <a:t> * </a:t>
            </a:r>
            <a:r>
              <a:rPr lang="en-US" sz="2800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sz="2800" dirty="0">
                <a:latin typeface="Consolas" panose="020B0609020204030204" pitchFamily="49" charset="0"/>
              </a:rPr>
              <a:t> T</a:t>
            </a:r>
            <a:br>
              <a:rPr lang="en-US" sz="2800" dirty="0">
                <a:latin typeface="Consolas" panose="020B0609020204030204" pitchFamily="49" charset="0"/>
              </a:rPr>
            </a:br>
            <a:r>
              <a:rPr lang="en-US" sz="2800" dirty="0">
                <a:solidFill>
                  <a:schemeClr val="accent1"/>
                </a:solidFill>
                <a:latin typeface="Consolas" panose="020B0609020204030204" pitchFamily="49" charset="0"/>
              </a:rPr>
              <a:t>WHERE</a:t>
            </a:r>
            <a:r>
              <a:rPr lang="en-US" sz="2800" dirty="0">
                <a:latin typeface="Consolas" panose="020B0609020204030204" pitchFamily="49" charset="0"/>
              </a:rPr>
              <a:t> Age &gt;= 10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5587BE-3436-5322-FE6B-9EFBF05EA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</a:t>
            </a:fld>
            <a:endParaRPr lang="en-US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EB2727A3-4EDD-6266-9861-434CD4454C6B}"/>
              </a:ext>
            </a:extLst>
          </p:cNvPr>
          <p:cNvSpPr/>
          <p:nvPr/>
        </p:nvSpPr>
        <p:spPr>
          <a:xfrm>
            <a:off x="5248737" y="3947629"/>
            <a:ext cx="185297" cy="700906"/>
          </a:xfrm>
          <a:prstGeom prst="rightBrace">
            <a:avLst>
              <a:gd name="adj1" fmla="val 43116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819E762-1B64-61FF-3D53-25D09B582AB3}"/>
                  </a:ext>
                </a:extLst>
              </p:cNvPr>
              <p:cNvSpPr txBox="1"/>
              <p:nvPr/>
            </p:nvSpPr>
            <p:spPr>
              <a:xfrm>
                <a:off x="5477697" y="4054993"/>
                <a:ext cx="143327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 query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819E762-1B64-61FF-3D53-25D09B582A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7697" y="4054993"/>
                <a:ext cx="1433277" cy="461665"/>
              </a:xfrm>
              <a:prstGeom prst="rect">
                <a:avLst/>
              </a:prstGeom>
              <a:blipFill>
                <a:blip r:embed="rId2"/>
                <a:stretch>
                  <a:fillRect l="-6809" t="-10526" r="-2128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close up of a cylinder&#10;&#10;Description automatically generated">
            <a:extLst>
              <a:ext uri="{FF2B5EF4-FFF2-40B4-BE49-F238E27FC236}">
                <a16:creationId xmlns:a16="http://schemas.microsoft.com/office/drawing/2014/main" id="{E7C81E5B-6A92-6995-5F02-72E16DFA2D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387916" y="4648535"/>
            <a:ext cx="417834" cy="5942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Arrow: Up 7">
                <a:extLst>
                  <a:ext uri="{FF2B5EF4-FFF2-40B4-BE49-F238E27FC236}">
                    <a16:creationId xmlns:a16="http://schemas.microsoft.com/office/drawing/2014/main" id="{A17E9818-F213-2E85-32A5-F1BDECFBCA79}"/>
                  </a:ext>
                </a:extLst>
              </p:cNvPr>
              <p:cNvSpPr/>
              <p:nvPr/>
            </p:nvSpPr>
            <p:spPr>
              <a:xfrm>
                <a:off x="8387916" y="3118875"/>
                <a:ext cx="417834" cy="1397783"/>
              </a:xfrm>
              <a:prstGeom prst="upArrow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Arrow: Up 7">
                <a:extLst>
                  <a:ext uri="{FF2B5EF4-FFF2-40B4-BE49-F238E27FC236}">
                    <a16:creationId xmlns:a16="http://schemas.microsoft.com/office/drawing/2014/main" id="{A17E9818-F213-2E85-32A5-F1BDECFBCA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7916" y="3118875"/>
                <a:ext cx="417834" cy="1397783"/>
              </a:xfrm>
              <a:prstGeom prst="upArrow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Graphic 8" descr="Table with solid fill">
            <a:extLst>
              <a:ext uri="{FF2B5EF4-FFF2-40B4-BE49-F238E27FC236}">
                <a16:creationId xmlns:a16="http://schemas.microsoft.com/office/drawing/2014/main" id="{6838B20C-F886-1D41-58B0-CC9FB8A3A6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39633" y="2170050"/>
            <a:ext cx="914400" cy="914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DB6AA15-FA3A-0B9C-7E32-A6286D6955CB}"/>
              </a:ext>
            </a:extLst>
          </p:cNvPr>
          <p:cNvSpPr txBox="1"/>
          <p:nvPr/>
        </p:nvSpPr>
        <p:spPr>
          <a:xfrm>
            <a:off x="9054033" y="2441717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629189-F47F-051D-04CF-F29E11570301}"/>
              </a:ext>
            </a:extLst>
          </p:cNvPr>
          <p:cNvSpPr txBox="1"/>
          <p:nvPr/>
        </p:nvSpPr>
        <p:spPr>
          <a:xfrm>
            <a:off x="9054033" y="4760995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42193473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0DE2D-5E5D-4BA6-B00A-9E09F7CEA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 difference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EF618E-0C86-4874-890A-B4EE29F5C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1794" y="1853450"/>
            <a:ext cx="4406153" cy="1310135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dirty="0"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dirty="0">
                <a:latin typeface="Consolas" panose="020B0609020204030204" pitchFamily="49" charset="0"/>
              </a:rPr>
              <a:t> T1 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EXCEPT</a:t>
            </a:r>
            <a:r>
              <a:rPr lang="en-US" dirty="0">
                <a:latin typeface="Consolas" panose="020B0609020204030204" pitchFamily="49" charset="0"/>
              </a:rPr>
              <a:t> 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dirty="0"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dirty="0">
                <a:latin typeface="Consolas" panose="020B0609020204030204" pitchFamily="49" charset="0"/>
              </a:rPr>
              <a:t> T2</a:t>
            </a:r>
          </a:p>
          <a:p>
            <a:pPr marL="0" indent="0">
              <a:buNone/>
            </a:pPr>
            <a:endParaRPr lang="en-US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dirty="0">
              <a:latin typeface="Consolas" panose="020B06090202040302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50BFB-BFBA-4257-B3AB-9A1AC2343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60</a:t>
            </a:fld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E29EB29-2C58-4B83-94AD-1F6705B47542}"/>
              </a:ext>
            </a:extLst>
          </p:cNvPr>
          <p:cNvSpPr/>
          <p:nvPr/>
        </p:nvSpPr>
        <p:spPr>
          <a:xfrm>
            <a:off x="5688955" y="4498329"/>
            <a:ext cx="423334" cy="406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268C54-D40C-4CC9-B9B4-B312E49288D4}"/>
              </a:ext>
            </a:extLst>
          </p:cNvPr>
          <p:cNvSpPr txBox="1"/>
          <p:nvPr/>
        </p:nvSpPr>
        <p:spPr>
          <a:xfrm>
            <a:off x="4203188" y="3975109"/>
            <a:ext cx="542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T1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0370D4-11E9-4D21-916C-76C934F72882}"/>
              </a:ext>
            </a:extLst>
          </p:cNvPr>
          <p:cNvSpPr txBox="1"/>
          <p:nvPr/>
        </p:nvSpPr>
        <p:spPr>
          <a:xfrm>
            <a:off x="3490726" y="4840643"/>
            <a:ext cx="542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T2</a:t>
            </a:r>
            <a:endParaRPr lang="en-US" sz="2800" i="1" baseline="-25000" dirty="0"/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5F50C74B-CB89-42A2-8B7E-4A988C1197C5}"/>
              </a:ext>
            </a:extLst>
          </p:cNvPr>
          <p:cNvCxnSpPr>
            <a:cxnSpLocks/>
            <a:stCxn id="13" idx="3"/>
            <a:endCxn id="12" idx="0"/>
          </p:cNvCxnSpPr>
          <p:nvPr/>
        </p:nvCxnSpPr>
        <p:spPr>
          <a:xfrm>
            <a:off x="4745324" y="4236719"/>
            <a:ext cx="1155298" cy="26161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B90A18F5-6061-421F-B7A2-0957EACD0AAB}"/>
              </a:ext>
            </a:extLst>
          </p:cNvPr>
          <p:cNvCxnSpPr>
            <a:cxnSpLocks/>
            <a:stCxn id="14" idx="3"/>
            <a:endCxn id="21" idx="2"/>
          </p:cNvCxnSpPr>
          <p:nvPr/>
        </p:nvCxnSpPr>
        <p:spPr>
          <a:xfrm>
            <a:off x="4032862" y="5102253"/>
            <a:ext cx="88588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9AE7FAB-F040-4405-8C6C-7C23CE5DCF36}"/>
                  </a:ext>
                </a:extLst>
              </p:cNvPr>
              <p:cNvSpPr txBox="1"/>
              <p:nvPr/>
            </p:nvSpPr>
            <p:spPr>
              <a:xfrm>
                <a:off x="6459162" y="4435685"/>
                <a:ext cx="1530355" cy="52322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𝑑𝑖𝑠𝑡𝑖𝑛𝑐𝑡</m:t>
                      </m:r>
                    </m:oMath>
                  </m:oMathPara>
                </a14:m>
                <a:endParaRPr lang="en-US" sz="2800" i="1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9AE7FAB-F040-4405-8C6C-7C23CE5DCF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9162" y="4435685"/>
                <a:ext cx="1530355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Connector: Elbow 19">
            <a:extLst>
              <a:ext uri="{FF2B5EF4-FFF2-40B4-BE49-F238E27FC236}">
                <a16:creationId xmlns:a16="http://schemas.microsoft.com/office/drawing/2014/main" id="{2F0E5547-131B-4D78-8A89-320DA8F238D4}"/>
              </a:ext>
            </a:extLst>
          </p:cNvPr>
          <p:cNvCxnSpPr>
            <a:cxnSpLocks/>
            <a:stCxn id="12" idx="6"/>
            <a:endCxn id="17" idx="1"/>
          </p:cNvCxnSpPr>
          <p:nvPr/>
        </p:nvCxnSpPr>
        <p:spPr>
          <a:xfrm flipV="1">
            <a:off x="6112289" y="4697295"/>
            <a:ext cx="346873" cy="42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2294434-640B-46E4-B56C-C4450043C12A}"/>
              </a:ext>
            </a:extLst>
          </p:cNvPr>
          <p:cNvSpPr txBox="1"/>
          <p:nvPr/>
        </p:nvSpPr>
        <p:spPr>
          <a:xfrm>
            <a:off x="8604476" y="4435685"/>
            <a:ext cx="373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V</a:t>
            </a: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74599735-5E73-48C1-A11F-5A2D5408CF54}"/>
              </a:ext>
            </a:extLst>
          </p:cNvPr>
          <p:cNvCxnSpPr>
            <a:cxnSpLocks/>
            <a:stCxn id="17" idx="3"/>
            <a:endCxn id="19" idx="1"/>
          </p:cNvCxnSpPr>
          <p:nvPr/>
        </p:nvCxnSpPr>
        <p:spPr>
          <a:xfrm>
            <a:off x="7989517" y="4697295"/>
            <a:ext cx="61495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82F129F1-98CA-4190-8A6E-DCE74A2C997A}"/>
              </a:ext>
            </a:extLst>
          </p:cNvPr>
          <p:cNvSpPr/>
          <p:nvPr/>
        </p:nvSpPr>
        <p:spPr>
          <a:xfrm>
            <a:off x="4918748" y="4899053"/>
            <a:ext cx="423334" cy="406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-</a:t>
            </a:r>
          </a:p>
        </p:txBody>
      </p: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50180F48-BF25-4E95-8554-1BA31860717D}"/>
              </a:ext>
            </a:extLst>
          </p:cNvPr>
          <p:cNvCxnSpPr>
            <a:cxnSpLocks/>
            <a:stCxn id="21" idx="6"/>
            <a:endCxn id="12" idx="4"/>
          </p:cNvCxnSpPr>
          <p:nvPr/>
        </p:nvCxnSpPr>
        <p:spPr>
          <a:xfrm flipV="1">
            <a:off x="5342082" y="4904729"/>
            <a:ext cx="558540" cy="19752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91E44BC-FDA0-4FF0-85A4-554E83E13EDE}"/>
              </a:ext>
            </a:extLst>
          </p:cNvPr>
          <p:cNvSpPr txBox="1"/>
          <p:nvPr/>
        </p:nvSpPr>
        <p:spPr>
          <a:xfrm>
            <a:off x="2050507" y="5647767"/>
            <a:ext cx="8272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Recall: distinct removes elements with negative weights</a:t>
            </a:r>
          </a:p>
        </p:txBody>
      </p:sp>
    </p:spTree>
    <p:extLst>
      <p:ext uri="{BB962C8B-B14F-4D97-AF65-F5344CB8AC3E}">
        <p14:creationId xmlns:p14="http://schemas.microsoft.com/office/powerpoint/2010/main" val="343868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  <p:bldP spid="17" grpId="0" animBg="1"/>
      <p:bldP spid="19" grpId="0"/>
      <p:bldP spid="21" grpId="0" animBg="1"/>
      <p:bldP spid="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81408-2DF1-4E7D-8263-53E417B57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Query composition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D568E0-B6AD-49EB-8717-3EE8F2A7D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61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43E58D5-8AC8-42B2-8B0F-F24EC1AFC972}"/>
              </a:ext>
            </a:extLst>
          </p:cNvPr>
          <p:cNvSpPr txBox="1">
            <a:spLocks/>
          </p:cNvSpPr>
          <p:nvPr/>
        </p:nvSpPr>
        <p:spPr>
          <a:xfrm>
            <a:off x="1017254" y="1874035"/>
            <a:ext cx="4319987" cy="9027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dirty="0">
                <a:latin typeface="Consolas" panose="020B0609020204030204" pitchFamily="49" charset="0"/>
              </a:rPr>
              <a:t> …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dirty="0">
                <a:latin typeface="Consolas" panose="020B0609020204030204" pitchFamily="49" charset="0"/>
              </a:rPr>
              <a:t> 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   (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dirty="0">
                <a:latin typeface="Consolas" panose="020B0609020204030204" pitchFamily="49" charset="0"/>
              </a:rPr>
              <a:t> …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dirty="0">
                <a:latin typeface="Consolas" panose="020B0609020204030204" pitchFamily="49" charset="0"/>
              </a:rPr>
              <a:t> T)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Consolas" panose="020B0609020204030204" pitchFamily="49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Consolas" panose="020B0609020204030204" pitchFamily="49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Consolas" panose="020B0609020204030204" pitchFamily="49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B6DDD93-E265-4633-9040-7557D810DC19}"/>
                  </a:ext>
                </a:extLst>
              </p:cNvPr>
              <p:cNvSpPr/>
              <p:nvPr/>
            </p:nvSpPr>
            <p:spPr>
              <a:xfrm>
                <a:off x="6021702" y="4442511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B6DDD93-E265-4633-9040-7557D810DC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1702" y="4442511"/>
                <a:ext cx="512233" cy="370932"/>
              </a:xfrm>
              <a:prstGeom prst="rect">
                <a:avLst/>
              </a:prstGeom>
              <a:blipFill>
                <a:blip r:embed="rId2"/>
                <a:stretch>
                  <a:fillRect l="-12360" b="-21212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77542B8-8BB4-4D29-9E9A-120B21046AAF}"/>
              </a:ext>
            </a:extLst>
          </p:cNvPr>
          <p:cNvCxnSpPr>
            <a:cxnSpLocks/>
            <a:stCxn id="12" idx="3"/>
            <a:endCxn id="9" idx="1"/>
          </p:cNvCxnSpPr>
          <p:nvPr/>
        </p:nvCxnSpPr>
        <p:spPr>
          <a:xfrm>
            <a:off x="5682413" y="4627976"/>
            <a:ext cx="339289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6">
            <a:extLst>
              <a:ext uri="{FF2B5EF4-FFF2-40B4-BE49-F238E27FC236}">
                <a16:creationId xmlns:a16="http://schemas.microsoft.com/office/drawing/2014/main" id="{2AB5D258-C66B-4A54-B6EF-81A6B28B4034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6533935" y="4627977"/>
            <a:ext cx="329736" cy="80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E4FAA4D-459C-4BE4-AC56-9947AC73004B}"/>
                  </a:ext>
                </a:extLst>
              </p:cNvPr>
              <p:cNvSpPr/>
              <p:nvPr/>
            </p:nvSpPr>
            <p:spPr>
              <a:xfrm>
                <a:off x="5170180" y="4442510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E4FAA4D-459C-4BE4-AC56-9947AC7300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0180" y="4442510"/>
                <a:ext cx="512233" cy="370932"/>
              </a:xfrm>
              <a:prstGeom prst="rect">
                <a:avLst/>
              </a:prstGeom>
              <a:blipFill>
                <a:blip r:embed="rId3"/>
                <a:stretch>
                  <a:fillRect l="-12360" b="-21212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7E51EB0-EFC8-46B7-9756-907E8B563877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4790431" y="4627976"/>
            <a:ext cx="37974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4021724-0FC2-43B1-B12C-2D62468A3184}"/>
              </a:ext>
            </a:extLst>
          </p:cNvPr>
          <p:cNvSpPr txBox="1"/>
          <p:nvPr/>
        </p:nvSpPr>
        <p:spPr>
          <a:xfrm>
            <a:off x="4390596" y="4397143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28647F-793E-4723-9460-F384D1EDFC66}"/>
              </a:ext>
            </a:extLst>
          </p:cNvPr>
          <p:cNvSpPr txBox="1"/>
          <p:nvPr/>
        </p:nvSpPr>
        <p:spPr>
          <a:xfrm>
            <a:off x="6873224" y="4397143"/>
            <a:ext cx="359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4006B24-C071-455D-91DA-E1B93E8D0837}"/>
              </a:ext>
            </a:extLst>
          </p:cNvPr>
          <p:cNvSpPr txBox="1"/>
          <p:nvPr/>
        </p:nvSpPr>
        <p:spPr>
          <a:xfrm>
            <a:off x="1648107" y="5041317"/>
            <a:ext cx="91249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Query composition is circuit chaining (function composition).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0741731-DD95-4075-AE25-B3831C3F856F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4888006" y="2620323"/>
            <a:ext cx="538291" cy="182218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D202D6A-2DD4-4A7F-AA54-13127B1EB11C}"/>
              </a:ext>
            </a:extLst>
          </p:cNvPr>
          <p:cNvCxnSpPr>
            <a:cxnSpLocks/>
          </p:cNvCxnSpPr>
          <p:nvPr/>
        </p:nvCxnSpPr>
        <p:spPr>
          <a:xfrm>
            <a:off x="4990896" y="2103228"/>
            <a:ext cx="1149658" cy="233928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35297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831DA-9E2C-4C42-870E-84FDAD5E0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0170"/>
          </a:xfrm>
        </p:spPr>
        <p:txBody>
          <a:bodyPr/>
          <a:lstStyle/>
          <a:p>
            <a:r>
              <a:rPr lang="en-US"/>
              <a:t>We have barely begun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1C90ED-3BFA-458A-BB65-C952560D0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62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7534ED1-74EC-411E-9D32-0552BF299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045" y="1391870"/>
            <a:ext cx="11077755" cy="5329605"/>
          </a:xfrm>
        </p:spPr>
        <p:txBody>
          <a:bodyPr>
            <a:normAutofit/>
          </a:bodyPr>
          <a:lstStyle/>
          <a:p>
            <a:r>
              <a:rPr lang="en-US" dirty="0"/>
              <a:t>Distributed execution</a:t>
            </a:r>
          </a:p>
          <a:p>
            <a:r>
              <a:rPr lang="en-US" dirty="0"/>
              <a:t>Formal verification</a:t>
            </a:r>
          </a:p>
          <a:p>
            <a:r>
              <a:rPr lang="en-US" dirty="0"/>
              <a:t>Persistence</a:t>
            </a:r>
          </a:p>
          <a:p>
            <a:r>
              <a:rPr lang="en-US" dirty="0"/>
              <a:t>Fault-tolerance</a:t>
            </a:r>
          </a:p>
          <a:p>
            <a:r>
              <a:rPr lang="en-US" dirty="0"/>
              <a:t>Load-balancing</a:t>
            </a:r>
          </a:p>
          <a:p>
            <a:r>
              <a:rPr lang="en-US" dirty="0"/>
              <a:t>Runtime queries</a:t>
            </a:r>
          </a:p>
          <a:p>
            <a:r>
              <a:rPr lang="en-US" dirty="0"/>
              <a:t>Cloud service</a:t>
            </a:r>
          </a:p>
          <a:p>
            <a:r>
              <a:rPr lang="en-US" dirty="0"/>
              <a:t>Integration in existing systems (SQL, Spark, Rust, etc.)</a:t>
            </a:r>
          </a:p>
          <a:p>
            <a:r>
              <a:rPr lang="en-US" dirty="0"/>
              <a:t>Applications</a:t>
            </a: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DF29D94-2B34-4E02-B164-41A6A1DB9F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483377" y="1652279"/>
            <a:ext cx="3110523" cy="311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87528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FCBF7-96B9-4F10-9002-F7BF5F1F4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 intersection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29492-1C44-41C1-87FD-CF20C3C13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85448" cy="1325563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dirty="0"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dirty="0">
                <a:latin typeface="Consolas" panose="020B0609020204030204" pitchFamily="49" charset="0"/>
              </a:rPr>
              <a:t> T1 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INTERSECT 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dirty="0">
                <a:latin typeface="Consolas" panose="020B0609020204030204" pitchFamily="49" charset="0"/>
              </a:rPr>
              <a:t> *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dirty="0">
                <a:latin typeface="Consolas" panose="020B0609020204030204" pitchFamily="49" charset="0"/>
              </a:rPr>
              <a:t> T2</a:t>
            </a:r>
          </a:p>
          <a:p>
            <a:pPr marL="0" indent="0">
              <a:buNone/>
            </a:pPr>
            <a:endParaRPr lang="en-US" dirty="0"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DC753D-AE4A-4A2B-BF73-9325D681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50BE62-B9CA-45CD-B136-C67DF636FECE}"/>
              </a:ext>
            </a:extLst>
          </p:cNvPr>
          <p:cNvSpPr txBox="1"/>
          <p:nvPr/>
        </p:nvSpPr>
        <p:spPr>
          <a:xfrm>
            <a:off x="6694392" y="1999109"/>
            <a:ext cx="4585448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dirty="0">
                <a:latin typeface="Consolas" panose="020B0609020204030204" pitchFamily="49" charset="0"/>
              </a:rPr>
              <a:t>O(x) :- T1(x), </a:t>
            </a:r>
            <a:br>
              <a:rPr lang="en-US" sz="3200" dirty="0">
                <a:latin typeface="Consolas" panose="020B0609020204030204" pitchFamily="49" charset="0"/>
              </a:rPr>
            </a:br>
            <a:r>
              <a:rPr lang="en-US" sz="3200" dirty="0">
                <a:latin typeface="Consolas" panose="020B0609020204030204" pitchFamily="49" charset="0"/>
              </a:rPr>
              <a:t>        T2(x).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A2D438-4839-4875-A753-E68E92C151C2}"/>
              </a:ext>
            </a:extLst>
          </p:cNvPr>
          <p:cNvSpPr txBox="1"/>
          <p:nvPr/>
        </p:nvSpPr>
        <p:spPr>
          <a:xfrm>
            <a:off x="2981022" y="3781674"/>
            <a:ext cx="65097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This is a disguised JOIN. We will see it soon.</a:t>
            </a:r>
          </a:p>
        </p:txBody>
      </p:sp>
    </p:spTree>
    <p:extLst>
      <p:ext uri="{BB962C8B-B14F-4D97-AF65-F5344CB8AC3E}">
        <p14:creationId xmlns:p14="http://schemas.microsoft.com/office/powerpoint/2010/main" val="1212518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7B382-CE93-46B2-A15A-E7B140E70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2440"/>
          </a:xfrm>
        </p:spPr>
        <p:txBody>
          <a:bodyPr/>
          <a:lstStyle/>
          <a:p>
            <a:r>
              <a:rPr lang="en-US" dirty="0"/>
              <a:t>Projection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57DB53C-C728-45FF-8130-8FFDF4629E1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66952"/>
                <a:ext cx="10515600" cy="525452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SELECT</a:t>
                </a:r>
                <a:r>
                  <a:rPr lang="en-US" dirty="0">
                    <a:latin typeface="Consolas" panose="020B0609020204030204" pitchFamily="49" charset="0"/>
                  </a:rPr>
                  <a:t> Age </a:t>
                </a:r>
                <a:r>
                  <a:rPr lang="en-US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FROM</a:t>
                </a:r>
                <a:r>
                  <a:rPr lang="en-US" dirty="0">
                    <a:latin typeface="Consolas" panose="020B0609020204030204" pitchFamily="49" charset="0"/>
                  </a:rPr>
                  <a:t> T</a:t>
                </a:r>
              </a:p>
              <a:p>
                <a:r>
                  <a:rPr lang="en-US" dirty="0"/>
                  <a:t>In DDlog:</a:t>
                </a:r>
              </a:p>
              <a:p>
                <a:pPr marL="0" indent="0">
                  <a:buNone/>
                </a:pPr>
                <a:r>
                  <a:rPr lang="en-US" dirty="0">
                    <a:latin typeface="Consolas" panose="020B0609020204030204" pitchFamily="49" charset="0"/>
                  </a:rPr>
                  <a:t>O(age) :- T(_, age).</a:t>
                </a:r>
              </a:p>
              <a:p>
                <a:pPr marL="0" indent="0">
                  <a:buNone/>
                </a:pPr>
                <a:endParaRPr lang="en-US" dirty="0"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endParaRPr lang="en-US" dirty="0"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endParaRPr lang="en-US" dirty="0"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endParaRPr lang="en-US" dirty="0"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endParaRPr lang="en-US" dirty="0"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endParaRPr lang="en-US" dirty="0"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r>
                  <a:rPr lang="en-US" dirty="0"/>
                  <a:t>The weight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= sum of weights of all tuples that project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57DB53C-C728-45FF-8130-8FFDF4629E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66952"/>
                <a:ext cx="10515600" cy="5254523"/>
              </a:xfrm>
              <a:blipFill>
                <a:blip r:embed="rId2"/>
                <a:stretch>
                  <a:fillRect l="-1217" t="-20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DE2373-CE1E-4412-9E5C-BFA37F742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64</a:t>
            </a:fld>
            <a:endParaRPr lang="en-US"/>
          </a:p>
        </p:txBody>
      </p:sp>
      <p:graphicFrame>
        <p:nvGraphicFramePr>
          <p:cNvPr id="5" name="Table 8">
            <a:extLst>
              <a:ext uri="{FF2B5EF4-FFF2-40B4-BE49-F238E27FC236}">
                <a16:creationId xmlns:a16="http://schemas.microsoft.com/office/drawing/2014/main" id="{5B391888-5E7A-444D-817F-05181B686E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7942832"/>
              </p:ext>
            </p:extLst>
          </p:nvPr>
        </p:nvGraphicFramePr>
        <p:xfrm>
          <a:off x="1882856" y="3976630"/>
          <a:ext cx="2522321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593154">
                  <a:extLst>
                    <a:ext uri="{9D8B030D-6E8A-4147-A177-3AD203B41FA5}">
                      <a16:colId xmlns:a16="http://schemas.microsoft.com/office/drawing/2014/main" val="995250707"/>
                    </a:ext>
                  </a:extLst>
                </a:gridCol>
                <a:gridCol w="1060620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Mike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Amy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p:sp>
        <p:nvSpPr>
          <p:cNvPr id="6" name="Arrow: Right 5">
            <a:extLst>
              <a:ext uri="{FF2B5EF4-FFF2-40B4-BE49-F238E27FC236}">
                <a16:creationId xmlns:a16="http://schemas.microsoft.com/office/drawing/2014/main" id="{FF2D931B-60AA-415C-9211-EFDFDFFAD6A3}"/>
              </a:ext>
            </a:extLst>
          </p:cNvPr>
          <p:cNvSpPr/>
          <p:nvPr/>
        </p:nvSpPr>
        <p:spPr>
          <a:xfrm>
            <a:off x="4482685" y="4554263"/>
            <a:ext cx="1492700" cy="673533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SELECT Age </a:t>
            </a:r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EDD58B04-2E24-4773-99ED-0E127833BA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6173597"/>
              </p:ext>
            </p:extLst>
          </p:nvPr>
        </p:nvGraphicFramePr>
        <p:xfrm>
          <a:off x="6142271" y="3978639"/>
          <a:ext cx="1653774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3154">
                  <a:extLst>
                    <a:ext uri="{9D8B030D-6E8A-4147-A177-3AD203B41FA5}">
                      <a16:colId xmlns:a16="http://schemas.microsoft.com/office/drawing/2014/main" val="995250707"/>
                    </a:ext>
                  </a:extLst>
                </a:gridCol>
                <a:gridCol w="1060620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1+2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ACA759E-2B67-4CFD-87AB-A5604BF744D5}"/>
                  </a:ext>
                </a:extLst>
              </p:cNvPr>
              <p:cNvSpPr/>
              <p:nvPr/>
            </p:nvSpPr>
            <p:spPr>
              <a:xfrm>
                <a:off x="2021615" y="3243535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↑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n-US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ACA759E-2B67-4CFD-87AB-A5604BF744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1615" y="3243535"/>
                <a:ext cx="512233" cy="370932"/>
              </a:xfrm>
              <a:prstGeom prst="rect">
                <a:avLst/>
              </a:prstGeom>
              <a:blipFill>
                <a:blip r:embed="rId3"/>
                <a:stretch>
                  <a:fillRect l="-10112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A77DB5C-B78C-4070-988F-134C14530895}"/>
              </a:ext>
            </a:extLst>
          </p:cNvPr>
          <p:cNvCxnSpPr>
            <a:cxnSpLocks/>
            <a:stCxn id="14" idx="3"/>
            <a:endCxn id="10" idx="1"/>
          </p:cNvCxnSpPr>
          <p:nvPr/>
        </p:nvCxnSpPr>
        <p:spPr>
          <a:xfrm>
            <a:off x="1734463" y="3429000"/>
            <a:ext cx="287152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6">
            <a:extLst>
              <a:ext uri="{FF2B5EF4-FFF2-40B4-BE49-F238E27FC236}">
                <a16:creationId xmlns:a16="http://schemas.microsoft.com/office/drawing/2014/main" id="{3732A6B6-ADAB-4563-A64F-58ACC9516E16}"/>
              </a:ext>
            </a:extLst>
          </p:cNvPr>
          <p:cNvCxnSpPr>
            <a:cxnSpLocks/>
            <a:stCxn id="10" idx="3"/>
            <a:endCxn id="13" idx="1"/>
          </p:cNvCxnSpPr>
          <p:nvPr/>
        </p:nvCxnSpPr>
        <p:spPr>
          <a:xfrm>
            <a:off x="2533848" y="3429001"/>
            <a:ext cx="329736" cy="80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8D279AA-2606-43EA-8727-AA2C84FF25C4}"/>
                  </a:ext>
                </a:extLst>
              </p:cNvPr>
              <p:cNvSpPr/>
              <p:nvPr/>
            </p:nvSpPr>
            <p:spPr>
              <a:xfrm>
                <a:off x="2863584" y="3243535"/>
                <a:ext cx="1199873" cy="3725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𝑑𝑖𝑠𝑡𝑖𝑛𝑐𝑡</m:t>
                      </m:r>
                    </m:oMath>
                  </m:oMathPara>
                </a14:m>
                <a:endParaRPr lang="en-US" i="1" baseline="300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8D279AA-2606-43EA-8727-AA2C84FF25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3584" y="3243535"/>
                <a:ext cx="1199873" cy="3725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09FC4DE-24ED-4EAB-8D46-89E92DB35851}"/>
                  </a:ext>
                </a:extLst>
              </p:cNvPr>
              <p:cNvSpPr/>
              <p:nvPr/>
            </p:nvSpPr>
            <p:spPr>
              <a:xfrm>
                <a:off x="1140097" y="3243534"/>
                <a:ext cx="594366" cy="370932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09FC4DE-24ED-4EAB-8D46-89E92DB358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0097" y="3243534"/>
                <a:ext cx="594366" cy="3709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74F240A-FC71-4ABE-90E6-DC1540869A2D}"/>
                  </a:ext>
                </a:extLst>
              </p:cNvPr>
              <p:cNvSpPr txBox="1"/>
              <p:nvPr/>
            </p:nvSpPr>
            <p:spPr>
              <a:xfrm>
                <a:off x="6791172" y="2908947"/>
                <a:ext cx="5276137" cy="15413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eqArr>
                            <m:eqArr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  <m:d>
                                    <m:dPr>
                                      <m:ctrl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sub>
                              </m:s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eqArr>
                        </m:sub>
                        <m:sup/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nary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74F240A-FC71-4ABE-90E6-DC1540869A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1172" y="2908947"/>
                <a:ext cx="5276137" cy="154138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9B75DE5-07C3-4F53-9C85-DA1478FABEC2}"/>
                  </a:ext>
                </a:extLst>
              </p:cNvPr>
              <p:cNvSpPr txBox="1"/>
              <p:nvPr/>
            </p:nvSpPr>
            <p:spPr>
              <a:xfrm>
                <a:off x="4374498" y="3244334"/>
                <a:ext cx="3644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9B75DE5-07C3-4F53-9C85-DA1478FABE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4498" y="3244334"/>
                <a:ext cx="36448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EE83D57-E128-4F2F-A31C-B13F247DDFB0}"/>
              </a:ext>
            </a:extLst>
          </p:cNvPr>
          <p:cNvCxnSpPr>
            <a:cxnSpLocks/>
            <a:stCxn id="13" idx="3"/>
            <a:endCxn id="20" idx="1"/>
          </p:cNvCxnSpPr>
          <p:nvPr/>
        </p:nvCxnSpPr>
        <p:spPr>
          <a:xfrm flipV="1">
            <a:off x="4063457" y="3429000"/>
            <a:ext cx="311041" cy="8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067502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6CBBA-EAAF-40EC-90DE-EB79EFA95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 (filtering)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CBACE2-5B7A-4997-8850-2C8DC2C46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65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27D785-CC0B-403E-A470-63345672281C}"/>
              </a:ext>
            </a:extLst>
          </p:cNvPr>
          <p:cNvSpPr txBox="1"/>
          <p:nvPr/>
        </p:nvSpPr>
        <p:spPr>
          <a:xfrm>
            <a:off x="7209305" y="1751490"/>
            <a:ext cx="4368613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dirty="0">
                <a:latin typeface="Consolas" panose="020B0609020204030204" pitchFamily="49" charset="0"/>
              </a:rPr>
              <a:t>O(t) :- T(t),</a:t>
            </a:r>
            <a:br>
              <a:rPr lang="en-US" sz="3200" dirty="0">
                <a:latin typeface="Consolas" panose="020B0609020204030204" pitchFamily="49" charset="0"/>
              </a:rPr>
            </a:br>
            <a:r>
              <a:rPr lang="en-US" sz="3200" dirty="0">
                <a:latin typeface="Consolas" panose="020B0609020204030204" pitchFamily="49" charset="0"/>
              </a:rPr>
              <a:t>    predicate(t).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52F2CD-7087-4EF9-B759-73661B087B0C}"/>
              </a:ext>
            </a:extLst>
          </p:cNvPr>
          <p:cNvSpPr txBox="1"/>
          <p:nvPr/>
        </p:nvSpPr>
        <p:spPr>
          <a:xfrm>
            <a:off x="1158129" y="1825623"/>
            <a:ext cx="4476189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sz="3200" dirty="0">
                <a:latin typeface="Consolas" panose="020B0609020204030204" pitchFamily="49" charset="0"/>
              </a:rPr>
              <a:t> * </a:t>
            </a:r>
            <a:r>
              <a:rPr 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sz="3200" dirty="0">
                <a:latin typeface="Consolas" panose="020B0609020204030204" pitchFamily="49" charset="0"/>
              </a:rPr>
              <a:t> T </a:t>
            </a:r>
            <a:br>
              <a:rPr lang="en-US" sz="3200" dirty="0">
                <a:latin typeface="Consolas" panose="020B0609020204030204" pitchFamily="49" charset="0"/>
              </a:rPr>
            </a:br>
            <a:r>
              <a:rPr 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WHERE</a:t>
            </a:r>
            <a:r>
              <a:rPr lang="en-US" sz="3200" dirty="0">
                <a:latin typeface="Consolas" panose="020B0609020204030204" pitchFamily="49" charset="0"/>
              </a:rPr>
              <a:t> </a:t>
            </a:r>
            <a:r>
              <a:rPr lang="en-US" sz="3200" i="1" dirty="0">
                <a:latin typeface="Consolas" panose="020B0609020204030204" pitchFamily="49" charset="0"/>
              </a:rPr>
              <a:t>predicate</a:t>
            </a:r>
          </a:p>
        </p:txBody>
      </p:sp>
      <p:graphicFrame>
        <p:nvGraphicFramePr>
          <p:cNvPr id="18" name="Table 8">
            <a:extLst>
              <a:ext uri="{FF2B5EF4-FFF2-40B4-BE49-F238E27FC236}">
                <a16:creationId xmlns:a16="http://schemas.microsoft.com/office/drawing/2014/main" id="{211D3054-2D7F-4579-8F3F-576AD15FEE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2061379"/>
              </p:ext>
            </p:extLst>
          </p:nvPr>
        </p:nvGraphicFramePr>
        <p:xfrm>
          <a:off x="2392623" y="3678129"/>
          <a:ext cx="2522321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593154">
                  <a:extLst>
                    <a:ext uri="{9D8B030D-6E8A-4147-A177-3AD203B41FA5}">
                      <a16:colId xmlns:a16="http://schemas.microsoft.com/office/drawing/2014/main" val="995250707"/>
                    </a:ext>
                  </a:extLst>
                </a:gridCol>
                <a:gridCol w="1060620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Mike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Amy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p:graphicFrame>
        <p:nvGraphicFramePr>
          <p:cNvPr id="19" name="Table 8">
            <a:extLst>
              <a:ext uri="{FF2B5EF4-FFF2-40B4-BE49-F238E27FC236}">
                <a16:creationId xmlns:a16="http://schemas.microsoft.com/office/drawing/2014/main" id="{EFC67CBC-FA3F-44AB-84E7-C500F12040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4649185"/>
              </p:ext>
            </p:extLst>
          </p:nvPr>
        </p:nvGraphicFramePr>
        <p:xfrm>
          <a:off x="7633067" y="3939458"/>
          <a:ext cx="2522321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593154">
                  <a:extLst>
                    <a:ext uri="{9D8B030D-6E8A-4147-A177-3AD203B41FA5}">
                      <a16:colId xmlns:a16="http://schemas.microsoft.com/office/drawing/2014/main" val="995250707"/>
                    </a:ext>
                  </a:extLst>
                </a:gridCol>
                <a:gridCol w="1060620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Mike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-2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</a:tbl>
          </a:graphicData>
        </a:graphic>
      </p:graphicFrame>
      <p:sp>
        <p:nvSpPr>
          <p:cNvPr id="20" name="Arrow: Right 19">
            <a:extLst>
              <a:ext uri="{FF2B5EF4-FFF2-40B4-BE49-F238E27FC236}">
                <a16:creationId xmlns:a16="http://schemas.microsoft.com/office/drawing/2014/main" id="{9B4EEB02-39C5-4A1F-AF1B-50B003CECFD9}"/>
              </a:ext>
            </a:extLst>
          </p:cNvPr>
          <p:cNvSpPr/>
          <p:nvPr/>
        </p:nvSpPr>
        <p:spPr>
          <a:xfrm>
            <a:off x="5315180" y="4334211"/>
            <a:ext cx="2114271" cy="673533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WHERE Age &gt;= 10</a:t>
            </a:r>
          </a:p>
        </p:txBody>
      </p:sp>
    </p:spTree>
    <p:extLst>
      <p:ext uri="{BB962C8B-B14F-4D97-AF65-F5344CB8AC3E}">
        <p14:creationId xmlns:p14="http://schemas.microsoft.com/office/powerpoint/2010/main" val="233342903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6CBBA-EAAF-40EC-90DE-EB79EFA95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 (filtering)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1B23188-0042-4D0E-8F67-131DAEFEE23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897840" y="3068182"/>
                <a:ext cx="6905066" cy="1773955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ℤ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ℤ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i="1" dirty="0"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𝑝𝑟𝑒𝑑𝑖𝑐𝑎𝑡𝑒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0,  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𝑜𝑡h𝑒𝑟𝑤𝑖𝑠𝑒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1B23188-0042-4D0E-8F67-131DAEFEE2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97840" y="3068182"/>
                <a:ext cx="6905066" cy="1773955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CBACE2-5B7A-4997-8850-2C8DC2C46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F52BF91-78F3-4CA3-A1B1-A540401E56DA}"/>
                  </a:ext>
                </a:extLst>
              </p:cNvPr>
              <p:cNvSpPr/>
              <p:nvPr/>
            </p:nvSpPr>
            <p:spPr>
              <a:xfrm>
                <a:off x="5975977" y="5038868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↑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US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F52BF91-78F3-4CA3-A1B1-A540401E56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5977" y="5038868"/>
                <a:ext cx="512233" cy="3709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794061C-352D-43A1-AE52-3F2C59A389AC}"/>
              </a:ext>
            </a:extLst>
          </p:cNvPr>
          <p:cNvCxnSpPr>
            <a:cxnSpLocks/>
            <a:stCxn id="9" idx="3"/>
            <a:endCxn id="5" idx="1"/>
          </p:cNvCxnSpPr>
          <p:nvPr/>
        </p:nvCxnSpPr>
        <p:spPr>
          <a:xfrm>
            <a:off x="5688825" y="5224333"/>
            <a:ext cx="287152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6AF70AE-7CCE-4AF3-8492-10CE5E9AB95E}"/>
              </a:ext>
            </a:extLst>
          </p:cNvPr>
          <p:cNvCxnSpPr>
            <a:cxnSpLocks/>
            <a:stCxn id="5" idx="3"/>
            <a:endCxn id="8" idx="1"/>
          </p:cNvCxnSpPr>
          <p:nvPr/>
        </p:nvCxnSpPr>
        <p:spPr>
          <a:xfrm>
            <a:off x="6488210" y="5224334"/>
            <a:ext cx="329736" cy="80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3FB975AE-18DF-441E-9D2C-72D15659567A}"/>
              </a:ext>
            </a:extLst>
          </p:cNvPr>
          <p:cNvSpPr/>
          <p:nvPr/>
        </p:nvSpPr>
        <p:spPr>
          <a:xfrm>
            <a:off x="6817946" y="5038868"/>
            <a:ext cx="391359" cy="37253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V</a:t>
            </a:r>
            <a:endParaRPr lang="en-US" i="1" baseline="300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2524BC9-61CB-451A-8B91-1265A314BAA1}"/>
                  </a:ext>
                </a:extLst>
              </p:cNvPr>
              <p:cNvSpPr/>
              <p:nvPr/>
            </p:nvSpPr>
            <p:spPr>
              <a:xfrm>
                <a:off x="5094459" y="5038867"/>
                <a:ext cx="594366" cy="370932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2524BC9-61CB-451A-8B91-1265A314BA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4459" y="5038867"/>
                <a:ext cx="594366" cy="3709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FD27D785-CC0B-403E-A470-63345672281C}"/>
              </a:ext>
            </a:extLst>
          </p:cNvPr>
          <p:cNvSpPr txBox="1"/>
          <p:nvPr/>
        </p:nvSpPr>
        <p:spPr>
          <a:xfrm>
            <a:off x="7209305" y="1751490"/>
            <a:ext cx="4368613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dirty="0">
                <a:latin typeface="Consolas" panose="020B0609020204030204" pitchFamily="49" charset="0"/>
              </a:rPr>
              <a:t>V(t) :- T(t),</a:t>
            </a:r>
            <a:br>
              <a:rPr lang="en-US" sz="3200" dirty="0">
                <a:latin typeface="Consolas" panose="020B0609020204030204" pitchFamily="49" charset="0"/>
              </a:rPr>
            </a:br>
            <a:r>
              <a:rPr lang="en-US" sz="3200" dirty="0">
                <a:latin typeface="Consolas" panose="020B0609020204030204" pitchFamily="49" charset="0"/>
              </a:rPr>
              <a:t>    predicate(t).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90BB496-1BCF-43F2-ACFF-FB80610B1573}"/>
                  </a:ext>
                </a:extLst>
              </p:cNvPr>
              <p:cNvSpPr txBox="1"/>
              <p:nvPr/>
            </p:nvSpPr>
            <p:spPr>
              <a:xfrm>
                <a:off x="2575112" y="5648464"/>
                <a:ext cx="788782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800" dirty="0"/>
                  <a:t> keeps all tuples for which the predicate is true.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90BB496-1BCF-43F2-ACFF-FB80610B15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5112" y="5648464"/>
                <a:ext cx="7887820" cy="523220"/>
              </a:xfrm>
              <a:prstGeom prst="rect">
                <a:avLst/>
              </a:prstGeom>
              <a:blipFill>
                <a:blip r:embed="rId5"/>
                <a:stretch>
                  <a:fillRect t="-11765" b="-34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4A52F2CD-7087-4EF9-B759-73661B087B0C}"/>
              </a:ext>
            </a:extLst>
          </p:cNvPr>
          <p:cNvSpPr txBox="1"/>
          <p:nvPr/>
        </p:nvSpPr>
        <p:spPr>
          <a:xfrm>
            <a:off x="1158129" y="1825623"/>
            <a:ext cx="4476189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sz="3200" dirty="0">
                <a:latin typeface="Consolas" panose="020B0609020204030204" pitchFamily="49" charset="0"/>
              </a:rPr>
              <a:t> * </a:t>
            </a:r>
            <a:r>
              <a:rPr 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sz="3200" dirty="0">
                <a:latin typeface="Consolas" panose="020B0609020204030204" pitchFamily="49" charset="0"/>
              </a:rPr>
              <a:t> T </a:t>
            </a:r>
            <a:br>
              <a:rPr lang="en-US" sz="3200" dirty="0">
                <a:latin typeface="Consolas" panose="020B0609020204030204" pitchFamily="49" charset="0"/>
              </a:rPr>
            </a:br>
            <a:r>
              <a:rPr 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WHERE</a:t>
            </a:r>
            <a:r>
              <a:rPr lang="en-US" sz="3200" dirty="0">
                <a:latin typeface="Consolas" panose="020B0609020204030204" pitchFamily="49" charset="0"/>
              </a:rPr>
              <a:t> </a:t>
            </a:r>
            <a:r>
              <a:rPr lang="en-US" sz="3200" i="1" dirty="0">
                <a:latin typeface="Consolas" panose="020B0609020204030204" pitchFamily="49" charset="0"/>
              </a:rPr>
              <a:t>predicate</a:t>
            </a:r>
          </a:p>
        </p:txBody>
      </p:sp>
    </p:spTree>
    <p:extLst>
      <p:ext uri="{BB962C8B-B14F-4D97-AF65-F5344CB8AC3E}">
        <p14:creationId xmlns:p14="http://schemas.microsoft.com/office/powerpoint/2010/main" val="384535646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BC0B9-BA42-408F-A8A5-45BF50F61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4961"/>
            <a:ext cx="10515600" cy="1325563"/>
          </a:xfrm>
        </p:spPr>
        <p:txBody>
          <a:bodyPr/>
          <a:lstStyle/>
          <a:p>
            <a:r>
              <a:rPr lang="en-US" dirty="0"/>
              <a:t>Cartesian products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8DA9D8-2BA4-40D1-A00D-1A48311E0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67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E13663-E7B6-4739-ADA2-D5B32EDE0981}"/>
              </a:ext>
            </a:extLst>
          </p:cNvPr>
          <p:cNvSpPr txBox="1"/>
          <p:nvPr/>
        </p:nvSpPr>
        <p:spPr>
          <a:xfrm>
            <a:off x="7924800" y="1561308"/>
            <a:ext cx="3319670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dirty="0">
                <a:latin typeface="Consolas" panose="020B0609020204030204" pitchFamily="49" charset="0"/>
              </a:rPr>
              <a:t>V(t1, t2) :- </a:t>
            </a:r>
            <a:br>
              <a:rPr lang="en-US" sz="2800" dirty="0">
                <a:latin typeface="Consolas" panose="020B0609020204030204" pitchFamily="49" charset="0"/>
              </a:rPr>
            </a:br>
            <a:r>
              <a:rPr lang="en-US" sz="2800" dirty="0">
                <a:latin typeface="Consolas" panose="020B0609020204030204" pitchFamily="49" charset="0"/>
              </a:rPr>
              <a:t>   T1(t1), </a:t>
            </a:r>
            <a:br>
              <a:rPr lang="en-US" sz="2800" dirty="0">
                <a:latin typeface="Consolas" panose="020B0609020204030204" pitchFamily="49" charset="0"/>
              </a:rPr>
            </a:br>
            <a:r>
              <a:rPr lang="en-US" sz="2800" dirty="0">
                <a:latin typeface="Consolas" panose="020B0609020204030204" pitchFamily="49" charset="0"/>
              </a:rPr>
              <a:t>   T2(t2).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EBECEB-75EE-4645-B15B-3F3E9D201054}"/>
              </a:ext>
            </a:extLst>
          </p:cNvPr>
          <p:cNvSpPr txBox="1"/>
          <p:nvPr/>
        </p:nvSpPr>
        <p:spPr>
          <a:xfrm>
            <a:off x="513299" y="1745624"/>
            <a:ext cx="6102626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sz="3200" dirty="0">
                <a:latin typeface="Consolas" panose="020B0609020204030204" pitchFamily="49" charset="0"/>
              </a:rPr>
              <a:t> T1.*, T2.* </a:t>
            </a:r>
            <a:br>
              <a:rPr lang="en-US" sz="3200" dirty="0">
                <a:latin typeface="Consolas" panose="020B0609020204030204" pitchFamily="49" charset="0"/>
              </a:rPr>
            </a:br>
            <a:r>
              <a:rPr 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sz="3200" dirty="0">
                <a:latin typeface="Consolas" panose="020B0609020204030204" pitchFamily="49" charset="0"/>
              </a:rPr>
              <a:t> T1, T2</a:t>
            </a:r>
          </a:p>
        </p:txBody>
      </p:sp>
      <p:graphicFrame>
        <p:nvGraphicFramePr>
          <p:cNvPr id="20" name="Table 8">
            <a:extLst>
              <a:ext uri="{FF2B5EF4-FFF2-40B4-BE49-F238E27FC236}">
                <a16:creationId xmlns:a16="http://schemas.microsoft.com/office/drawing/2014/main" id="{0AA7B719-A9E2-4667-A55D-72CB8C1E16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6955780"/>
              </p:ext>
            </p:extLst>
          </p:nvPr>
        </p:nvGraphicFramePr>
        <p:xfrm>
          <a:off x="1896641" y="3913199"/>
          <a:ext cx="1929167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1060620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Mike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Amy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p:graphicFrame>
        <p:nvGraphicFramePr>
          <p:cNvPr id="21" name="Table 8">
            <a:extLst>
              <a:ext uri="{FF2B5EF4-FFF2-40B4-BE49-F238E27FC236}">
                <a16:creationId xmlns:a16="http://schemas.microsoft.com/office/drawing/2014/main" id="{469095F3-8624-4D77-832A-044DCF54A7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8197189"/>
              </p:ext>
            </p:extLst>
          </p:nvPr>
        </p:nvGraphicFramePr>
        <p:xfrm>
          <a:off x="4644195" y="4333754"/>
          <a:ext cx="165377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3154">
                  <a:extLst>
                    <a:ext uri="{9D8B030D-6E8A-4147-A177-3AD203B41FA5}">
                      <a16:colId xmlns:a16="http://schemas.microsoft.com/office/drawing/2014/main" val="995250707"/>
                    </a:ext>
                  </a:extLst>
                </a:gridCol>
                <a:gridCol w="1060620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</a:tbl>
          </a:graphicData>
        </a:graphic>
      </p:graphicFrame>
      <p:graphicFrame>
        <p:nvGraphicFramePr>
          <p:cNvPr id="22" name="Table 8">
            <a:extLst>
              <a:ext uri="{FF2B5EF4-FFF2-40B4-BE49-F238E27FC236}">
                <a16:creationId xmlns:a16="http://schemas.microsoft.com/office/drawing/2014/main" id="{887EED39-5845-4042-BD00-F018EC403C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1904398"/>
              </p:ext>
            </p:extLst>
          </p:nvPr>
        </p:nvGraphicFramePr>
        <p:xfrm>
          <a:off x="7356916" y="3151199"/>
          <a:ext cx="2522321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593154">
                  <a:extLst>
                    <a:ext uri="{9D8B030D-6E8A-4147-A177-3AD203B41FA5}">
                      <a16:colId xmlns:a16="http://schemas.microsoft.com/office/drawing/2014/main" val="995250707"/>
                    </a:ext>
                  </a:extLst>
                </a:gridCol>
                <a:gridCol w="1060620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Mike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Amy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Mike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3879054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0955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Amy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-3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7769462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 dirty="0"/>
                        <a:t>Chris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349216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830EE6D5-799E-4E31-9F81-B0440BA000A2}"/>
              </a:ext>
            </a:extLst>
          </p:cNvPr>
          <p:cNvSpPr txBox="1"/>
          <p:nvPr/>
        </p:nvSpPr>
        <p:spPr>
          <a:xfrm>
            <a:off x="4156726" y="4697728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2B5ABF3-7C80-4498-8C0B-4F2F0656E88C}"/>
              </a:ext>
            </a:extLst>
          </p:cNvPr>
          <p:cNvSpPr txBox="1"/>
          <p:nvPr/>
        </p:nvSpPr>
        <p:spPr>
          <a:xfrm>
            <a:off x="6543390" y="464293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00BB89-7A3C-41F3-8B5F-59F0F13C97BD}"/>
              </a:ext>
            </a:extLst>
          </p:cNvPr>
          <p:cNvSpPr txBox="1"/>
          <p:nvPr/>
        </p:nvSpPr>
        <p:spPr>
          <a:xfrm>
            <a:off x="4644195" y="6181429"/>
            <a:ext cx="36659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Multiply weights.</a:t>
            </a:r>
          </a:p>
        </p:txBody>
      </p:sp>
    </p:spTree>
    <p:extLst>
      <p:ext uri="{BB962C8B-B14F-4D97-AF65-F5344CB8AC3E}">
        <p14:creationId xmlns:p14="http://schemas.microsoft.com/office/powerpoint/2010/main" val="248386916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BC0B9-BA42-408F-A8A5-45BF50F61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4961"/>
            <a:ext cx="10515600" cy="1325563"/>
          </a:xfrm>
        </p:spPr>
        <p:txBody>
          <a:bodyPr/>
          <a:lstStyle/>
          <a:p>
            <a:r>
              <a:rPr lang="en-US" dirty="0"/>
              <a:t>Cartesian products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31CCA0-8264-4DCA-839A-FB551C7974D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342321" y="3296071"/>
                <a:ext cx="7106479" cy="1099536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, </a:t>
                </a:r>
                <a:br>
                  <a:rPr lang="en-US" dirty="0"/>
                </a:br>
                <a:r>
                  <a:rPr lang="en-US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≝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>
                  <a:latin typeface="Consolas" panose="020B0609020204030204" pitchFamily="49" charset="0"/>
                </a:endParaRPr>
              </a:p>
              <a:p>
                <a:pPr marL="0" indent="0" algn="ctr">
                  <a:buNone/>
                </a:pPr>
                <a:endParaRPr lang="en-US" dirty="0">
                  <a:latin typeface="Consolas" panose="020B0609020204030204" pitchFamily="49" charset="0"/>
                </a:endParaRPr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31CCA0-8264-4DCA-839A-FB551C7974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42321" y="3296071"/>
                <a:ext cx="7106479" cy="1099536"/>
              </a:xfrm>
              <a:blipFill>
                <a:blip r:embed="rId2"/>
                <a:stretch>
                  <a:fillRect t="-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8DA9D8-2BA4-40D1-A00D-1A48311E0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A5AB9C-2AC8-41E1-8543-F5D8E1BEC7F7}"/>
              </a:ext>
            </a:extLst>
          </p:cNvPr>
          <p:cNvSpPr txBox="1"/>
          <p:nvPr/>
        </p:nvSpPr>
        <p:spPr>
          <a:xfrm>
            <a:off x="4639406" y="4591946"/>
            <a:ext cx="542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T1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5DD5FD-90D5-4C29-B980-4AA1354B1AD4}"/>
              </a:ext>
            </a:extLst>
          </p:cNvPr>
          <p:cNvSpPr txBox="1"/>
          <p:nvPr/>
        </p:nvSpPr>
        <p:spPr>
          <a:xfrm>
            <a:off x="4639405" y="5521566"/>
            <a:ext cx="542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T2</a:t>
            </a:r>
            <a:endParaRPr lang="en-US" sz="2800" i="1" baseline="-25000" dirty="0"/>
          </a:p>
        </p:txBody>
      </p: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2AB7E6E3-34E8-4812-A878-1FFB4B1FA42D}"/>
              </a:ext>
            </a:extLst>
          </p:cNvPr>
          <p:cNvCxnSpPr>
            <a:cxnSpLocks/>
            <a:stCxn id="5" idx="3"/>
            <a:endCxn id="11" idx="0"/>
          </p:cNvCxnSpPr>
          <p:nvPr/>
        </p:nvCxnSpPr>
        <p:spPr>
          <a:xfrm>
            <a:off x="5181542" y="4853556"/>
            <a:ext cx="1138181" cy="26161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DE1AEAB8-D00B-4103-A067-AC1165091A8B}"/>
              </a:ext>
            </a:extLst>
          </p:cNvPr>
          <p:cNvCxnSpPr>
            <a:cxnSpLocks/>
            <a:stCxn id="6" idx="3"/>
            <a:endCxn id="11" idx="2"/>
          </p:cNvCxnSpPr>
          <p:nvPr/>
        </p:nvCxnSpPr>
        <p:spPr>
          <a:xfrm flipV="1">
            <a:off x="5181541" y="5521566"/>
            <a:ext cx="1138182" cy="26161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890AE97-E587-49BF-B4B5-A656AFAC8CEB}"/>
              </a:ext>
            </a:extLst>
          </p:cNvPr>
          <p:cNvSpPr txBox="1"/>
          <p:nvPr/>
        </p:nvSpPr>
        <p:spPr>
          <a:xfrm>
            <a:off x="6895380" y="5052522"/>
            <a:ext cx="388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V</a:t>
            </a:r>
          </a:p>
        </p:txBody>
      </p:sp>
      <p:cxnSp>
        <p:nvCxnSpPr>
          <p:cNvPr id="10" name="Connector: Elbow 19">
            <a:extLst>
              <a:ext uri="{FF2B5EF4-FFF2-40B4-BE49-F238E27FC236}">
                <a16:creationId xmlns:a16="http://schemas.microsoft.com/office/drawing/2014/main" id="{C54628B0-6101-40D4-AFDA-C5034101251E}"/>
              </a:ext>
            </a:extLst>
          </p:cNvPr>
          <p:cNvCxnSpPr>
            <a:cxnSpLocks/>
            <a:stCxn id="11" idx="3"/>
            <a:endCxn id="9" idx="1"/>
          </p:cNvCxnSpPr>
          <p:nvPr/>
        </p:nvCxnSpPr>
        <p:spPr>
          <a:xfrm flipV="1">
            <a:off x="6548507" y="5314132"/>
            <a:ext cx="346873" cy="42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8CB34EB-42B7-4DFF-8B39-40A7A4E2F8A2}"/>
                  </a:ext>
                </a:extLst>
              </p:cNvPr>
              <p:cNvSpPr/>
              <p:nvPr/>
            </p:nvSpPr>
            <p:spPr>
              <a:xfrm>
                <a:off x="6090939" y="5115166"/>
                <a:ext cx="457568" cy="4064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↑×</m:t>
                      </m:r>
                    </m:oMath>
                  </m:oMathPara>
                </a14:m>
                <a:endParaRPr lang="en-US" sz="2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8CB34EB-42B7-4DFF-8B39-40A7A4E2F8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0939" y="5115166"/>
                <a:ext cx="457568" cy="406400"/>
              </a:xfrm>
              <a:prstGeom prst="rect">
                <a:avLst/>
              </a:prstGeom>
              <a:blipFill>
                <a:blip r:embed="rId3"/>
                <a:stretch>
                  <a:fillRect l="-6250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53E13663-E7B6-4739-ADA2-D5B32EDE0981}"/>
              </a:ext>
            </a:extLst>
          </p:cNvPr>
          <p:cNvSpPr txBox="1"/>
          <p:nvPr/>
        </p:nvSpPr>
        <p:spPr>
          <a:xfrm>
            <a:off x="7924800" y="1561308"/>
            <a:ext cx="3319670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dirty="0">
                <a:latin typeface="Consolas" panose="020B0609020204030204" pitchFamily="49" charset="0"/>
              </a:rPr>
              <a:t>V(t1, t2) :-</a:t>
            </a:r>
            <a:br>
              <a:rPr lang="en-US" sz="2800" dirty="0">
                <a:latin typeface="Consolas" panose="020B0609020204030204" pitchFamily="49" charset="0"/>
              </a:rPr>
            </a:br>
            <a:r>
              <a:rPr lang="en-US" sz="2800" dirty="0">
                <a:latin typeface="Consolas" panose="020B0609020204030204" pitchFamily="49" charset="0"/>
              </a:rPr>
              <a:t>   T1(t1), </a:t>
            </a:r>
            <a:br>
              <a:rPr lang="en-US" sz="2800" dirty="0">
                <a:latin typeface="Consolas" panose="020B0609020204030204" pitchFamily="49" charset="0"/>
              </a:rPr>
            </a:br>
            <a:r>
              <a:rPr lang="en-US" sz="2800" dirty="0">
                <a:latin typeface="Consolas" panose="020B0609020204030204" pitchFamily="49" charset="0"/>
              </a:rPr>
              <a:t>   T2(t2).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EBECEB-75EE-4645-B15B-3F3E9D201054}"/>
              </a:ext>
            </a:extLst>
          </p:cNvPr>
          <p:cNvSpPr txBox="1"/>
          <p:nvPr/>
        </p:nvSpPr>
        <p:spPr>
          <a:xfrm>
            <a:off x="513299" y="1745624"/>
            <a:ext cx="6102626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sz="3200" dirty="0">
                <a:latin typeface="Consolas" panose="020B0609020204030204" pitchFamily="49" charset="0"/>
              </a:rPr>
              <a:t> T1.*, T1.* </a:t>
            </a:r>
            <a:br>
              <a:rPr lang="en-US" sz="3200" dirty="0">
                <a:latin typeface="Consolas" panose="020B0609020204030204" pitchFamily="49" charset="0"/>
              </a:rPr>
            </a:br>
            <a:r>
              <a:rPr 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sz="3200" dirty="0">
                <a:latin typeface="Consolas" panose="020B0609020204030204" pitchFamily="49" charset="0"/>
              </a:rPr>
              <a:t> T1, T2</a:t>
            </a:r>
          </a:p>
        </p:txBody>
      </p:sp>
    </p:spTree>
    <p:extLst>
      <p:ext uri="{BB962C8B-B14F-4D97-AF65-F5344CB8AC3E}">
        <p14:creationId xmlns:p14="http://schemas.microsoft.com/office/powerpoint/2010/main" val="386929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60CCE-3954-4785-8E92-1AE6EC144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</a:t>
            </a:r>
            <a:r>
              <a:rPr lang="en-US" dirty="0" err="1"/>
              <a:t>Equi</a:t>
            </a:r>
            <a:r>
              <a:rPr lang="en-US" dirty="0"/>
              <a:t>)Joins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4FDD0F-08D6-4B23-B2EA-390B4EC3F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69</a:t>
            </a:fld>
            <a:endParaRPr lang="en-US"/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23CE41FB-D8F1-4DB7-A30F-B5FDA91FF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600" y="1749807"/>
            <a:ext cx="5609228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Name, Age </a:t>
            </a:r>
            <a:r>
              <a:rPr lang="en-US" alt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T1</a:t>
            </a:r>
            <a:b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</a:br>
            <a:r>
              <a:rPr lang="en-US" alt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JOIN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T2</a:t>
            </a:r>
            <a:b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</a:br>
            <a:r>
              <a:rPr lang="en-US" altLang="en-US" sz="3200" dirty="0">
                <a:solidFill>
                  <a:schemeClr val="accent1"/>
                </a:solidFill>
                <a:latin typeface="Consolas" panose="020B0609020204030204" pitchFamily="49" charset="0"/>
              </a:rPr>
              <a:t>ON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en-US" sz="3200" dirty="0">
                <a:latin typeface="Consolas" panose="020B0609020204030204" pitchFamily="49" charset="0"/>
              </a:rPr>
              <a:t>T1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altLang="en-US" sz="3200" dirty="0">
                <a:latin typeface="Consolas" panose="020B0609020204030204" pitchFamily="49" charset="0"/>
              </a:rPr>
              <a:t>Name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=T2.</a:t>
            </a:r>
            <a:r>
              <a:rPr lang="en-US" altLang="en-US" sz="3200" dirty="0">
                <a:latin typeface="Consolas" panose="020B0609020204030204" pitchFamily="49" charset="0"/>
              </a:rPr>
              <a:t>Name</a:t>
            </a:r>
            <a:endParaRPr kumimoji="0" lang="en-US" altLang="en-US" sz="6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5185D5-55E5-4814-85C0-46121164C541}"/>
              </a:ext>
            </a:extLst>
          </p:cNvPr>
          <p:cNvSpPr txBox="1"/>
          <p:nvPr/>
        </p:nvSpPr>
        <p:spPr>
          <a:xfrm>
            <a:off x="7209305" y="1751490"/>
            <a:ext cx="4815399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dirty="0">
                <a:latin typeface="Consolas" panose="020B0609020204030204" pitchFamily="49" charset="0"/>
              </a:rPr>
              <a:t>O(Name, Age) :-</a:t>
            </a:r>
            <a:br>
              <a:rPr lang="en-US" sz="3200" dirty="0">
                <a:latin typeface="Consolas" panose="020B0609020204030204" pitchFamily="49" charset="0"/>
              </a:rPr>
            </a:br>
            <a:r>
              <a:rPr lang="en-US" sz="3200" dirty="0">
                <a:latin typeface="Consolas" panose="020B0609020204030204" pitchFamily="49" charset="0"/>
              </a:rPr>
              <a:t>  T1(Name, Age),</a:t>
            </a:r>
            <a:br>
              <a:rPr lang="en-US" sz="3200" dirty="0">
                <a:latin typeface="Consolas" panose="020B0609020204030204" pitchFamily="49" charset="0"/>
              </a:rPr>
            </a:br>
            <a:r>
              <a:rPr lang="en-US" sz="3200" dirty="0">
                <a:latin typeface="Consolas" panose="020B0609020204030204" pitchFamily="49" charset="0"/>
              </a:rPr>
              <a:t>  T2(Name, _).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EDA164-C992-43FD-8889-97CC1FB87062}"/>
              </a:ext>
            </a:extLst>
          </p:cNvPr>
          <p:cNvSpPr txBox="1"/>
          <p:nvPr/>
        </p:nvSpPr>
        <p:spPr>
          <a:xfrm>
            <a:off x="4415683" y="4223887"/>
            <a:ext cx="542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T1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62DA53-9E0D-4C0A-8933-83F6A914EE75}"/>
              </a:ext>
            </a:extLst>
          </p:cNvPr>
          <p:cNvSpPr txBox="1"/>
          <p:nvPr/>
        </p:nvSpPr>
        <p:spPr>
          <a:xfrm>
            <a:off x="4415682" y="5153507"/>
            <a:ext cx="542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T2</a:t>
            </a:r>
            <a:endParaRPr lang="en-US" sz="2800" i="1" baseline="-25000" dirty="0"/>
          </a:p>
        </p:txBody>
      </p: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9E88D640-DDD8-4FD5-82C8-D06545893327}"/>
              </a:ext>
            </a:extLst>
          </p:cNvPr>
          <p:cNvCxnSpPr>
            <a:cxnSpLocks/>
            <a:stCxn id="16" idx="3"/>
            <a:endCxn id="22" idx="0"/>
          </p:cNvCxnSpPr>
          <p:nvPr/>
        </p:nvCxnSpPr>
        <p:spPr>
          <a:xfrm>
            <a:off x="4957819" y="4485497"/>
            <a:ext cx="1138181" cy="26161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743341BA-F5F1-4862-8BDE-07882CA28B1D}"/>
              </a:ext>
            </a:extLst>
          </p:cNvPr>
          <p:cNvCxnSpPr>
            <a:cxnSpLocks/>
            <a:stCxn id="17" idx="3"/>
            <a:endCxn id="22" idx="2"/>
          </p:cNvCxnSpPr>
          <p:nvPr/>
        </p:nvCxnSpPr>
        <p:spPr>
          <a:xfrm flipV="1">
            <a:off x="4957818" y="5153507"/>
            <a:ext cx="1138182" cy="26161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Elbow 19">
            <a:extLst>
              <a:ext uri="{FF2B5EF4-FFF2-40B4-BE49-F238E27FC236}">
                <a16:creationId xmlns:a16="http://schemas.microsoft.com/office/drawing/2014/main" id="{91087356-4BF9-41F8-9C1E-A71BB171D66A}"/>
              </a:ext>
            </a:extLst>
          </p:cNvPr>
          <p:cNvCxnSpPr>
            <a:cxnSpLocks/>
            <a:stCxn id="22" idx="3"/>
          </p:cNvCxnSpPr>
          <p:nvPr/>
        </p:nvCxnSpPr>
        <p:spPr>
          <a:xfrm flipV="1">
            <a:off x="6324784" y="4946073"/>
            <a:ext cx="346873" cy="42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6008831-A7DC-4CE1-9337-65C19C53E887}"/>
                  </a:ext>
                </a:extLst>
              </p:cNvPr>
              <p:cNvSpPr/>
              <p:nvPr/>
            </p:nvSpPr>
            <p:spPr>
              <a:xfrm>
                <a:off x="5867216" y="4747107"/>
                <a:ext cx="457568" cy="4064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↑×</m:t>
                      </m:r>
                    </m:oMath>
                  </m:oMathPara>
                </a14:m>
                <a:endParaRPr lang="en-US" sz="2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6008831-A7DC-4CE1-9337-65C19C53E8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216" y="4747107"/>
                <a:ext cx="457568" cy="406400"/>
              </a:xfrm>
              <a:prstGeom prst="rect">
                <a:avLst/>
              </a:prstGeom>
              <a:blipFill>
                <a:blip r:embed="rId2"/>
                <a:stretch>
                  <a:fillRect l="-6173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9971C93-2CAF-4D5C-AD8B-583E487B763F}"/>
                  </a:ext>
                </a:extLst>
              </p:cNvPr>
              <p:cNvSpPr/>
              <p:nvPr/>
            </p:nvSpPr>
            <p:spPr>
              <a:xfrm>
                <a:off x="6671656" y="4760607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↑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US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9971C93-2CAF-4D5C-AD8B-583E487B76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1656" y="4760607"/>
                <a:ext cx="512233" cy="3709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6">
            <a:extLst>
              <a:ext uri="{FF2B5EF4-FFF2-40B4-BE49-F238E27FC236}">
                <a16:creationId xmlns:a16="http://schemas.microsoft.com/office/drawing/2014/main" id="{BB4CD8E2-B6A4-4DFC-9463-716587F2854A}"/>
              </a:ext>
            </a:extLst>
          </p:cNvPr>
          <p:cNvCxnSpPr>
            <a:cxnSpLocks/>
            <a:stCxn id="23" idx="3"/>
            <a:endCxn id="25" idx="1"/>
          </p:cNvCxnSpPr>
          <p:nvPr/>
        </p:nvCxnSpPr>
        <p:spPr>
          <a:xfrm>
            <a:off x="7183889" y="4946073"/>
            <a:ext cx="329736" cy="80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5BFFDE89-1E6F-4E4F-812D-6DE8B1A7E2EB}"/>
              </a:ext>
            </a:extLst>
          </p:cNvPr>
          <p:cNvSpPr/>
          <p:nvPr/>
        </p:nvSpPr>
        <p:spPr>
          <a:xfrm>
            <a:off x="7513625" y="4760607"/>
            <a:ext cx="391359" cy="37253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V</a:t>
            </a:r>
            <a:endParaRPr lang="en-US" i="1" baseline="30000" dirty="0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25889D-4AFF-4CF1-8624-D8036DEB5E35}"/>
              </a:ext>
            </a:extLst>
          </p:cNvPr>
          <p:cNvSpPr txBox="1"/>
          <p:nvPr/>
        </p:nvSpPr>
        <p:spPr>
          <a:xfrm>
            <a:off x="3462325" y="5640148"/>
            <a:ext cx="62128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Cartesian product followed by filtering.</a:t>
            </a:r>
          </a:p>
        </p:txBody>
      </p:sp>
    </p:spTree>
    <p:extLst>
      <p:ext uri="{BB962C8B-B14F-4D97-AF65-F5344CB8AC3E}">
        <p14:creationId xmlns:p14="http://schemas.microsoft.com/office/powerpoint/2010/main" val="60208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5D9ED-585C-1B5C-A7F8-310483188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 maintenance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C4BCC3-4FE2-D046-80F4-AFA87E11C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</a:t>
            </a:fld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5D6E3C61-3E23-EB3E-12AF-1943AE9E0757}"/>
              </a:ext>
            </a:extLst>
          </p:cNvPr>
          <p:cNvSpPr/>
          <p:nvPr/>
        </p:nvSpPr>
        <p:spPr>
          <a:xfrm>
            <a:off x="1494460" y="5945614"/>
            <a:ext cx="9293043" cy="20543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9A02DC-7BCA-9AA4-2A79-9AE462BE9F1F}"/>
              </a:ext>
            </a:extLst>
          </p:cNvPr>
          <p:cNvSpPr txBox="1"/>
          <p:nvPr/>
        </p:nvSpPr>
        <p:spPr>
          <a:xfrm>
            <a:off x="6096000" y="6119457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Time</a:t>
            </a:r>
          </a:p>
        </p:txBody>
      </p:sp>
      <p:pic>
        <p:nvPicPr>
          <p:cNvPr id="9" name="Picture 8" descr="A close up of a cylinder&#10;&#10;Description automatically generated">
            <a:extLst>
              <a:ext uri="{FF2B5EF4-FFF2-40B4-BE49-F238E27FC236}">
                <a16:creationId xmlns:a16="http://schemas.microsoft.com/office/drawing/2014/main" id="{2987EDFA-A4EC-87DC-2A4D-C1E08D279A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80268" y="5087608"/>
            <a:ext cx="417834" cy="594253"/>
          </a:xfrm>
          <a:prstGeom prst="rect">
            <a:avLst/>
          </a:prstGeom>
        </p:spPr>
      </p:pic>
      <p:pic>
        <p:nvPicPr>
          <p:cNvPr id="10" name="Picture 9" descr="A close up of a cylinder&#10;&#10;Description automatically generated">
            <a:extLst>
              <a:ext uri="{FF2B5EF4-FFF2-40B4-BE49-F238E27FC236}">
                <a16:creationId xmlns:a16="http://schemas.microsoft.com/office/drawing/2014/main" id="{74639115-B5AE-C607-4D00-A0EA9A9E2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678957" y="5087608"/>
            <a:ext cx="417834" cy="594253"/>
          </a:xfrm>
          <a:prstGeom prst="rect">
            <a:avLst/>
          </a:prstGeom>
        </p:spPr>
      </p:pic>
      <p:pic>
        <p:nvPicPr>
          <p:cNvPr id="11" name="Picture 10" descr="A close up of a cylinder&#10;&#10;Description automatically generated">
            <a:extLst>
              <a:ext uri="{FF2B5EF4-FFF2-40B4-BE49-F238E27FC236}">
                <a16:creationId xmlns:a16="http://schemas.microsoft.com/office/drawing/2014/main" id="{4BC68764-6EFD-D529-5CB1-4C01A3DA4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723147" y="5087608"/>
            <a:ext cx="417834" cy="594253"/>
          </a:xfrm>
          <a:prstGeom prst="rect">
            <a:avLst/>
          </a:prstGeom>
        </p:spPr>
      </p:pic>
      <p:pic>
        <p:nvPicPr>
          <p:cNvPr id="12" name="Picture 11" descr="A close up of a cylinder&#10;&#10;Description automatically generated">
            <a:extLst>
              <a:ext uri="{FF2B5EF4-FFF2-40B4-BE49-F238E27FC236}">
                <a16:creationId xmlns:a16="http://schemas.microsoft.com/office/drawing/2014/main" id="{2A1307EF-2305-9724-AC6B-6F549B7BA6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767337" y="5087608"/>
            <a:ext cx="417834" cy="594253"/>
          </a:xfrm>
          <a:prstGeom prst="rect">
            <a:avLst/>
          </a:prstGeom>
        </p:spPr>
      </p:pic>
      <p:pic>
        <p:nvPicPr>
          <p:cNvPr id="13" name="Picture 12" descr="A close up of a cylinder&#10;&#10;Description automatically generated">
            <a:extLst>
              <a:ext uri="{FF2B5EF4-FFF2-40B4-BE49-F238E27FC236}">
                <a16:creationId xmlns:a16="http://schemas.microsoft.com/office/drawing/2014/main" id="{004F068D-FF4C-C0CF-8DEE-A127E68B5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753236" y="5087608"/>
            <a:ext cx="417834" cy="5942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Arrow: Right 13">
                <a:extLst>
                  <a:ext uri="{FF2B5EF4-FFF2-40B4-BE49-F238E27FC236}">
                    <a16:creationId xmlns:a16="http://schemas.microsoft.com/office/drawing/2014/main" id="{5CE217A5-BBC8-900C-5D52-B292B3982A11}"/>
                  </a:ext>
                </a:extLst>
              </p:cNvPr>
              <p:cNvSpPr/>
              <p:nvPr/>
            </p:nvSpPr>
            <p:spPr>
              <a:xfrm>
                <a:off x="2203422" y="508760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Arrow: Right 13">
                <a:extLst>
                  <a:ext uri="{FF2B5EF4-FFF2-40B4-BE49-F238E27FC236}">
                    <a16:creationId xmlns:a16="http://schemas.microsoft.com/office/drawing/2014/main" id="{5CE217A5-BBC8-900C-5D52-B292B3982A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3422" y="5087606"/>
                <a:ext cx="1362745" cy="594256"/>
              </a:xfrm>
              <a:prstGeom prst="rightArrow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Arrow: Right 14">
                <a:extLst>
                  <a:ext uri="{FF2B5EF4-FFF2-40B4-BE49-F238E27FC236}">
                    <a16:creationId xmlns:a16="http://schemas.microsoft.com/office/drawing/2014/main" id="{8BBC1363-1E12-72BE-238B-85E12F9D273C}"/>
                  </a:ext>
                </a:extLst>
              </p:cNvPr>
              <p:cNvSpPr/>
              <p:nvPr/>
            </p:nvSpPr>
            <p:spPr>
              <a:xfrm>
                <a:off x="4228596" y="508760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Arrow: Right 14">
                <a:extLst>
                  <a:ext uri="{FF2B5EF4-FFF2-40B4-BE49-F238E27FC236}">
                    <a16:creationId xmlns:a16="http://schemas.microsoft.com/office/drawing/2014/main" id="{8BBC1363-1E12-72BE-238B-85E12F9D27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8596" y="5087606"/>
                <a:ext cx="1362745" cy="594256"/>
              </a:xfrm>
              <a:prstGeom prst="rightArrow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Arrow: Right 15">
                <a:extLst>
                  <a:ext uri="{FF2B5EF4-FFF2-40B4-BE49-F238E27FC236}">
                    <a16:creationId xmlns:a16="http://schemas.microsoft.com/office/drawing/2014/main" id="{FE896BAE-3384-BED0-757C-61F600742562}"/>
                  </a:ext>
                </a:extLst>
              </p:cNvPr>
              <p:cNvSpPr/>
              <p:nvPr/>
            </p:nvSpPr>
            <p:spPr>
              <a:xfrm>
                <a:off x="6301932" y="508760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Arrow: Right 15">
                <a:extLst>
                  <a:ext uri="{FF2B5EF4-FFF2-40B4-BE49-F238E27FC236}">
                    <a16:creationId xmlns:a16="http://schemas.microsoft.com/office/drawing/2014/main" id="{FE896BAE-3384-BED0-757C-61F6007425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1932" y="5087606"/>
                <a:ext cx="1362745" cy="594256"/>
              </a:xfrm>
              <a:prstGeom prst="rightArrow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Arrow: Right 16">
                <a:extLst>
                  <a:ext uri="{FF2B5EF4-FFF2-40B4-BE49-F238E27FC236}">
                    <a16:creationId xmlns:a16="http://schemas.microsoft.com/office/drawing/2014/main" id="{C64A5FBE-7D69-1C1A-3D8D-B7A4AC152DB8}"/>
                  </a:ext>
                </a:extLst>
              </p:cNvPr>
              <p:cNvSpPr/>
              <p:nvPr/>
            </p:nvSpPr>
            <p:spPr>
              <a:xfrm>
                <a:off x="8287831" y="508760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Arrow: Right 16">
                <a:extLst>
                  <a:ext uri="{FF2B5EF4-FFF2-40B4-BE49-F238E27FC236}">
                    <a16:creationId xmlns:a16="http://schemas.microsoft.com/office/drawing/2014/main" id="{C64A5FBE-7D69-1C1A-3D8D-B7A4AC152D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7831" y="5087606"/>
                <a:ext cx="1362745" cy="594256"/>
              </a:xfrm>
              <a:prstGeom prst="rightArrow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Arrow: Up 17">
                <a:extLst>
                  <a:ext uri="{FF2B5EF4-FFF2-40B4-BE49-F238E27FC236}">
                    <a16:creationId xmlns:a16="http://schemas.microsoft.com/office/drawing/2014/main" id="{BF7F3C93-A2FE-60EB-50AC-20FD86076159}"/>
                  </a:ext>
                </a:extLst>
              </p:cNvPr>
              <p:cNvSpPr/>
              <p:nvPr/>
            </p:nvSpPr>
            <p:spPr>
              <a:xfrm>
                <a:off x="1580268" y="3557948"/>
                <a:ext cx="417834" cy="1397783"/>
              </a:xfrm>
              <a:prstGeom prst="upArrow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Arrow: Up 17">
                <a:extLst>
                  <a:ext uri="{FF2B5EF4-FFF2-40B4-BE49-F238E27FC236}">
                    <a16:creationId xmlns:a16="http://schemas.microsoft.com/office/drawing/2014/main" id="{BF7F3C93-A2FE-60EB-50AC-20FD860761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0268" y="3557948"/>
                <a:ext cx="417834" cy="1397783"/>
              </a:xfrm>
              <a:prstGeom prst="upArrow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Graphic 19" descr="Table with solid fill">
            <a:extLst>
              <a:ext uri="{FF2B5EF4-FFF2-40B4-BE49-F238E27FC236}">
                <a16:creationId xmlns:a16="http://schemas.microsoft.com/office/drawing/2014/main" id="{13285FA4-37CF-EAD2-11FB-3F9155F15D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31985" y="2609123"/>
            <a:ext cx="914400" cy="914400"/>
          </a:xfrm>
          <a:prstGeom prst="rect">
            <a:avLst/>
          </a:prstGeom>
        </p:spPr>
      </p:pic>
      <p:pic>
        <p:nvPicPr>
          <p:cNvPr id="21" name="Graphic 20" descr="Table with solid fill">
            <a:extLst>
              <a:ext uri="{FF2B5EF4-FFF2-40B4-BE49-F238E27FC236}">
                <a16:creationId xmlns:a16="http://schemas.microsoft.com/office/drawing/2014/main" id="{1A132752-03E3-5C98-46F3-823027FC0C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370251" y="2609123"/>
            <a:ext cx="914400" cy="914400"/>
          </a:xfrm>
          <a:prstGeom prst="rect">
            <a:avLst/>
          </a:prstGeom>
        </p:spPr>
      </p:pic>
      <p:pic>
        <p:nvPicPr>
          <p:cNvPr id="22" name="Graphic 21" descr="Table with solid fill">
            <a:extLst>
              <a:ext uri="{FF2B5EF4-FFF2-40B4-BE49-F238E27FC236}">
                <a16:creationId xmlns:a16="http://schemas.microsoft.com/office/drawing/2014/main" id="{87C9B5BE-2745-C3A9-A441-CBE20AC88F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74864" y="2609123"/>
            <a:ext cx="914400" cy="914400"/>
          </a:xfrm>
          <a:prstGeom prst="rect">
            <a:avLst/>
          </a:prstGeom>
        </p:spPr>
      </p:pic>
      <p:pic>
        <p:nvPicPr>
          <p:cNvPr id="23" name="Graphic 22" descr="Table with solid fill">
            <a:extLst>
              <a:ext uri="{FF2B5EF4-FFF2-40B4-BE49-F238E27FC236}">
                <a16:creationId xmlns:a16="http://schemas.microsoft.com/office/drawing/2014/main" id="{3DBCABDB-2B98-EE15-31C8-721749562A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19054" y="2609123"/>
            <a:ext cx="914400" cy="914400"/>
          </a:xfrm>
          <a:prstGeom prst="rect">
            <a:avLst/>
          </a:prstGeom>
        </p:spPr>
      </p:pic>
      <p:pic>
        <p:nvPicPr>
          <p:cNvPr id="24" name="Graphic 23" descr="Table with solid fill">
            <a:extLst>
              <a:ext uri="{FF2B5EF4-FFF2-40B4-BE49-F238E27FC236}">
                <a16:creationId xmlns:a16="http://schemas.microsoft.com/office/drawing/2014/main" id="{772A05FA-17F1-71E3-B7D7-F36F79C11C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476756" y="2609123"/>
            <a:ext cx="914400" cy="914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Arrow: Up 24">
                <a:extLst>
                  <a:ext uri="{FF2B5EF4-FFF2-40B4-BE49-F238E27FC236}">
                    <a16:creationId xmlns:a16="http://schemas.microsoft.com/office/drawing/2014/main" id="{9B8CD638-F793-13A5-DA74-7137A14E47A2}"/>
                  </a:ext>
                </a:extLst>
              </p:cNvPr>
              <p:cNvSpPr/>
              <p:nvPr/>
            </p:nvSpPr>
            <p:spPr>
              <a:xfrm>
                <a:off x="3678957" y="3557948"/>
                <a:ext cx="417834" cy="1397783"/>
              </a:xfrm>
              <a:prstGeom prst="upArrow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Arrow: Up 24">
                <a:extLst>
                  <a:ext uri="{FF2B5EF4-FFF2-40B4-BE49-F238E27FC236}">
                    <a16:creationId xmlns:a16="http://schemas.microsoft.com/office/drawing/2014/main" id="{9B8CD638-F793-13A5-DA74-7137A14E47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8957" y="3557948"/>
                <a:ext cx="417834" cy="1397783"/>
              </a:xfrm>
              <a:prstGeom prst="upArrow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Arrow: Up 25">
                <a:extLst>
                  <a:ext uri="{FF2B5EF4-FFF2-40B4-BE49-F238E27FC236}">
                    <a16:creationId xmlns:a16="http://schemas.microsoft.com/office/drawing/2014/main" id="{BA97E5FA-3855-6EC7-C464-8970A29CC105}"/>
                  </a:ext>
                </a:extLst>
              </p:cNvPr>
              <p:cNvSpPr/>
              <p:nvPr/>
            </p:nvSpPr>
            <p:spPr>
              <a:xfrm>
                <a:off x="5723147" y="3557948"/>
                <a:ext cx="417834" cy="1397783"/>
              </a:xfrm>
              <a:prstGeom prst="upArrow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Arrow: Up 25">
                <a:extLst>
                  <a:ext uri="{FF2B5EF4-FFF2-40B4-BE49-F238E27FC236}">
                    <a16:creationId xmlns:a16="http://schemas.microsoft.com/office/drawing/2014/main" id="{BA97E5FA-3855-6EC7-C464-8970A29CC1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3147" y="3557948"/>
                <a:ext cx="417834" cy="1397783"/>
              </a:xfrm>
              <a:prstGeom prst="upArrow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Arrow: Up 26">
                <a:extLst>
                  <a:ext uri="{FF2B5EF4-FFF2-40B4-BE49-F238E27FC236}">
                    <a16:creationId xmlns:a16="http://schemas.microsoft.com/office/drawing/2014/main" id="{58DAEC6E-09F4-D533-2765-CF670FC759C8}"/>
                  </a:ext>
                </a:extLst>
              </p:cNvPr>
              <p:cNvSpPr/>
              <p:nvPr/>
            </p:nvSpPr>
            <p:spPr>
              <a:xfrm>
                <a:off x="7767337" y="3557948"/>
                <a:ext cx="417834" cy="1397783"/>
              </a:xfrm>
              <a:prstGeom prst="upArrow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Arrow: Up 26">
                <a:extLst>
                  <a:ext uri="{FF2B5EF4-FFF2-40B4-BE49-F238E27FC236}">
                    <a16:creationId xmlns:a16="http://schemas.microsoft.com/office/drawing/2014/main" id="{58DAEC6E-09F4-D533-2765-CF670FC759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7337" y="3557948"/>
                <a:ext cx="417834" cy="1397783"/>
              </a:xfrm>
              <a:prstGeom prst="upArrow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Arrow: Up 27">
                <a:extLst>
                  <a:ext uri="{FF2B5EF4-FFF2-40B4-BE49-F238E27FC236}">
                    <a16:creationId xmlns:a16="http://schemas.microsoft.com/office/drawing/2014/main" id="{ED151B22-5343-1291-639D-4698EC51A021}"/>
                  </a:ext>
                </a:extLst>
              </p:cNvPr>
              <p:cNvSpPr/>
              <p:nvPr/>
            </p:nvSpPr>
            <p:spPr>
              <a:xfrm>
                <a:off x="9753236" y="3557948"/>
                <a:ext cx="417834" cy="1397783"/>
              </a:xfrm>
              <a:prstGeom prst="upArrow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Arrow: Up 27">
                <a:extLst>
                  <a:ext uri="{FF2B5EF4-FFF2-40B4-BE49-F238E27FC236}">
                    <a16:creationId xmlns:a16="http://schemas.microsoft.com/office/drawing/2014/main" id="{ED151B22-5343-1291-639D-4698EC51A0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3236" y="3557948"/>
                <a:ext cx="417834" cy="1397783"/>
              </a:xfrm>
              <a:prstGeom prst="upArrow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Arrow: Right 28">
                <a:extLst>
                  <a:ext uri="{FF2B5EF4-FFF2-40B4-BE49-F238E27FC236}">
                    <a16:creationId xmlns:a16="http://schemas.microsoft.com/office/drawing/2014/main" id="{5DEE2680-C6E7-F3AB-39FB-2A2C21EE902F}"/>
                  </a:ext>
                </a:extLst>
              </p:cNvPr>
              <p:cNvSpPr/>
              <p:nvPr/>
            </p:nvSpPr>
            <p:spPr>
              <a:xfrm>
                <a:off x="10334153" y="508760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Arrow: Right 28">
                <a:extLst>
                  <a:ext uri="{FF2B5EF4-FFF2-40B4-BE49-F238E27FC236}">
                    <a16:creationId xmlns:a16="http://schemas.microsoft.com/office/drawing/2014/main" id="{5DEE2680-C6E7-F3AB-39FB-2A2C21EE90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4153" y="5087606"/>
                <a:ext cx="1362745" cy="594256"/>
              </a:xfrm>
              <a:prstGeom prst="rightArrow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Arrow: Right 29">
                <a:extLst>
                  <a:ext uri="{FF2B5EF4-FFF2-40B4-BE49-F238E27FC236}">
                    <a16:creationId xmlns:a16="http://schemas.microsoft.com/office/drawing/2014/main" id="{7149FD4B-8BB1-0610-2426-57E2EABBE7F7}"/>
                  </a:ext>
                </a:extLst>
              </p:cNvPr>
              <p:cNvSpPr/>
              <p:nvPr/>
            </p:nvSpPr>
            <p:spPr>
              <a:xfrm>
                <a:off x="54440" y="508760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Arrow: Right 29">
                <a:extLst>
                  <a:ext uri="{FF2B5EF4-FFF2-40B4-BE49-F238E27FC236}">
                    <a16:creationId xmlns:a16="http://schemas.microsoft.com/office/drawing/2014/main" id="{7149FD4B-8BB1-0610-2426-57E2EABBE7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40" y="5087606"/>
                <a:ext cx="1362745" cy="594256"/>
              </a:xfrm>
              <a:prstGeom prst="rightArrow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6282FEAC-3B8F-08D1-2196-D3E4E76D7BC9}"/>
              </a:ext>
            </a:extLst>
          </p:cNvPr>
          <p:cNvSpPr txBox="1"/>
          <p:nvPr/>
        </p:nvSpPr>
        <p:spPr>
          <a:xfrm>
            <a:off x="1257503" y="6169580"/>
            <a:ext cx="929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1B rows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7067D9F-5920-3CA3-F203-2C128E311435}"/>
              </a:ext>
            </a:extLst>
          </p:cNvPr>
          <p:cNvSpPr txBox="1"/>
          <p:nvPr/>
        </p:nvSpPr>
        <p:spPr>
          <a:xfrm>
            <a:off x="2276591" y="5504242"/>
            <a:ext cx="1038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rows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2078D2E-2625-A33C-18F7-BD652CC997D2}"/>
              </a:ext>
            </a:extLst>
          </p:cNvPr>
          <p:cNvSpPr txBox="1"/>
          <p:nvPr/>
        </p:nvSpPr>
        <p:spPr>
          <a:xfrm>
            <a:off x="4287976" y="5504242"/>
            <a:ext cx="1038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rows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6659BF0-CF60-D76A-3F6C-D61EC1F6DF1C}"/>
              </a:ext>
            </a:extLst>
          </p:cNvPr>
          <p:cNvSpPr txBox="1"/>
          <p:nvPr/>
        </p:nvSpPr>
        <p:spPr>
          <a:xfrm>
            <a:off x="6332166" y="5504242"/>
            <a:ext cx="1038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rows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D500348-ACDE-2EF3-261C-4DA207F8E27E}"/>
              </a:ext>
            </a:extLst>
          </p:cNvPr>
          <p:cNvSpPr txBox="1"/>
          <p:nvPr/>
        </p:nvSpPr>
        <p:spPr>
          <a:xfrm>
            <a:off x="8304288" y="5504242"/>
            <a:ext cx="1038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rows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57A5643-75CA-5CF5-7A0A-66281A9FC7A7}"/>
              </a:ext>
            </a:extLst>
          </p:cNvPr>
          <p:cNvSpPr txBox="1"/>
          <p:nvPr/>
        </p:nvSpPr>
        <p:spPr>
          <a:xfrm>
            <a:off x="10391156" y="5504242"/>
            <a:ext cx="1038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rows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1268539-8FE5-A387-F463-571575BD9121}"/>
                  </a:ext>
                </a:extLst>
              </p:cNvPr>
              <p:cNvSpPr txBox="1"/>
              <p:nvPr/>
            </p:nvSpPr>
            <p:spPr>
              <a:xfrm>
                <a:off x="4564638" y="1674891"/>
                <a:ext cx="296234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Work(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sz="2800" dirty="0"/>
                  <a:t>)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(|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|)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1268539-8FE5-A387-F463-571575BD91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4638" y="1674891"/>
                <a:ext cx="2962349" cy="523220"/>
              </a:xfrm>
              <a:prstGeom prst="rect">
                <a:avLst/>
              </a:prstGeom>
              <a:blipFill>
                <a:blip r:embed="rId17"/>
                <a:stretch>
                  <a:fillRect l="-4321" t="-11628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587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0F925-AA7E-4CAA-A8EE-90B686E4A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Optimizing distinct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AAFBD8-9654-462D-9C99-49AA9279B32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0" dirty="0"/>
                  <a:t>Distinct is idempotent: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𝑑𝑖𝑠𝑡𝑖𝑛𝑐𝑡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∘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𝑑𝑖𝑠𝑡𝑖𝑛𝑐𝑡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𝑑𝑖𝑠𝑡𝑖𝑛𝑐𝑡</m:t>
                    </m:r>
                  </m:oMath>
                </a14:m>
                <a:endParaRPr lang="en-US" b="0" dirty="0"/>
              </a:p>
              <a:p>
                <a:r>
                  <a:rPr lang="en-US" b="0" dirty="0"/>
                  <a:t>For many relational queries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b="0" dirty="0"/>
                  <a:t> the following </a:t>
                </a:r>
                <a:r>
                  <a:rPr lang="en-US" dirty="0"/>
                  <a:t>holds</a:t>
                </a:r>
                <a:br>
                  <a:rPr lang="en-US" dirty="0"/>
                </a:br>
                <a:r>
                  <a:rPr lang="en-US" b="0" dirty="0"/>
                  <a:t>(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b="0" dirty="0"/>
                  <a:t> one of select, project, join, map, </a:t>
                </a:r>
                <a:r>
                  <a:rPr lang="en-US" b="0" dirty="0" err="1"/>
                  <a:t>flatmap</a:t>
                </a:r>
                <a:r>
                  <a:rPr lang="en-US" b="0" dirty="0"/>
                  <a:t>, union, intersection)</a:t>
                </a:r>
              </a:p>
              <a:p>
                <a:endParaRPr lang="en-US" dirty="0"/>
              </a:p>
              <a:p>
                <a:endParaRPr lang="en-US" b="0" dirty="0"/>
              </a:p>
              <a:p>
                <a:r>
                  <a:rPr lang="en-US" dirty="0"/>
                  <a:t>For </a:t>
                </a:r>
                <a:r>
                  <a:rPr lang="en-US" i="1" dirty="0"/>
                  <a:t>Q</a:t>
                </a:r>
                <a:r>
                  <a:rPr lang="en-US" dirty="0"/>
                  <a:t> in join, product, filter, select we have</a:t>
                </a:r>
                <a:endParaRPr lang="en-US" i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AAFBD8-9654-462D-9C99-49AA9279B3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F3A6B8-7E52-4EE8-B617-23F4109C8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E70C21-A1A5-4627-A7EE-CDE94EB12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948" y="3317005"/>
            <a:ext cx="10550294" cy="623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2FF610-9A3D-4506-AA55-DDFD55AA9E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6157" y="5109369"/>
            <a:ext cx="5857875" cy="7715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64F278E-71A3-5A9E-0058-6EFAEDCE8DE9}"/>
                  </a:ext>
                </a:extLst>
              </p:cNvPr>
              <p:cNvSpPr txBox="1"/>
              <p:nvPr/>
            </p:nvSpPr>
            <p:spPr>
              <a:xfrm>
                <a:off x="6268794" y="3448162"/>
                <a:ext cx="1302913" cy="4924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64F278E-71A3-5A9E-0058-6EFAEDCE8D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8794" y="3448162"/>
                <a:ext cx="1302913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99E1840-AAF8-E246-F7A0-BFF5427F49C6}"/>
                  </a:ext>
                </a:extLst>
              </p:cNvPr>
              <p:cNvSpPr txBox="1"/>
              <p:nvPr/>
            </p:nvSpPr>
            <p:spPr>
              <a:xfrm>
                <a:off x="5719482" y="5222014"/>
                <a:ext cx="901966" cy="4924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99E1840-AAF8-E246-F7A0-BFF5427F49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9482" y="5222014"/>
                <a:ext cx="901966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4398723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6C0C9-C5F5-40D6-8590-C9297D8E0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Incremental </a:t>
            </a:r>
            <a:r>
              <a:rPr lang="en-US" i="1" dirty="0"/>
              <a:t>distinct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40619E-6269-4665-8941-8F54C6C07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71</a:t>
            </a:fld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AF3A160F-7054-48C2-92B3-38719E43A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8580" y="1459606"/>
            <a:ext cx="10190998" cy="4490948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61D1479-11FB-F27E-BAA4-BAEDAE229809}"/>
                  </a:ext>
                </a:extLst>
              </p:cNvPr>
              <p:cNvSpPr txBox="1"/>
              <p:nvPr/>
            </p:nvSpPr>
            <p:spPr>
              <a:xfrm>
                <a:off x="3560306" y="5950554"/>
                <a:ext cx="507138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/>
                  <a:t>Work proportional to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|!</m:t>
                    </m:r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61D1479-11FB-F27E-BAA4-BAEDAE2298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0306" y="5950554"/>
                <a:ext cx="5071388" cy="646331"/>
              </a:xfrm>
              <a:prstGeom prst="rect">
                <a:avLst/>
              </a:prstGeom>
              <a:blipFill>
                <a:blip r:embed="rId3"/>
                <a:stretch>
                  <a:fillRect l="-3606"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C3DF629-7F73-A167-2C35-82B982BCC9F4}"/>
                  </a:ext>
                </a:extLst>
              </p:cNvPr>
              <p:cNvSpPr txBox="1"/>
              <p:nvPr/>
            </p:nvSpPr>
            <p:spPr>
              <a:xfrm>
                <a:off x="5031664" y="2218411"/>
                <a:ext cx="1302913" cy="4924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C3DF629-7F73-A167-2C35-82B982BCC9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1664" y="2218411"/>
                <a:ext cx="1302913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749677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11268-6E2F-4D88-BBA3-DC4BFB9A0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059B7D-D151-4A8F-952C-C5DF66C612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56022" cy="4351338"/>
          </a:xfrm>
        </p:spPr>
        <p:txBody>
          <a:bodyPr/>
          <a:lstStyle/>
          <a:p>
            <a:r>
              <a:rPr lang="en-US" dirty="0"/>
              <a:t>Incremental View Maintenance</a:t>
            </a:r>
          </a:p>
          <a:p>
            <a:r>
              <a:rPr lang="en-US" dirty="0"/>
              <a:t>Streaming Databases</a:t>
            </a:r>
          </a:p>
          <a:p>
            <a:r>
              <a:rPr lang="en-US" dirty="0"/>
              <a:t>Streaming languages</a:t>
            </a:r>
          </a:p>
          <a:p>
            <a:r>
              <a:rPr lang="en-US" dirty="0"/>
              <a:t>Functional Languages</a:t>
            </a:r>
          </a:p>
          <a:p>
            <a:r>
              <a:rPr lang="en-US" dirty="0"/>
              <a:t>Category theory</a:t>
            </a:r>
          </a:p>
          <a:p>
            <a:r>
              <a:rPr lang="en-US" dirty="0"/>
              <a:t>Dataflow machines</a:t>
            </a:r>
          </a:p>
          <a:p>
            <a:r>
              <a:rPr lang="en-US" dirty="0"/>
              <a:t>Synchronous circuits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8B75DC-4D11-40EE-AAAA-CB43F03D4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72</a:t>
            </a:fld>
            <a:endParaRPr lang="en-US"/>
          </a:p>
        </p:txBody>
      </p:sp>
      <p:pic>
        <p:nvPicPr>
          <p:cNvPr id="9" name="Picture 8" descr="A bookshelf full of books&#10;&#10;Description automatically generated with medium confidence">
            <a:extLst>
              <a:ext uri="{FF2B5EF4-FFF2-40B4-BE49-F238E27FC236}">
                <a16:creationId xmlns:a16="http://schemas.microsoft.com/office/drawing/2014/main" id="{39DBFCA3-486C-4978-911F-2098AA650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460604" y="0"/>
            <a:ext cx="4559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01269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AD059-D5CC-405C-B117-9F2920154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Materialized View Update Problem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AE3489F-6B66-4A16-94B2-E37A6CBC84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17451" y="2005012"/>
            <a:ext cx="6740674" cy="43513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DAA1F-2F9C-4212-8DC8-AB8F9E02C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47B8FC-144C-4A0A-BC14-EFF467033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58" y="3021559"/>
            <a:ext cx="4618299" cy="14486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80460A-CDC9-4E72-9BB3-E446D39796C8}"/>
              </a:ext>
            </a:extLst>
          </p:cNvPr>
          <p:cNvSpPr txBox="1"/>
          <p:nvPr/>
        </p:nvSpPr>
        <p:spPr>
          <a:xfrm>
            <a:off x="700212" y="4543064"/>
            <a:ext cx="3583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IEEE Data Engineering Bulletin, 1995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05DEDE-2348-4D99-B1CE-9E0D5B93DB26}"/>
              </a:ext>
            </a:extLst>
          </p:cNvPr>
          <p:cNvSpPr/>
          <p:nvPr/>
        </p:nvSpPr>
        <p:spPr>
          <a:xfrm>
            <a:off x="6154783" y="3545015"/>
            <a:ext cx="3030583" cy="1965960"/>
          </a:xfrm>
          <a:prstGeom prst="rect">
            <a:avLst/>
          </a:prstGeom>
          <a:solidFill>
            <a:srgbClr val="FF0000">
              <a:alpha val="25098"/>
            </a:srgbClr>
          </a:solidFill>
          <a:ln>
            <a:solidFill>
              <a:srgbClr val="FF0000">
                <a:alpha val="29020"/>
              </a:srgbClr>
            </a:solidFill>
          </a:ln>
          <a:scene3d>
            <a:camera prst="orthographicFront">
              <a:rot lat="1320000" lon="2040000" rev="0"/>
            </a:camera>
            <a:lightRig rig="balanced" dir="t">
              <a:rot lat="0" lon="0" rev="15000000"/>
            </a:lightRig>
          </a:scene3d>
          <a:sp3d extrusionH="5734050" prstMaterial="clear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40CFF5-8D8B-4DB7-B7A5-67278DEB48B6}"/>
              </a:ext>
            </a:extLst>
          </p:cNvPr>
          <p:cNvSpPr txBox="1"/>
          <p:nvPr/>
        </p:nvSpPr>
        <p:spPr>
          <a:xfrm rot="19796189">
            <a:off x="8735440" y="3780817"/>
            <a:ext cx="3682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essentially cover this whole space</a:t>
            </a:r>
          </a:p>
        </p:txBody>
      </p:sp>
    </p:spTree>
    <p:extLst>
      <p:ext uri="{BB962C8B-B14F-4D97-AF65-F5344CB8AC3E}">
        <p14:creationId xmlns:p14="http://schemas.microsoft.com/office/powerpoint/2010/main" val="100115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180EE8A-69E1-84EE-8E9D-0CAA755008C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The ring of weights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180EE8A-69E1-84EE-8E9D-0CAA755008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AA5BB61-D99C-F50B-E9D0-1364E5E2F59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multiplication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dirty="0"/>
                  <a:t> shows up in the join implementation …</a:t>
                </a:r>
              </a:p>
              <a:p>
                <a:r>
                  <a:rPr lang="en-US" dirty="0"/>
                  <a:t>… where weights of matching keys are multiplied</a:t>
                </a:r>
              </a:p>
              <a:p>
                <a:r>
                  <a:rPr lang="en-US" dirty="0"/>
                  <a:t>That’s why joins are bilinear</a:t>
                </a:r>
                <a:br>
                  <a:rPr lang="en-US" dirty="0"/>
                </a:br>
                <a:r>
                  <a:rPr lang="en-US" dirty="0"/>
                  <a:t>(because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/>
                  <a:t> distributes over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AA5BB61-D99C-F50B-E9D0-1364E5E2F59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86D7AA-C0D0-E374-1F85-3FEE080B7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74</a:t>
            </a:fld>
            <a:endParaRPr lang="en-US"/>
          </a:p>
        </p:txBody>
      </p:sp>
      <p:pic>
        <p:nvPicPr>
          <p:cNvPr id="8" name="Picture 7" descr="Rings on top of a book">
            <a:extLst>
              <a:ext uri="{FF2B5EF4-FFF2-40B4-BE49-F238E27FC236}">
                <a16:creationId xmlns:a16="http://schemas.microsoft.com/office/drawing/2014/main" id="{AF9E9FBA-BFE4-64C0-F3C7-A53E9EF84C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1" b="30142"/>
          <a:stretch/>
        </p:blipFill>
        <p:spPr>
          <a:xfrm>
            <a:off x="7548956" y="3530046"/>
            <a:ext cx="3045709" cy="208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77981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3615F55-F31E-74D6-C349-C5E1A6BC5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SQL operations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9F32C4-E23D-CBA0-CF15-01DD404960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875" y="1847850"/>
            <a:ext cx="10515600" cy="4351338"/>
          </a:xfrm>
        </p:spPr>
        <p:txBody>
          <a:bodyPr/>
          <a:lstStyle/>
          <a:p>
            <a:r>
              <a:rPr lang="en-US" dirty="0"/>
              <a:t>Map (select)</a:t>
            </a:r>
          </a:p>
          <a:p>
            <a:r>
              <a:rPr lang="en-US" dirty="0"/>
              <a:t>Group-by (nested relations)</a:t>
            </a:r>
          </a:p>
          <a:p>
            <a:r>
              <a:rPr lang="en-US" dirty="0" err="1"/>
              <a:t>Flatmap</a:t>
            </a:r>
            <a:endParaRPr lang="en-US" dirty="0"/>
          </a:p>
          <a:p>
            <a:r>
              <a:rPr lang="en-US" dirty="0"/>
              <a:t>Aggregation</a:t>
            </a:r>
          </a:p>
          <a:p>
            <a:r>
              <a:rPr lang="en-US" dirty="0"/>
              <a:t>Order-by: not a particularly efficient model in DBSP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48A103-34C4-CDE0-F190-73F029CFC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75</a:t>
            </a:fld>
            <a:endParaRPr lang="en-US"/>
          </a:p>
        </p:txBody>
      </p:sp>
      <p:pic>
        <p:nvPicPr>
          <p:cNvPr id="8" name="Picture 7" descr="A picture containing text, vessel, bottle&#10;&#10;Description automatically generated">
            <a:extLst>
              <a:ext uri="{FF2B5EF4-FFF2-40B4-BE49-F238E27FC236}">
                <a16:creationId xmlns:a16="http://schemas.microsoft.com/office/drawing/2014/main" id="{8D963314-C187-0EEE-6DE6-39E4AE5A1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508" y="542925"/>
            <a:ext cx="2295525" cy="22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3439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1034F-EB68-18D4-9DF8-F52248CC9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map_keys</a:t>
            </a:r>
            <a:r>
              <a:rPr lang="en-US" dirty="0"/>
              <a:t>(f)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83EEF9D-434B-B5EC-EE26-77514171CC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Generalization of SQL SELECT</a:t>
                </a:r>
              </a:p>
              <a:p>
                <a:r>
                  <a:rPr lang="en-US" dirty="0"/>
                  <a:t>Given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 the operator map_keys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is:</a:t>
                </a:r>
                <a:br>
                  <a:rPr lang="en-US" dirty="0"/>
                </a:br>
                <a:r>
                  <a:rPr lang="en-US" dirty="0"/>
                  <a:t>map_keys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b="0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Apply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to each key and “weigh” the result</a:t>
                </a:r>
              </a:p>
              <a:p>
                <a:r>
                  <a:rPr lang="en-US" dirty="0" err="1"/>
                  <a:t>map_keys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is linear for any function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83EEF9D-434B-B5EC-EE26-77514171CC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5B188D-2D4D-CD74-4D87-4C1E0CFD4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76</a:t>
            </a:fld>
            <a:endParaRPr lang="en-US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6466BCE4-C4EB-A8B8-96A6-F44ED9305F72}"/>
              </a:ext>
            </a:extLst>
          </p:cNvPr>
          <p:cNvSpPr/>
          <p:nvPr/>
        </p:nvSpPr>
        <p:spPr>
          <a:xfrm rot="5400000">
            <a:off x="4931567" y="2969421"/>
            <a:ext cx="180977" cy="585787"/>
          </a:xfrm>
          <a:prstGeom prst="rightBrace">
            <a:avLst>
              <a:gd name="adj1" fmla="val 30555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3E4C841-4979-3EDD-559C-B8F7A61A7B31}"/>
                  </a:ext>
                </a:extLst>
              </p:cNvPr>
              <p:cNvSpPr txBox="1"/>
              <p:nvPr/>
            </p:nvSpPr>
            <p:spPr>
              <a:xfrm>
                <a:off x="4476750" y="3320532"/>
                <a:ext cx="12839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Weight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3E4C841-4979-3EDD-559C-B8F7A61A7B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6750" y="3320532"/>
                <a:ext cx="1283941" cy="369332"/>
              </a:xfrm>
              <a:prstGeom prst="rect">
                <a:avLst/>
              </a:prstGeom>
              <a:blipFill>
                <a:blip r:embed="rId3"/>
                <a:stretch>
                  <a:fillRect l="-3791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625962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0AAA5-CF07-810F-B522-36DAFE186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Groupings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27F04B1-EF93-3425-EE7E-51A6D660E01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 </a:t>
                </a:r>
                <a:r>
                  <a:rPr lang="en-US" dirty="0">
                    <a:solidFill>
                      <a:schemeClr val="accent1"/>
                    </a:solidFill>
                  </a:rPr>
                  <a:t>grouping</a:t>
                </a:r>
                <a:r>
                  <a:rPr lang="en-US" dirty="0"/>
                  <a:t> maps a key to a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dirty="0"/>
                  <a:t>-set: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</m:oMath>
                </a14:m>
                <a:endParaRPr lang="en-US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Given a key, return a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-set</a:t>
                </a:r>
                <a:endParaRPr lang="en-US" b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dirty="0">
                    <a:ea typeface="Cambria Math" panose="02040503050406030204" pitchFamily="18" charset="0"/>
                  </a:rPr>
                  <a:t>This structure is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This is a mathematical group!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27F04B1-EF93-3425-EE7E-51A6D660E01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176524-2464-3A1D-4251-BB00F47FE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77</a:t>
            </a:fld>
            <a:endParaRPr lang="en-US"/>
          </a:p>
        </p:txBody>
      </p:sp>
      <p:pic>
        <p:nvPicPr>
          <p:cNvPr id="14" name="Graphic 13" descr="Table with solid fill">
            <a:extLst>
              <a:ext uri="{FF2B5EF4-FFF2-40B4-BE49-F238E27FC236}">
                <a16:creationId xmlns:a16="http://schemas.microsoft.com/office/drawing/2014/main" id="{6D6DBE3E-F3B3-868F-ACA2-31C7ECDF9B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42279" y="4940302"/>
            <a:ext cx="914400" cy="914400"/>
          </a:xfrm>
          <a:prstGeom prst="rect">
            <a:avLst/>
          </a:prstGeom>
        </p:spPr>
      </p:pic>
      <p:pic>
        <p:nvPicPr>
          <p:cNvPr id="15" name="Graphic 14" descr="Table with solid fill">
            <a:extLst>
              <a:ext uri="{FF2B5EF4-FFF2-40B4-BE49-F238E27FC236}">
                <a16:creationId xmlns:a16="http://schemas.microsoft.com/office/drawing/2014/main" id="{9247357A-F9AC-4E76-4FCA-48DB7BC96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15150" y="4338846"/>
            <a:ext cx="914400" cy="914400"/>
          </a:xfrm>
          <a:prstGeom prst="rect">
            <a:avLst/>
          </a:prstGeom>
        </p:spPr>
      </p:pic>
      <p:pic>
        <p:nvPicPr>
          <p:cNvPr id="17" name="Graphic 16" descr="Table with solid fill">
            <a:extLst>
              <a:ext uri="{FF2B5EF4-FFF2-40B4-BE49-F238E27FC236}">
                <a16:creationId xmlns:a16="http://schemas.microsoft.com/office/drawing/2014/main" id="{7B686255-0E72-674E-E189-3C51533E0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15150" y="5527566"/>
            <a:ext cx="914400" cy="914400"/>
          </a:xfrm>
          <a:prstGeom prst="rect">
            <a:avLst/>
          </a:prstGeom>
        </p:spPr>
      </p:pic>
      <p:graphicFrame>
        <p:nvGraphicFramePr>
          <p:cNvPr id="18" name="Table 18">
            <a:extLst>
              <a:ext uri="{FF2B5EF4-FFF2-40B4-BE49-F238E27FC236}">
                <a16:creationId xmlns:a16="http://schemas.microsoft.com/office/drawing/2014/main" id="{948F3AFB-A4C8-AE0C-27AD-BB9F98F27741}"/>
              </a:ext>
            </a:extLst>
          </p:cNvPr>
          <p:cNvGraphicFramePr>
            <a:graphicFrameLocks noGrp="1"/>
          </p:cNvGraphicFramePr>
          <p:nvPr/>
        </p:nvGraphicFramePr>
        <p:xfrm>
          <a:off x="4354512" y="4521726"/>
          <a:ext cx="1719446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9723">
                  <a:extLst>
                    <a:ext uri="{9D8B030D-6E8A-4147-A177-3AD203B41FA5}">
                      <a16:colId xmlns:a16="http://schemas.microsoft.com/office/drawing/2014/main" val="1772066982"/>
                    </a:ext>
                  </a:extLst>
                </a:gridCol>
                <a:gridCol w="859723">
                  <a:extLst>
                    <a:ext uri="{9D8B030D-6E8A-4147-A177-3AD203B41FA5}">
                      <a16:colId xmlns:a16="http://schemas.microsoft.com/office/drawing/2014/main" val="2679525025"/>
                    </a:ext>
                  </a:extLst>
                </a:gridCol>
              </a:tblGrid>
              <a:tr h="345944">
                <a:tc>
                  <a:txBody>
                    <a:bodyPr/>
                    <a:lstStyle/>
                    <a:p>
                      <a:r>
                        <a:rPr lang="en-US" dirty="0"/>
                        <a:t>Key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Z-set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030046"/>
                  </a:ext>
                </a:extLst>
              </a:tr>
              <a:tr h="345944">
                <a:tc>
                  <a:txBody>
                    <a:bodyPr/>
                    <a:lstStyle/>
                    <a:p>
                      <a:r>
                        <a:rPr lang="en-US" dirty="0"/>
                        <a:t>K1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6999296"/>
                  </a:ext>
                </a:extLst>
              </a:tr>
              <a:tr h="345944">
                <a:tc>
                  <a:txBody>
                    <a:bodyPr/>
                    <a:lstStyle/>
                    <a:p>
                      <a:r>
                        <a:rPr lang="en-US" dirty="0"/>
                        <a:t>K2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7183930"/>
                  </a:ext>
                </a:extLst>
              </a:tr>
              <a:tr h="345944">
                <a:tc>
                  <a:txBody>
                    <a:bodyPr/>
                    <a:lstStyle/>
                    <a:p>
                      <a:r>
                        <a:rPr lang="en-US" dirty="0"/>
                        <a:t>K3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9476378"/>
                  </a:ext>
                </a:extLst>
              </a:tr>
            </a:tbl>
          </a:graphicData>
        </a:graphic>
      </p:graphicFrame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03728E7C-112C-8FF0-A269-9F58B4980015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5619750" y="4796046"/>
            <a:ext cx="1295400" cy="300728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F08DC5DA-E13D-E5ED-9BF5-4335AB9FA1C9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5639823" y="5397502"/>
            <a:ext cx="1702456" cy="68863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6C7451BF-8DAD-0BFE-4467-B6CD01F72D60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5639823" y="5828294"/>
            <a:ext cx="1275327" cy="156472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68E3842E-B04E-F4CD-7E52-0069601A2218}"/>
              </a:ext>
            </a:extLst>
          </p:cNvPr>
          <p:cNvSpPr/>
          <p:nvPr/>
        </p:nvSpPr>
        <p:spPr>
          <a:xfrm>
            <a:off x="7493183" y="4569827"/>
            <a:ext cx="228600" cy="452438"/>
          </a:xfrm>
          <a:prstGeom prst="rect">
            <a:avLst/>
          </a:prstGeom>
          <a:solidFill>
            <a:srgbClr val="FF9900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AC18778-9C15-67C4-F3AA-195A48861623}"/>
              </a:ext>
            </a:extLst>
          </p:cNvPr>
          <p:cNvSpPr/>
          <p:nvPr/>
        </p:nvSpPr>
        <p:spPr>
          <a:xfrm>
            <a:off x="7928814" y="5171283"/>
            <a:ext cx="228600" cy="452438"/>
          </a:xfrm>
          <a:prstGeom prst="rect">
            <a:avLst/>
          </a:prstGeom>
          <a:solidFill>
            <a:srgbClr val="FF9900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9A37213-AB81-251E-F689-B73AB1D6690E}"/>
              </a:ext>
            </a:extLst>
          </p:cNvPr>
          <p:cNvSpPr/>
          <p:nvPr/>
        </p:nvSpPr>
        <p:spPr>
          <a:xfrm>
            <a:off x="7493183" y="5737309"/>
            <a:ext cx="228600" cy="452438"/>
          </a:xfrm>
          <a:prstGeom prst="rect">
            <a:avLst/>
          </a:prstGeom>
          <a:solidFill>
            <a:srgbClr val="FF9900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4EC9533-A0D4-B347-AFF8-2D548D203CB6}"/>
              </a:ext>
            </a:extLst>
          </p:cNvPr>
          <p:cNvSpPr txBox="1"/>
          <p:nvPr/>
        </p:nvSpPr>
        <p:spPr>
          <a:xfrm>
            <a:off x="7478147" y="4194590"/>
            <a:ext cx="855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Weight</a:t>
            </a:r>
          </a:p>
        </p:txBody>
      </p:sp>
    </p:spTree>
    <p:extLst>
      <p:ext uri="{BB962C8B-B14F-4D97-AF65-F5344CB8AC3E}">
        <p14:creationId xmlns:p14="http://schemas.microsoft.com/office/powerpoint/2010/main" val="426837988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BB125-20C0-411C-8718-F835ABA3D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3956"/>
          </a:xfrm>
        </p:spPr>
        <p:txBody>
          <a:bodyPr/>
          <a:lstStyle/>
          <a:p>
            <a:r>
              <a:rPr lang="en-US" dirty="0"/>
              <a:t>Group-by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CAF3B3-5CA8-4EF3-B874-11B65531234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13975"/>
                <a:ext cx="11131502" cy="5211192"/>
              </a:xfrm>
            </p:spPr>
            <p:txBody>
              <a:bodyPr>
                <a:normAutofit/>
              </a:bodyPr>
              <a:lstStyle/>
              <a:p>
                <a:endParaRPr lang="en-US" dirty="0"/>
              </a:p>
              <a:p>
                <a:r>
                  <a:rPr lang="en-US" dirty="0"/>
                  <a:t>Given a type of keys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 and a function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: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, </a:t>
                </a:r>
                <a:br>
                  <a:rPr lang="en-US" dirty="0"/>
                </a:br>
                <a:r>
                  <a:rPr lang="en-US" dirty="0" err="1"/>
                  <a:t>groupby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</m:d>
                  </m:oMath>
                </a14:m>
                <a:r>
                  <a:rPr lang="en-US" dirty="0"/>
                  <a:t> builds a grouping from a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dirty="0"/>
                  <a:t>-set</a:t>
                </a:r>
              </a:p>
              <a:p>
                <a:r>
                  <a:rPr lang="en-US" dirty="0" err="1"/>
                  <a:t>groupby</a:t>
                </a:r>
                <a:r>
                  <a:rPr lang="en-US" dirty="0"/>
                  <a:t> is a linear function!</a:t>
                </a:r>
              </a:p>
              <a:p>
                <a:pPr lvl="1"/>
                <a:r>
                  <a:rPr lang="en-US" dirty="0"/>
                  <a:t>Each tuple in the input delta will affect only one grouping</a:t>
                </a:r>
              </a:p>
              <a:p>
                <a:pPr lvl="1"/>
                <a:r>
                  <a:rPr lang="en-US" dirty="0"/>
                  <a:t>So (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↑</m:t>
                    </m:r>
                  </m:oMath>
                </a14:m>
                <a:r>
                  <a:rPr lang="en-US" dirty="0" err="1"/>
                  <a:t>groupby</a:t>
                </a:r>
                <a:r>
                  <a:rPr lang="en-US" dirty="0"/>
                  <a:t>)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baseline="3000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=</m:t>
                    </m:r>
                  </m:oMath>
                </a14:m>
                <a:r>
                  <a:rPr lang="en-US" dirty="0"/>
                  <a:t> (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↑</m:t>
                    </m:r>
                  </m:oMath>
                </a14:m>
                <a:r>
                  <a:rPr lang="en-US" dirty="0" err="1"/>
                  <a:t>groupby</a:t>
                </a:r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CAF3B3-5CA8-4EF3-B874-11B65531234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13975"/>
                <a:ext cx="11131502" cy="5211192"/>
              </a:xfrm>
              <a:blipFill>
                <a:blip r:embed="rId2"/>
                <a:stretch>
                  <a:fillRect l="-9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CE5A39-F2BA-417F-B82F-535F7D800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77961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E76E4-65AB-74FB-5560-61AA1A568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flatmap_keys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396FFCF-38E3-3FC7-E522-FC0EF9EDFB1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52475" y="1825625"/>
                <a:ext cx="11229975" cy="4351338"/>
              </a:xfrm>
            </p:spPr>
            <p:txBody>
              <a:bodyPr/>
              <a:lstStyle/>
              <a:p>
                <a:r>
                  <a:rPr lang="en-US" dirty="0"/>
                  <a:t>Given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, define</a:t>
                </a:r>
                <a:br>
                  <a:rPr lang="en-US" dirty="0"/>
                </a:br>
                <a:r>
                  <a:rPr lang="en-US" dirty="0" err="1"/>
                  <a:t>flatmap</a:t>
                </a:r>
                <a:r>
                  <a:rPr lang="en-US" dirty="0"/>
                  <a:t>_keys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as: </a:t>
                </a:r>
                <a:r>
                  <a:rPr lang="en-US" dirty="0" err="1"/>
                  <a:t>flatmap</a:t>
                </a:r>
                <a:r>
                  <a:rPr lang="en-US" dirty="0"/>
                  <a:t>_keys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≝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flatmap_keys is linear for any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!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Substitute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][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for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, and id: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for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US" dirty="0"/>
              </a:p>
              <a:p>
                <a:r>
                  <a:rPr lang="en-US" dirty="0" err="1"/>
                  <a:t>flatmap_keys</a:t>
                </a:r>
                <a:r>
                  <a:rPr lang="en-US" dirty="0"/>
                  <a:t>(id):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d>
                      <m:dPr>
                        <m:begChr m:val="["/>
                        <m:endChr m:val="]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] </m:t>
                    </m:r>
                  </m:oMath>
                </a14:m>
                <a:r>
                  <a:rPr lang="en-US" dirty="0"/>
                  <a:t>is the right-inverse of group-by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396FFCF-38E3-3FC7-E522-FC0EF9EDFB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52475" y="1825625"/>
                <a:ext cx="11229975" cy="4351338"/>
              </a:xfrm>
              <a:blipFill>
                <a:blip r:embed="rId2"/>
                <a:stretch>
                  <a:fillRect l="-977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2D9D6F-6771-23EA-361E-090F9BEDA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79</a:t>
            </a:fld>
            <a:endParaRPr lang="en-US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AF345DC4-6576-2B0A-F590-A3ED528AE290}"/>
              </a:ext>
            </a:extLst>
          </p:cNvPr>
          <p:cNvSpPr/>
          <p:nvPr/>
        </p:nvSpPr>
        <p:spPr>
          <a:xfrm rot="5400000">
            <a:off x="10456067" y="2436021"/>
            <a:ext cx="180977" cy="585787"/>
          </a:xfrm>
          <a:prstGeom prst="rightBrace">
            <a:avLst>
              <a:gd name="adj1" fmla="val 30555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AD7D230-BE1D-84B4-56D8-734B6456A777}"/>
                  </a:ext>
                </a:extLst>
              </p:cNvPr>
              <p:cNvSpPr txBox="1"/>
              <p:nvPr/>
            </p:nvSpPr>
            <p:spPr>
              <a:xfrm>
                <a:off x="10001250" y="2787132"/>
                <a:ext cx="12839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Weight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AD7D230-BE1D-84B4-56D8-734B6456A7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1250" y="2787132"/>
                <a:ext cx="1283941" cy="369332"/>
              </a:xfrm>
              <a:prstGeom prst="rect">
                <a:avLst/>
              </a:prstGeom>
              <a:blipFill>
                <a:blip r:embed="rId3"/>
                <a:stretch>
                  <a:fillRect l="-4286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525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5D9ED-585C-1B5C-A7F8-310483188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Incremental View Maintenance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C4BCC3-4FE2-D046-80F4-AFA87E11C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</a:t>
            </a:fld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5D6E3C61-3E23-EB3E-12AF-1943AE9E0757}"/>
              </a:ext>
            </a:extLst>
          </p:cNvPr>
          <p:cNvSpPr/>
          <p:nvPr/>
        </p:nvSpPr>
        <p:spPr>
          <a:xfrm>
            <a:off x="1494460" y="5945614"/>
            <a:ext cx="9293043" cy="20543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9A02DC-7BCA-9AA4-2A79-9AE462BE9F1F}"/>
              </a:ext>
            </a:extLst>
          </p:cNvPr>
          <p:cNvSpPr txBox="1"/>
          <p:nvPr/>
        </p:nvSpPr>
        <p:spPr>
          <a:xfrm>
            <a:off x="6096000" y="6119457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Time</a:t>
            </a:r>
          </a:p>
        </p:txBody>
      </p:sp>
      <p:pic>
        <p:nvPicPr>
          <p:cNvPr id="9" name="Picture 8" descr="A close up of a cylinder&#10;&#10;Description automatically generated">
            <a:extLst>
              <a:ext uri="{FF2B5EF4-FFF2-40B4-BE49-F238E27FC236}">
                <a16:creationId xmlns:a16="http://schemas.microsoft.com/office/drawing/2014/main" id="{2987EDFA-A4EC-87DC-2A4D-C1E08D279A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80268" y="5087608"/>
            <a:ext cx="417834" cy="594253"/>
          </a:xfrm>
          <a:prstGeom prst="rect">
            <a:avLst/>
          </a:prstGeom>
        </p:spPr>
      </p:pic>
      <p:pic>
        <p:nvPicPr>
          <p:cNvPr id="10" name="Picture 9" descr="A close up of a cylinder&#10;&#10;Description automatically generated">
            <a:extLst>
              <a:ext uri="{FF2B5EF4-FFF2-40B4-BE49-F238E27FC236}">
                <a16:creationId xmlns:a16="http://schemas.microsoft.com/office/drawing/2014/main" id="{74639115-B5AE-C607-4D00-A0EA9A9E2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678957" y="5087608"/>
            <a:ext cx="417834" cy="594253"/>
          </a:xfrm>
          <a:prstGeom prst="rect">
            <a:avLst/>
          </a:prstGeom>
        </p:spPr>
      </p:pic>
      <p:pic>
        <p:nvPicPr>
          <p:cNvPr id="11" name="Picture 10" descr="A close up of a cylinder&#10;&#10;Description automatically generated">
            <a:extLst>
              <a:ext uri="{FF2B5EF4-FFF2-40B4-BE49-F238E27FC236}">
                <a16:creationId xmlns:a16="http://schemas.microsoft.com/office/drawing/2014/main" id="{4BC68764-6EFD-D529-5CB1-4C01A3DA4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723147" y="5087608"/>
            <a:ext cx="417834" cy="594253"/>
          </a:xfrm>
          <a:prstGeom prst="rect">
            <a:avLst/>
          </a:prstGeom>
        </p:spPr>
      </p:pic>
      <p:pic>
        <p:nvPicPr>
          <p:cNvPr id="12" name="Picture 11" descr="A close up of a cylinder&#10;&#10;Description automatically generated">
            <a:extLst>
              <a:ext uri="{FF2B5EF4-FFF2-40B4-BE49-F238E27FC236}">
                <a16:creationId xmlns:a16="http://schemas.microsoft.com/office/drawing/2014/main" id="{2A1307EF-2305-9724-AC6B-6F549B7BA6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767337" y="5087608"/>
            <a:ext cx="417834" cy="594253"/>
          </a:xfrm>
          <a:prstGeom prst="rect">
            <a:avLst/>
          </a:prstGeom>
        </p:spPr>
      </p:pic>
      <p:pic>
        <p:nvPicPr>
          <p:cNvPr id="13" name="Picture 12" descr="A close up of a cylinder&#10;&#10;Description automatically generated">
            <a:extLst>
              <a:ext uri="{FF2B5EF4-FFF2-40B4-BE49-F238E27FC236}">
                <a16:creationId xmlns:a16="http://schemas.microsoft.com/office/drawing/2014/main" id="{004F068D-FF4C-C0CF-8DEE-A127E68B5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753236" y="5087608"/>
            <a:ext cx="417834" cy="5942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Arrow: Up 17">
                <a:extLst>
                  <a:ext uri="{FF2B5EF4-FFF2-40B4-BE49-F238E27FC236}">
                    <a16:creationId xmlns:a16="http://schemas.microsoft.com/office/drawing/2014/main" id="{BF7F3C93-A2FE-60EB-50AC-20FD86076159}"/>
                  </a:ext>
                </a:extLst>
              </p:cNvPr>
              <p:cNvSpPr/>
              <p:nvPr/>
            </p:nvSpPr>
            <p:spPr>
              <a:xfrm>
                <a:off x="1580268" y="3557948"/>
                <a:ext cx="417834" cy="1397783"/>
              </a:xfrm>
              <a:prstGeom prst="upArrow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Arrow: Up 17">
                <a:extLst>
                  <a:ext uri="{FF2B5EF4-FFF2-40B4-BE49-F238E27FC236}">
                    <a16:creationId xmlns:a16="http://schemas.microsoft.com/office/drawing/2014/main" id="{BF7F3C93-A2FE-60EB-50AC-20FD860761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0268" y="3557948"/>
                <a:ext cx="417834" cy="1397783"/>
              </a:xfrm>
              <a:prstGeom prst="upArrow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Graphic 19" descr="Table with solid fill">
            <a:extLst>
              <a:ext uri="{FF2B5EF4-FFF2-40B4-BE49-F238E27FC236}">
                <a16:creationId xmlns:a16="http://schemas.microsoft.com/office/drawing/2014/main" id="{13285FA4-37CF-EAD2-11FB-3F9155F15D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31985" y="2609123"/>
            <a:ext cx="914400" cy="914400"/>
          </a:xfrm>
          <a:prstGeom prst="rect">
            <a:avLst/>
          </a:prstGeom>
        </p:spPr>
      </p:pic>
      <p:pic>
        <p:nvPicPr>
          <p:cNvPr id="21" name="Graphic 20" descr="Table with solid fill">
            <a:extLst>
              <a:ext uri="{FF2B5EF4-FFF2-40B4-BE49-F238E27FC236}">
                <a16:creationId xmlns:a16="http://schemas.microsoft.com/office/drawing/2014/main" id="{1A132752-03E3-5C98-46F3-823027FC0C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70251" y="2609123"/>
            <a:ext cx="914400" cy="914400"/>
          </a:xfrm>
          <a:prstGeom prst="rect">
            <a:avLst/>
          </a:prstGeom>
        </p:spPr>
      </p:pic>
      <p:pic>
        <p:nvPicPr>
          <p:cNvPr id="22" name="Graphic 21" descr="Table with solid fill">
            <a:extLst>
              <a:ext uri="{FF2B5EF4-FFF2-40B4-BE49-F238E27FC236}">
                <a16:creationId xmlns:a16="http://schemas.microsoft.com/office/drawing/2014/main" id="{87C9B5BE-2745-C3A9-A441-CBE20AC88F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74864" y="2609123"/>
            <a:ext cx="914400" cy="914400"/>
          </a:xfrm>
          <a:prstGeom prst="rect">
            <a:avLst/>
          </a:prstGeom>
        </p:spPr>
      </p:pic>
      <p:pic>
        <p:nvPicPr>
          <p:cNvPr id="23" name="Graphic 22" descr="Table with solid fill">
            <a:extLst>
              <a:ext uri="{FF2B5EF4-FFF2-40B4-BE49-F238E27FC236}">
                <a16:creationId xmlns:a16="http://schemas.microsoft.com/office/drawing/2014/main" id="{3DBCABDB-2B98-EE15-31C8-721749562A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19054" y="2609123"/>
            <a:ext cx="914400" cy="914400"/>
          </a:xfrm>
          <a:prstGeom prst="rect">
            <a:avLst/>
          </a:prstGeom>
        </p:spPr>
      </p:pic>
      <p:pic>
        <p:nvPicPr>
          <p:cNvPr id="24" name="Graphic 23" descr="Table with solid fill">
            <a:extLst>
              <a:ext uri="{FF2B5EF4-FFF2-40B4-BE49-F238E27FC236}">
                <a16:creationId xmlns:a16="http://schemas.microsoft.com/office/drawing/2014/main" id="{772A05FA-17F1-71E3-B7D7-F36F79C11C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85301" y="2609123"/>
            <a:ext cx="914400" cy="914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Arrow: Up 24">
                <a:extLst>
                  <a:ext uri="{FF2B5EF4-FFF2-40B4-BE49-F238E27FC236}">
                    <a16:creationId xmlns:a16="http://schemas.microsoft.com/office/drawing/2014/main" id="{9B8CD638-F793-13A5-DA74-7137A14E47A2}"/>
                  </a:ext>
                </a:extLst>
              </p:cNvPr>
              <p:cNvSpPr/>
              <p:nvPr/>
            </p:nvSpPr>
            <p:spPr>
              <a:xfrm>
                <a:off x="2599402" y="3557948"/>
                <a:ext cx="417834" cy="1397783"/>
              </a:xfrm>
              <a:prstGeom prst="upArrow">
                <a:avLst/>
              </a:prstGeom>
              <a:solidFill>
                <a:srgbClr val="00B0F0"/>
              </a:solidFill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Arrow: Up 24">
                <a:extLst>
                  <a:ext uri="{FF2B5EF4-FFF2-40B4-BE49-F238E27FC236}">
                    <a16:creationId xmlns:a16="http://schemas.microsoft.com/office/drawing/2014/main" id="{9B8CD638-F793-13A5-DA74-7137A14E47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402" y="3557948"/>
                <a:ext cx="417834" cy="1397783"/>
              </a:xfrm>
              <a:prstGeom prst="upArrow">
                <a:avLst/>
              </a:prstGeom>
              <a:blipFill>
                <a:blip r:embed="rId7"/>
                <a:stretch>
                  <a:fillRect l="-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F9049EB8-8B25-71EA-6487-E542166022C4}"/>
              </a:ext>
            </a:extLst>
          </p:cNvPr>
          <p:cNvSpPr txBox="1"/>
          <p:nvPr/>
        </p:nvSpPr>
        <p:spPr>
          <a:xfrm>
            <a:off x="1633750" y="2432473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9A6E65-426A-5F12-4C23-80AC7746F969}"/>
              </a:ext>
            </a:extLst>
          </p:cNvPr>
          <p:cNvSpPr txBox="1"/>
          <p:nvPr/>
        </p:nvSpPr>
        <p:spPr>
          <a:xfrm>
            <a:off x="3677940" y="2432473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159ACD-AC54-CD05-2D2F-ED2A7873D397}"/>
              </a:ext>
            </a:extLst>
          </p:cNvPr>
          <p:cNvSpPr txBox="1"/>
          <p:nvPr/>
        </p:nvSpPr>
        <p:spPr>
          <a:xfrm>
            <a:off x="5782553" y="2432473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EE3E65-87A1-A59B-3D03-4F9005364644}"/>
              </a:ext>
            </a:extLst>
          </p:cNvPr>
          <p:cNvSpPr txBox="1"/>
          <p:nvPr/>
        </p:nvSpPr>
        <p:spPr>
          <a:xfrm>
            <a:off x="7826743" y="2432473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D455EC0-EC5E-22D9-63B1-EABFD22AC61F}"/>
              </a:ext>
            </a:extLst>
          </p:cNvPr>
          <p:cNvSpPr txBox="1"/>
          <p:nvPr/>
        </p:nvSpPr>
        <p:spPr>
          <a:xfrm>
            <a:off x="9784445" y="2432473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Arrow: Up 40">
                <a:extLst>
                  <a:ext uri="{FF2B5EF4-FFF2-40B4-BE49-F238E27FC236}">
                    <a16:creationId xmlns:a16="http://schemas.microsoft.com/office/drawing/2014/main" id="{0BFC11B3-468B-45EE-D873-C18F01852EDB}"/>
                  </a:ext>
                </a:extLst>
              </p:cNvPr>
              <p:cNvSpPr/>
              <p:nvPr/>
            </p:nvSpPr>
            <p:spPr>
              <a:xfrm>
                <a:off x="4649218" y="3557948"/>
                <a:ext cx="417834" cy="1397783"/>
              </a:xfrm>
              <a:prstGeom prst="upArrow">
                <a:avLst/>
              </a:prstGeom>
              <a:solidFill>
                <a:srgbClr val="00B0F0"/>
              </a:solidFill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" name="Arrow: Up 40">
                <a:extLst>
                  <a:ext uri="{FF2B5EF4-FFF2-40B4-BE49-F238E27FC236}">
                    <a16:creationId xmlns:a16="http://schemas.microsoft.com/office/drawing/2014/main" id="{0BFC11B3-468B-45EE-D873-C18F01852E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9218" y="3557948"/>
                <a:ext cx="417834" cy="1397783"/>
              </a:xfrm>
              <a:prstGeom prst="upArrow">
                <a:avLst/>
              </a:prstGeom>
              <a:blipFill>
                <a:blip r:embed="rId8"/>
                <a:stretch>
                  <a:fillRect l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Arrow: Up 41">
                <a:extLst>
                  <a:ext uri="{FF2B5EF4-FFF2-40B4-BE49-F238E27FC236}">
                    <a16:creationId xmlns:a16="http://schemas.microsoft.com/office/drawing/2014/main" id="{8C199A86-0B26-CD85-B2A8-BD2A15EDE095}"/>
                  </a:ext>
                </a:extLst>
              </p:cNvPr>
              <p:cNvSpPr/>
              <p:nvPr/>
            </p:nvSpPr>
            <p:spPr>
              <a:xfrm>
                <a:off x="6699034" y="3557948"/>
                <a:ext cx="417834" cy="1397783"/>
              </a:xfrm>
              <a:prstGeom prst="upArrow">
                <a:avLst/>
              </a:prstGeom>
              <a:solidFill>
                <a:srgbClr val="00B0F0"/>
              </a:solidFill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Arrow: Up 41">
                <a:extLst>
                  <a:ext uri="{FF2B5EF4-FFF2-40B4-BE49-F238E27FC236}">
                    <a16:creationId xmlns:a16="http://schemas.microsoft.com/office/drawing/2014/main" id="{8C199A86-0B26-CD85-B2A8-BD2A15EDE0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9034" y="3557948"/>
                <a:ext cx="417834" cy="1397783"/>
              </a:xfrm>
              <a:prstGeom prst="upArrow">
                <a:avLst/>
              </a:prstGeom>
              <a:blipFill>
                <a:blip r:embed="rId9"/>
                <a:stretch>
                  <a:fillRect l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Arrow: Up 42">
                <a:extLst>
                  <a:ext uri="{FF2B5EF4-FFF2-40B4-BE49-F238E27FC236}">
                    <a16:creationId xmlns:a16="http://schemas.microsoft.com/office/drawing/2014/main" id="{B735BB3E-308B-E18B-90CC-0ED1F1B19502}"/>
                  </a:ext>
                </a:extLst>
              </p:cNvPr>
              <p:cNvSpPr/>
              <p:nvPr/>
            </p:nvSpPr>
            <p:spPr>
              <a:xfrm>
                <a:off x="8662177" y="3557948"/>
                <a:ext cx="417834" cy="1397783"/>
              </a:xfrm>
              <a:prstGeom prst="upArrow">
                <a:avLst/>
              </a:prstGeom>
              <a:solidFill>
                <a:srgbClr val="00B0F0"/>
              </a:solidFill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Arrow: Up 42">
                <a:extLst>
                  <a:ext uri="{FF2B5EF4-FFF2-40B4-BE49-F238E27FC236}">
                    <a16:creationId xmlns:a16="http://schemas.microsoft.com/office/drawing/2014/main" id="{B735BB3E-308B-E18B-90CC-0ED1F1B195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2177" y="3557948"/>
                <a:ext cx="417834" cy="1397783"/>
              </a:xfrm>
              <a:prstGeom prst="upArrow">
                <a:avLst/>
              </a:prstGeom>
              <a:blipFill>
                <a:blip r:embed="rId10"/>
                <a:stretch>
                  <a:fillRect l="-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Arrow: Up 43">
                <a:extLst>
                  <a:ext uri="{FF2B5EF4-FFF2-40B4-BE49-F238E27FC236}">
                    <a16:creationId xmlns:a16="http://schemas.microsoft.com/office/drawing/2014/main" id="{1D0148BC-2AD3-E916-BD4E-5606CCC4F98F}"/>
                  </a:ext>
                </a:extLst>
              </p:cNvPr>
              <p:cNvSpPr/>
              <p:nvPr/>
            </p:nvSpPr>
            <p:spPr>
              <a:xfrm>
                <a:off x="10707268" y="3557948"/>
                <a:ext cx="417834" cy="1397783"/>
              </a:xfrm>
              <a:prstGeom prst="upArrow">
                <a:avLst/>
              </a:prstGeom>
              <a:solidFill>
                <a:srgbClr val="00B0F0"/>
              </a:solidFill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4" name="Arrow: Up 43">
                <a:extLst>
                  <a:ext uri="{FF2B5EF4-FFF2-40B4-BE49-F238E27FC236}">
                    <a16:creationId xmlns:a16="http://schemas.microsoft.com/office/drawing/2014/main" id="{1D0148BC-2AD3-E916-BD4E-5606CCC4F9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7268" y="3557948"/>
                <a:ext cx="417834" cy="1397783"/>
              </a:xfrm>
              <a:prstGeom prst="upArrow">
                <a:avLst/>
              </a:prstGeom>
              <a:blipFill>
                <a:blip r:embed="rId11"/>
                <a:stretch>
                  <a:fillRect l="-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Box 49">
            <a:extLst>
              <a:ext uri="{FF2B5EF4-FFF2-40B4-BE49-F238E27FC236}">
                <a16:creationId xmlns:a16="http://schemas.microsoft.com/office/drawing/2014/main" id="{0F0C0657-7AE7-063F-91C7-F56539907897}"/>
              </a:ext>
            </a:extLst>
          </p:cNvPr>
          <p:cNvSpPr txBox="1"/>
          <p:nvPr/>
        </p:nvSpPr>
        <p:spPr>
          <a:xfrm>
            <a:off x="2276591" y="5504242"/>
            <a:ext cx="1038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rows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439855E-7B90-BED2-4CC6-D014C0CA95EB}"/>
              </a:ext>
            </a:extLst>
          </p:cNvPr>
          <p:cNvSpPr txBox="1"/>
          <p:nvPr/>
        </p:nvSpPr>
        <p:spPr>
          <a:xfrm>
            <a:off x="4287976" y="5504242"/>
            <a:ext cx="1038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rows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6705335-9975-0811-B69A-DC43AD82B495}"/>
              </a:ext>
            </a:extLst>
          </p:cNvPr>
          <p:cNvSpPr txBox="1"/>
          <p:nvPr/>
        </p:nvSpPr>
        <p:spPr>
          <a:xfrm>
            <a:off x="6332166" y="5504242"/>
            <a:ext cx="1038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rows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6E7C940-0E29-A6B6-346C-C5D614AD2BA1}"/>
              </a:ext>
            </a:extLst>
          </p:cNvPr>
          <p:cNvSpPr txBox="1"/>
          <p:nvPr/>
        </p:nvSpPr>
        <p:spPr>
          <a:xfrm>
            <a:off x="8304288" y="5504242"/>
            <a:ext cx="1038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rows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C0F4118-5AF9-2018-3201-C5031A4B6612}"/>
              </a:ext>
            </a:extLst>
          </p:cNvPr>
          <p:cNvSpPr txBox="1"/>
          <p:nvPr/>
        </p:nvSpPr>
        <p:spPr>
          <a:xfrm>
            <a:off x="10391156" y="5504242"/>
            <a:ext cx="1038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rows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E94363D-1454-4BF6-488B-1A592492424A}"/>
              </a:ext>
            </a:extLst>
          </p:cNvPr>
          <p:cNvSpPr txBox="1"/>
          <p:nvPr/>
        </p:nvSpPr>
        <p:spPr>
          <a:xfrm>
            <a:off x="1257503" y="6169580"/>
            <a:ext cx="929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1B rows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Arrow: Right 55">
                <a:extLst>
                  <a:ext uri="{FF2B5EF4-FFF2-40B4-BE49-F238E27FC236}">
                    <a16:creationId xmlns:a16="http://schemas.microsoft.com/office/drawing/2014/main" id="{108236BC-03D9-ACD3-A8F3-E3C54E2EEF38}"/>
                  </a:ext>
                </a:extLst>
              </p:cNvPr>
              <p:cNvSpPr/>
              <p:nvPr/>
            </p:nvSpPr>
            <p:spPr>
              <a:xfrm>
                <a:off x="2203422" y="508760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6" name="Arrow: Right 55">
                <a:extLst>
                  <a:ext uri="{FF2B5EF4-FFF2-40B4-BE49-F238E27FC236}">
                    <a16:creationId xmlns:a16="http://schemas.microsoft.com/office/drawing/2014/main" id="{108236BC-03D9-ACD3-A8F3-E3C54E2EEF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3422" y="5087606"/>
                <a:ext cx="1362745" cy="594256"/>
              </a:xfrm>
              <a:prstGeom prst="rightArrow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Arrow: Right 56">
                <a:extLst>
                  <a:ext uri="{FF2B5EF4-FFF2-40B4-BE49-F238E27FC236}">
                    <a16:creationId xmlns:a16="http://schemas.microsoft.com/office/drawing/2014/main" id="{0FF07629-D829-95EC-464A-0F9F49B290AF}"/>
                  </a:ext>
                </a:extLst>
              </p:cNvPr>
              <p:cNvSpPr/>
              <p:nvPr/>
            </p:nvSpPr>
            <p:spPr>
              <a:xfrm>
                <a:off x="4228596" y="508760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7" name="Arrow: Right 56">
                <a:extLst>
                  <a:ext uri="{FF2B5EF4-FFF2-40B4-BE49-F238E27FC236}">
                    <a16:creationId xmlns:a16="http://schemas.microsoft.com/office/drawing/2014/main" id="{0FF07629-D829-95EC-464A-0F9F49B290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8596" y="5087606"/>
                <a:ext cx="1362745" cy="594256"/>
              </a:xfrm>
              <a:prstGeom prst="rightArrow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Arrow: Right 57">
                <a:extLst>
                  <a:ext uri="{FF2B5EF4-FFF2-40B4-BE49-F238E27FC236}">
                    <a16:creationId xmlns:a16="http://schemas.microsoft.com/office/drawing/2014/main" id="{1B3CA671-B30F-E46C-7238-AC556FA6EFC1}"/>
                  </a:ext>
                </a:extLst>
              </p:cNvPr>
              <p:cNvSpPr/>
              <p:nvPr/>
            </p:nvSpPr>
            <p:spPr>
              <a:xfrm>
                <a:off x="6301932" y="508760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8" name="Arrow: Right 57">
                <a:extLst>
                  <a:ext uri="{FF2B5EF4-FFF2-40B4-BE49-F238E27FC236}">
                    <a16:creationId xmlns:a16="http://schemas.microsoft.com/office/drawing/2014/main" id="{1B3CA671-B30F-E46C-7238-AC556FA6EF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1932" y="5087606"/>
                <a:ext cx="1362745" cy="594256"/>
              </a:xfrm>
              <a:prstGeom prst="rightArrow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Arrow: Right 58">
                <a:extLst>
                  <a:ext uri="{FF2B5EF4-FFF2-40B4-BE49-F238E27FC236}">
                    <a16:creationId xmlns:a16="http://schemas.microsoft.com/office/drawing/2014/main" id="{0D1E85FE-0072-2CBA-E32E-D0DBDF0113F0}"/>
                  </a:ext>
                </a:extLst>
              </p:cNvPr>
              <p:cNvSpPr/>
              <p:nvPr/>
            </p:nvSpPr>
            <p:spPr>
              <a:xfrm>
                <a:off x="8287831" y="508760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9" name="Arrow: Right 58">
                <a:extLst>
                  <a:ext uri="{FF2B5EF4-FFF2-40B4-BE49-F238E27FC236}">
                    <a16:creationId xmlns:a16="http://schemas.microsoft.com/office/drawing/2014/main" id="{0D1E85FE-0072-2CBA-E32E-D0DBDF0113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7831" y="5087606"/>
                <a:ext cx="1362745" cy="594256"/>
              </a:xfrm>
              <a:prstGeom prst="rightArrow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Arrow: Right 59">
                <a:extLst>
                  <a:ext uri="{FF2B5EF4-FFF2-40B4-BE49-F238E27FC236}">
                    <a16:creationId xmlns:a16="http://schemas.microsoft.com/office/drawing/2014/main" id="{15EA3F65-2D0E-E004-2C9B-BE8E4CA62137}"/>
                  </a:ext>
                </a:extLst>
              </p:cNvPr>
              <p:cNvSpPr/>
              <p:nvPr/>
            </p:nvSpPr>
            <p:spPr>
              <a:xfrm>
                <a:off x="10334153" y="508760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0" name="Arrow: Right 59">
                <a:extLst>
                  <a:ext uri="{FF2B5EF4-FFF2-40B4-BE49-F238E27FC236}">
                    <a16:creationId xmlns:a16="http://schemas.microsoft.com/office/drawing/2014/main" id="{15EA3F65-2D0E-E004-2C9B-BE8E4CA621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4153" y="5087606"/>
                <a:ext cx="1362745" cy="594256"/>
              </a:xfrm>
              <a:prstGeom prst="rightArrow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Arrow: Right 60">
                <a:extLst>
                  <a:ext uri="{FF2B5EF4-FFF2-40B4-BE49-F238E27FC236}">
                    <a16:creationId xmlns:a16="http://schemas.microsoft.com/office/drawing/2014/main" id="{9E742628-202B-921D-558B-254C4DC39CA4}"/>
                  </a:ext>
                </a:extLst>
              </p:cNvPr>
              <p:cNvSpPr/>
              <p:nvPr/>
            </p:nvSpPr>
            <p:spPr>
              <a:xfrm>
                <a:off x="54440" y="508760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1" name="Arrow: Right 60">
                <a:extLst>
                  <a:ext uri="{FF2B5EF4-FFF2-40B4-BE49-F238E27FC236}">
                    <a16:creationId xmlns:a16="http://schemas.microsoft.com/office/drawing/2014/main" id="{9E742628-202B-921D-558B-254C4DC39C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40" y="5087606"/>
                <a:ext cx="1362745" cy="594256"/>
              </a:xfrm>
              <a:prstGeom prst="rightArrow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Arrow: Right 61">
                <a:extLst>
                  <a:ext uri="{FF2B5EF4-FFF2-40B4-BE49-F238E27FC236}">
                    <a16:creationId xmlns:a16="http://schemas.microsoft.com/office/drawing/2014/main" id="{1F5CCB83-7CEC-A67B-50D0-28405E992123}"/>
                  </a:ext>
                </a:extLst>
              </p:cNvPr>
              <p:cNvSpPr/>
              <p:nvPr/>
            </p:nvSpPr>
            <p:spPr>
              <a:xfrm>
                <a:off x="2276591" y="2765879"/>
                <a:ext cx="1144756" cy="594256"/>
              </a:xfrm>
              <a:prstGeom prst="rightArrow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2" name="Arrow: Right 61">
                <a:extLst>
                  <a:ext uri="{FF2B5EF4-FFF2-40B4-BE49-F238E27FC236}">
                    <a16:creationId xmlns:a16="http://schemas.microsoft.com/office/drawing/2014/main" id="{1F5CCB83-7CEC-A67B-50D0-28405E9921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6591" y="2765879"/>
                <a:ext cx="1144756" cy="594256"/>
              </a:xfrm>
              <a:prstGeom prst="rightArrow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Arrow: Right 62">
                <a:extLst>
                  <a:ext uri="{FF2B5EF4-FFF2-40B4-BE49-F238E27FC236}">
                    <a16:creationId xmlns:a16="http://schemas.microsoft.com/office/drawing/2014/main" id="{105F9001-8EF2-0B29-476A-9474A772727F}"/>
                  </a:ext>
                </a:extLst>
              </p:cNvPr>
              <p:cNvSpPr/>
              <p:nvPr/>
            </p:nvSpPr>
            <p:spPr>
              <a:xfrm>
                <a:off x="4301765" y="2765879"/>
                <a:ext cx="1144756" cy="594256"/>
              </a:xfrm>
              <a:prstGeom prst="rightArrow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3" name="Arrow: Right 62">
                <a:extLst>
                  <a:ext uri="{FF2B5EF4-FFF2-40B4-BE49-F238E27FC236}">
                    <a16:creationId xmlns:a16="http://schemas.microsoft.com/office/drawing/2014/main" id="{105F9001-8EF2-0B29-476A-9474A77272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1765" y="2765879"/>
                <a:ext cx="1144756" cy="594256"/>
              </a:xfrm>
              <a:prstGeom prst="rightArrow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Arrow: Right 63">
                <a:extLst>
                  <a:ext uri="{FF2B5EF4-FFF2-40B4-BE49-F238E27FC236}">
                    <a16:creationId xmlns:a16="http://schemas.microsoft.com/office/drawing/2014/main" id="{BCC611CF-038C-7821-51CC-C75B803B8C9C}"/>
                  </a:ext>
                </a:extLst>
              </p:cNvPr>
              <p:cNvSpPr/>
              <p:nvPr/>
            </p:nvSpPr>
            <p:spPr>
              <a:xfrm>
                <a:off x="6375101" y="2765879"/>
                <a:ext cx="1144756" cy="594256"/>
              </a:xfrm>
              <a:prstGeom prst="rightArrow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4" name="Arrow: Right 63">
                <a:extLst>
                  <a:ext uri="{FF2B5EF4-FFF2-40B4-BE49-F238E27FC236}">
                    <a16:creationId xmlns:a16="http://schemas.microsoft.com/office/drawing/2014/main" id="{BCC611CF-038C-7821-51CC-C75B803B8C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5101" y="2765879"/>
                <a:ext cx="1144756" cy="594256"/>
              </a:xfrm>
              <a:prstGeom prst="rightArrow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Arrow: Right 64">
                <a:extLst>
                  <a:ext uri="{FF2B5EF4-FFF2-40B4-BE49-F238E27FC236}">
                    <a16:creationId xmlns:a16="http://schemas.microsoft.com/office/drawing/2014/main" id="{8AD07E43-0950-557E-4592-0D624740BCFA}"/>
                  </a:ext>
                </a:extLst>
              </p:cNvPr>
              <p:cNvSpPr/>
              <p:nvPr/>
            </p:nvSpPr>
            <p:spPr>
              <a:xfrm>
                <a:off x="8361000" y="2765879"/>
                <a:ext cx="1144756" cy="594256"/>
              </a:xfrm>
              <a:prstGeom prst="rightArrow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5" name="Arrow: Right 64">
                <a:extLst>
                  <a:ext uri="{FF2B5EF4-FFF2-40B4-BE49-F238E27FC236}">
                    <a16:creationId xmlns:a16="http://schemas.microsoft.com/office/drawing/2014/main" id="{8AD07E43-0950-557E-4592-0D624740BC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1000" y="2765879"/>
                <a:ext cx="1144756" cy="594256"/>
              </a:xfrm>
              <a:prstGeom prst="rightArrow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Arrow: Right 65">
                <a:extLst>
                  <a:ext uri="{FF2B5EF4-FFF2-40B4-BE49-F238E27FC236}">
                    <a16:creationId xmlns:a16="http://schemas.microsoft.com/office/drawing/2014/main" id="{BCC9EB70-8A57-ABA3-408A-6D0D4DCE0BF2}"/>
                  </a:ext>
                </a:extLst>
              </p:cNvPr>
              <p:cNvSpPr/>
              <p:nvPr/>
            </p:nvSpPr>
            <p:spPr>
              <a:xfrm>
                <a:off x="10407322" y="2765879"/>
                <a:ext cx="1144756" cy="594256"/>
              </a:xfrm>
              <a:prstGeom prst="rightArrow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6" name="Arrow: Right 65">
                <a:extLst>
                  <a:ext uri="{FF2B5EF4-FFF2-40B4-BE49-F238E27FC236}">
                    <a16:creationId xmlns:a16="http://schemas.microsoft.com/office/drawing/2014/main" id="{BCC9EB70-8A57-ABA3-408A-6D0D4DCE0B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7322" y="2765879"/>
                <a:ext cx="1144756" cy="594256"/>
              </a:xfrm>
              <a:prstGeom prst="rightArrow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2CEB296B-908D-E015-6E4E-D0CB320A35AC}"/>
                  </a:ext>
                </a:extLst>
              </p:cNvPr>
              <p:cNvSpPr txBox="1"/>
              <p:nvPr/>
            </p:nvSpPr>
            <p:spPr>
              <a:xfrm>
                <a:off x="3467697" y="1557428"/>
                <a:ext cx="5501506" cy="5343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We would like Work(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</m:oMath>
                </a14:m>
                <a:r>
                  <a:rPr lang="en-US" sz="2800" dirty="0"/>
                  <a:t>)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(|</m:t>
                    </m:r>
                    <m:r>
                      <m:rPr>
                        <m:sty m:val="p"/>
                      </m:rPr>
                      <a:rPr lang="en-US" sz="2800" b="0" i="0" dirty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|)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2CEB296B-908D-E015-6E4E-D0CB320A35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7697" y="1557428"/>
                <a:ext cx="5501506" cy="534377"/>
              </a:xfrm>
              <a:prstGeom prst="rect">
                <a:avLst/>
              </a:prstGeom>
              <a:blipFill>
                <a:blip r:embed="rId23"/>
                <a:stretch>
                  <a:fillRect l="-2328" t="-7955" b="-3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888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  <p:bldP spid="54" grpId="0"/>
      <p:bldP spid="55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73920-76E2-4EE5-9FAE-090C0BC8E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Aggregation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B66974-8065-473F-802C-B1917528A36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08794"/>
                <a:ext cx="10515600" cy="5183891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Aggregation functions such as </a:t>
                </a:r>
                <a:r>
                  <a:rPr lang="en-US" i="1" dirty="0"/>
                  <a:t>weighted</a:t>
                </a:r>
                <a:r>
                  <a:rPr lang="en-US" dirty="0"/>
                  <a:t> SUM and COUNT are</a:t>
                </a:r>
                <a:br>
                  <a:rPr lang="en-US" dirty="0"/>
                </a:br>
                <a:r>
                  <a:rPr lang="en-US" dirty="0">
                    <a:solidFill>
                      <a:srgbClr val="FF0000"/>
                    </a:solidFill>
                  </a:rPr>
                  <a:t>linear functions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d>
                      <m:dPr>
                        <m:begChr m:val="["/>
                        <m:endChr m:val="]"/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dirty="0"/>
                  <a:t>!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𝑆𝑈𝑀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)=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/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r>
                  <a:rPr lang="en-US" dirty="0"/>
                  <a:t>(But not linear as functions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d>
                      <m:dPr>
                        <m:begChr m:val="["/>
                        <m:endChr m:val="]"/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!)</a:t>
                </a:r>
              </a:p>
              <a:p>
                <a:r>
                  <a:rPr lang="en-US" dirty="0">
                    <a:effectLst/>
                    <a:latin typeface="Consolas" panose="020B0609020204030204" pitchFamily="49" charset="0"/>
                  </a:rPr>
                  <a:t>SELECT SUM(c) FROM I</a:t>
                </a:r>
              </a:p>
              <a:p>
                <a:endParaRPr lang="en-US" dirty="0">
                  <a:latin typeface="Consolas" panose="020B0609020204030204" pitchFamily="49" charset="0"/>
                </a:endParaRPr>
              </a:p>
              <a:p>
                <a:endParaRPr lang="en-US" dirty="0">
                  <a:latin typeface="Consolas" panose="020B0609020204030204" pitchFamily="49" charset="0"/>
                </a:endParaRPr>
              </a:p>
              <a:p>
                <a:r>
                  <a:rPr lang="en-US" dirty="0" err="1"/>
                  <a:t>makeset</a:t>
                </a:r>
                <a:r>
                  <a:rPr lang="en-US" dirty="0"/>
                  <a:t> converts a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scalar into a singleton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-set</a:t>
                </a:r>
              </a:p>
              <a:p>
                <a:r>
                  <a:rPr lang="en-US" dirty="0" err="1"/>
                  <a:t>makeset</a:t>
                </a:r>
                <a:r>
                  <a:rPr lang="en-US" dirty="0"/>
                  <a:t>(5) =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5↦1 }</m:t>
                    </m:r>
                  </m:oMath>
                </a14:m>
                <a:endParaRPr lang="en-US" dirty="0"/>
              </a:p>
              <a:p>
                <a:r>
                  <a:rPr lang="en-US" dirty="0" err="1"/>
                  <a:t>makeset</a:t>
                </a:r>
                <a:r>
                  <a:rPr lang="en-US" dirty="0"/>
                  <a:t> is </a:t>
                </a:r>
                <a:r>
                  <a:rPr lang="en-US" b="1" dirty="0"/>
                  <a:t>not</a:t>
                </a:r>
                <a:r>
                  <a:rPr lang="en-US" dirty="0"/>
                  <a:t> linear, but it is not expensive to incrementalize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B66974-8065-473F-802C-B1917528A36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08794"/>
                <a:ext cx="10515600" cy="5183891"/>
              </a:xfrm>
              <a:blipFill>
                <a:blip r:embed="rId2"/>
                <a:stretch>
                  <a:fillRect l="-1043" t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BB6E6D-9F06-4612-A02B-C4E90D2F1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F4A497-943D-4E6B-84E6-EBC92FEF0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4574" y="4200739"/>
            <a:ext cx="6219825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63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D754D-0A7D-87F9-08A4-67FADABDD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Non-linear aggregations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646301-3E5E-F8AC-7BB8-D8B966522AD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E.g., min, max</a:t>
                </a:r>
              </a:p>
              <a:p>
                <a:r>
                  <a:rPr lang="en-US" dirty="0"/>
                  <a:t>… or their generalization, top-K</a:t>
                </a:r>
              </a:p>
              <a:p>
                <a:r>
                  <a:rPr lang="en-US" dirty="0"/>
                  <a:t>These are not linear on a group structure</a:t>
                </a:r>
                <a:br>
                  <a:rPr lang="en-US" dirty="0"/>
                </a:br>
                <a:r>
                  <a:rPr lang="en-US" dirty="0"/>
                  <a:t>(they are linear on a monoid… but can’t handle negation)</a:t>
                </a:r>
              </a:p>
              <a:p>
                <a:r>
                  <a:rPr lang="en-US" dirty="0"/>
                  <a:t>Implemented using the “brute force” formula: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(↑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∘(↑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)∘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The integral is there to “remember” the full set</a:t>
                </a:r>
              </a:p>
              <a:p>
                <a:r>
                  <a:rPr lang="en-US" dirty="0"/>
                  <a:t>Can be built efficiently (log work in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dirty="0"/>
                  <a:t>) using a priority queue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646301-3E5E-F8AC-7BB8-D8B966522AD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B784CF-CD4C-AE73-A40C-B93910915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77487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CBC0F-8CDE-B8F4-F07A-A576E84A9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Group-By + Aggregate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78655-67DE-49C9-8898-A2498EDC7F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composition of</a:t>
            </a:r>
          </a:p>
          <a:p>
            <a:pPr lvl="1"/>
            <a:r>
              <a:rPr lang="en-US" dirty="0"/>
              <a:t>Group-by</a:t>
            </a:r>
          </a:p>
          <a:p>
            <a:pPr lvl="1"/>
            <a:r>
              <a:rPr lang="en-US" dirty="0" err="1"/>
              <a:t>map_weights</a:t>
            </a:r>
            <a:r>
              <a:rPr lang="en-US" dirty="0"/>
              <a:t>(aggregate)</a:t>
            </a:r>
          </a:p>
          <a:p>
            <a:r>
              <a:rPr lang="en-US" dirty="0" err="1"/>
              <a:t>map_weights</a:t>
            </a:r>
            <a:r>
              <a:rPr lang="en-US" dirty="0"/>
              <a:t> applies a function to each grouping</a:t>
            </a:r>
          </a:p>
          <a:p>
            <a:pPr lvl="1"/>
            <a:r>
              <a:rPr lang="en-US" dirty="0"/>
              <a:t>Not to be confused with </a:t>
            </a:r>
            <a:r>
              <a:rPr lang="en-US" dirty="0" err="1"/>
              <a:t>map_keys</a:t>
            </a:r>
            <a:r>
              <a:rPr lang="en-US" dirty="0"/>
              <a:t> from before</a:t>
            </a:r>
          </a:p>
          <a:p>
            <a:r>
              <a:rPr lang="en-US" dirty="0"/>
              <a:t>Linear if the aggregate function is linear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0A2AD6-F79E-5ED9-8E33-894A7A087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2847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F8AC52F-3FF1-02C3-0A9E-6BD63213E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994" y="1941512"/>
            <a:ext cx="6386911" cy="19002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03EC3A-F0CE-F96C-EABD-BA82B4F07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Parallelization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721F654-EC5E-D689-9D16-7BE6635FF6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Join on two threads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Volcano “exchange” operator (from 2 threads to 3 threads)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F98874-9F28-C6CD-A267-64EB7DEA4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83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929234-6C77-4B87-83DA-B76D62011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8219" y="4402137"/>
            <a:ext cx="2895600" cy="235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44747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old picture frame&#10;&#10;Description automatically generated with medium confidence">
            <a:extLst>
              <a:ext uri="{FF2B5EF4-FFF2-40B4-BE49-F238E27FC236}">
                <a16:creationId xmlns:a16="http://schemas.microsoft.com/office/drawing/2014/main" id="{CBA93F4D-67DA-4C00-A826-6D69DC590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5400000">
            <a:off x="2981198" y="-577098"/>
            <a:ext cx="7079352" cy="78878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E24F5C-4340-4D3A-B065-125A5B86B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945" y="923925"/>
            <a:ext cx="2588491" cy="1325563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C1E40-3AA4-43F6-A029-D08F2910C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8364" y="2687781"/>
            <a:ext cx="5624945" cy="3489181"/>
          </a:xfrm>
        </p:spPr>
        <p:txBody>
          <a:bodyPr/>
          <a:lstStyle/>
          <a:p>
            <a:r>
              <a:rPr lang="en-US" b="1" dirty="0"/>
              <a:t>Streaming queries in DBSP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6DC132-34BF-46BA-ADFB-886912ED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18482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510DC-5944-AE2D-3FD7-2942D47C7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E7FA65-B1B6-EEDF-B182-DD770E90BE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Window-based computation</a:t>
            </a:r>
          </a:p>
          <a:p>
            <a:r>
              <a:rPr lang="en-US" dirty="0"/>
              <a:t>Window is defined by the input transactions</a:t>
            </a:r>
            <a:br>
              <a:rPr lang="en-US" dirty="0"/>
            </a:br>
            <a:r>
              <a:rPr lang="en-US" dirty="0"/>
              <a:t>(not by the contents of the data stream)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D29EB4-7EA0-800E-D7FE-9B57171BF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7D4D73-C36F-C491-9431-917991C70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91" y="3499405"/>
            <a:ext cx="5079817" cy="162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26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3FB3E-5C2E-6A03-A03B-FA45A3669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 joins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D24AA30-5406-DF9D-0DCC-A1599E1B18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are changes to a table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/>
                  <a:t> is a stream</a:t>
                </a:r>
              </a:p>
              <a:p>
                <a:r>
                  <a:rPr lang="en-US" dirty="0"/>
                  <a:t>Table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joined with every stream value in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𝑜</m:t>
                    </m:r>
                  </m:oMath>
                </a14:m>
                <a:r>
                  <a:rPr lang="en-US" dirty="0"/>
                  <a:t> is also a stream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D24AA30-5406-DF9D-0DCC-A1599E1B18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D65E9E-59B4-F01B-46E8-BA14DEE4A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CEE2A2-D4AD-1BA1-D208-AD5C23F4B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5625" y="3567671"/>
            <a:ext cx="3972657" cy="196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90439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3F967DB-AA3F-44F2-8BA9-DE4812C9B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4772" y="3748016"/>
            <a:ext cx="3397449" cy="17796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8A807A-CF38-4DDC-928B-559CC07E0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9905"/>
          </a:xfrm>
        </p:spPr>
        <p:txBody>
          <a:bodyPr/>
          <a:lstStyle/>
          <a:p>
            <a:r>
              <a:rPr lang="en-US" dirty="0"/>
              <a:t>Streaming window queries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47A72E4-AABE-4ADC-B107-97A059D753F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42820"/>
                <a:ext cx="10515600" cy="5215180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is a stream of wall-clock values (time)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/>
                  <a:t> is a stream of timestamped data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US" dirty="0"/>
                  <a:t> window function, filters data in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/>
                  <a:t> based on timestamp and time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47A72E4-AABE-4ADC-B107-97A059D753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42820"/>
                <a:ext cx="10515600" cy="5215180"/>
              </a:xfrm>
              <a:blipFill>
                <a:blip r:embed="rId3"/>
                <a:stretch>
                  <a:fillRect t="-1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EA18B2-CF4D-4218-93D1-DBB404B96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21024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FAB75-9698-0275-A6BD-C9B434BB2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window definition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FE5B8EA-AB9D-79A2-4E11-D80F03F0711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In each transaction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 = what is added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 = what is subtracted from window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FE5B8EA-AB9D-79A2-4E11-D80F03F071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B8B97C-F7BC-AE36-56C9-5F2F3D5A9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3F5D58-1183-1405-CBAA-96635447E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7721" y="3349649"/>
            <a:ext cx="57340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65807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old picture frame&#10;&#10;Description automatically generated with medium confidence">
            <a:extLst>
              <a:ext uri="{FF2B5EF4-FFF2-40B4-BE49-F238E27FC236}">
                <a16:creationId xmlns:a16="http://schemas.microsoft.com/office/drawing/2014/main" id="{CBA93F4D-67DA-4C00-A826-6D69DC590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5400000">
            <a:off x="2981198" y="-577098"/>
            <a:ext cx="7079352" cy="78878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E24F5C-4340-4D3A-B065-125A5B86B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945" y="923925"/>
            <a:ext cx="2588491" cy="1325563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C1E40-3AA4-43F6-A029-D08F2910C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8364" y="2687781"/>
            <a:ext cx="5624945" cy="3489181"/>
          </a:xfrm>
        </p:spPr>
        <p:txBody>
          <a:bodyPr/>
          <a:lstStyle/>
          <a:p>
            <a:r>
              <a:rPr lang="en-US" b="1" dirty="0" err="1"/>
              <a:t>Datalog</a:t>
            </a:r>
            <a:r>
              <a:rPr lang="en-US" b="1" dirty="0"/>
              <a:t> in DBSP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6DC132-34BF-46BA-ADFB-886912ED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839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777E587-BD61-8FD3-DB5B-CE09F6107AA0}"/>
              </a:ext>
            </a:extLst>
          </p:cNvPr>
          <p:cNvSpPr/>
          <p:nvPr/>
        </p:nvSpPr>
        <p:spPr>
          <a:xfrm>
            <a:off x="2638145" y="4318156"/>
            <a:ext cx="5661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nsolas" panose="020B0609020204030204" pitchFamily="49" charset="0"/>
              </a:rPr>
              <a:t>?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B1AA57-131B-A6BF-9330-C3AF73173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compute on changes?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2A9C0-6F2E-C271-9CFF-E2D862DA67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CREATE VIEW </a:t>
            </a:r>
            <a:r>
              <a:rPr lang="en-US" dirty="0">
                <a:latin typeface="Consolas" panose="020B0609020204030204" pitchFamily="49" charset="0"/>
              </a:rPr>
              <a:t>V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 AS </a:t>
            </a:r>
            <a:b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</a:br>
            <a:r>
              <a:rPr lang="en-US" sz="2800" dirty="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sz="2800" dirty="0">
                <a:latin typeface="Consolas" panose="020B0609020204030204" pitchFamily="49" charset="0"/>
              </a:rPr>
              <a:t> * </a:t>
            </a:r>
            <a:r>
              <a:rPr lang="en-US" sz="2800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sz="2800" dirty="0">
                <a:latin typeface="Consolas" panose="020B0609020204030204" pitchFamily="49" charset="0"/>
              </a:rPr>
              <a:t> T</a:t>
            </a:r>
            <a:br>
              <a:rPr lang="en-US" sz="2800" dirty="0">
                <a:latin typeface="Consolas" panose="020B0609020204030204" pitchFamily="49" charset="0"/>
              </a:rPr>
            </a:br>
            <a:r>
              <a:rPr lang="en-US" sz="2800" dirty="0">
                <a:solidFill>
                  <a:schemeClr val="accent1"/>
                </a:solidFill>
                <a:latin typeface="Consolas" panose="020B0609020204030204" pitchFamily="49" charset="0"/>
              </a:rPr>
              <a:t>WHERE</a:t>
            </a:r>
            <a:r>
              <a:rPr lang="en-US" sz="2800" dirty="0">
                <a:latin typeface="Consolas" panose="020B0609020204030204" pitchFamily="49" charset="0"/>
              </a:rPr>
              <a:t> Age &gt;= 10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3F8D51-43FB-EAC3-E2D0-42CC1C3C1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 descr="A close up of a cylinder&#10;&#10;Description automatically generated">
            <a:extLst>
              <a:ext uri="{FF2B5EF4-FFF2-40B4-BE49-F238E27FC236}">
                <a16:creationId xmlns:a16="http://schemas.microsoft.com/office/drawing/2014/main" id="{412C4FBA-D3D2-FFE8-89B9-77699F69A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737311" y="4840590"/>
            <a:ext cx="417834" cy="594253"/>
          </a:xfrm>
          <a:prstGeom prst="rect">
            <a:avLst/>
          </a:prstGeom>
        </p:spPr>
      </p:pic>
      <p:pic>
        <p:nvPicPr>
          <p:cNvPr id="6" name="Picture 5" descr="A close up of a cylinder&#10;&#10;Description automatically generated">
            <a:extLst>
              <a:ext uri="{FF2B5EF4-FFF2-40B4-BE49-F238E27FC236}">
                <a16:creationId xmlns:a16="http://schemas.microsoft.com/office/drawing/2014/main" id="{66E40BBE-2F2E-0D97-8A67-A01BD56D10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836000" y="4840590"/>
            <a:ext cx="417834" cy="5942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Arrow: Up 6">
                <a:extLst>
                  <a:ext uri="{FF2B5EF4-FFF2-40B4-BE49-F238E27FC236}">
                    <a16:creationId xmlns:a16="http://schemas.microsoft.com/office/drawing/2014/main" id="{E2FFCD74-7C13-99A8-5D53-3B1C24DAA074}"/>
                  </a:ext>
                </a:extLst>
              </p:cNvPr>
              <p:cNvSpPr/>
              <p:nvPr/>
            </p:nvSpPr>
            <p:spPr>
              <a:xfrm>
                <a:off x="6737311" y="3310930"/>
                <a:ext cx="417834" cy="1397783"/>
              </a:xfrm>
              <a:prstGeom prst="upArrow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Arrow: Up 6">
                <a:extLst>
                  <a:ext uri="{FF2B5EF4-FFF2-40B4-BE49-F238E27FC236}">
                    <a16:creationId xmlns:a16="http://schemas.microsoft.com/office/drawing/2014/main" id="{E2FFCD74-7C13-99A8-5D53-3B1C24DAA0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7311" y="3310930"/>
                <a:ext cx="417834" cy="1397783"/>
              </a:xfrm>
              <a:prstGeom prst="upArrow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Graphic 7" descr="Table with solid fill">
            <a:extLst>
              <a:ext uri="{FF2B5EF4-FFF2-40B4-BE49-F238E27FC236}">
                <a16:creationId xmlns:a16="http://schemas.microsoft.com/office/drawing/2014/main" id="{D6E0A03B-F0E6-4893-C233-761AF65CC4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89028" y="2362105"/>
            <a:ext cx="914400" cy="914400"/>
          </a:xfrm>
          <a:prstGeom prst="rect">
            <a:avLst/>
          </a:prstGeom>
        </p:spPr>
      </p:pic>
      <p:pic>
        <p:nvPicPr>
          <p:cNvPr id="9" name="Graphic 8" descr="Table with solid fill">
            <a:extLst>
              <a:ext uri="{FF2B5EF4-FFF2-40B4-BE49-F238E27FC236}">
                <a16:creationId xmlns:a16="http://schemas.microsoft.com/office/drawing/2014/main" id="{60184F55-5AF1-7913-A12E-59A72B58FF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27294" y="2362105"/>
            <a:ext cx="914400" cy="914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Arrow: Up 9">
                <a:extLst>
                  <a:ext uri="{FF2B5EF4-FFF2-40B4-BE49-F238E27FC236}">
                    <a16:creationId xmlns:a16="http://schemas.microsoft.com/office/drawing/2014/main" id="{E77B0012-67EF-7635-F90B-92DFA7D77ABA}"/>
                  </a:ext>
                </a:extLst>
              </p:cNvPr>
              <p:cNvSpPr/>
              <p:nvPr/>
            </p:nvSpPr>
            <p:spPr>
              <a:xfrm>
                <a:off x="7756445" y="3310930"/>
                <a:ext cx="417834" cy="1397783"/>
              </a:xfrm>
              <a:prstGeom prst="upArrow">
                <a:avLst/>
              </a:prstGeom>
              <a:solidFill>
                <a:srgbClr val="00B0F0"/>
              </a:solidFill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Arrow: Up 9">
                <a:extLst>
                  <a:ext uri="{FF2B5EF4-FFF2-40B4-BE49-F238E27FC236}">
                    <a16:creationId xmlns:a16="http://schemas.microsoft.com/office/drawing/2014/main" id="{E77B0012-67EF-7635-F90B-92DFA7D77A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6445" y="3310930"/>
                <a:ext cx="417834" cy="1397783"/>
              </a:xfrm>
              <a:prstGeom prst="upArrow">
                <a:avLst/>
              </a:prstGeom>
              <a:blipFill>
                <a:blip r:embed="rId7"/>
                <a:stretch>
                  <a:fillRect l="-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DB4E5CD1-5481-87CE-E1F3-79965BC62A7B}"/>
              </a:ext>
            </a:extLst>
          </p:cNvPr>
          <p:cNvSpPr txBox="1"/>
          <p:nvPr/>
        </p:nvSpPr>
        <p:spPr>
          <a:xfrm>
            <a:off x="6790793" y="2185455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5CFCE9-B19F-7750-BA35-35D1518DE0C0}"/>
              </a:ext>
            </a:extLst>
          </p:cNvPr>
          <p:cNvSpPr txBox="1"/>
          <p:nvPr/>
        </p:nvSpPr>
        <p:spPr>
          <a:xfrm>
            <a:off x="8834983" y="2185455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Arrow: Right 13">
                <a:extLst>
                  <a:ext uri="{FF2B5EF4-FFF2-40B4-BE49-F238E27FC236}">
                    <a16:creationId xmlns:a16="http://schemas.microsoft.com/office/drawing/2014/main" id="{12E82BCD-3EAC-6F29-FEBC-6EC6F934F77F}"/>
                  </a:ext>
                </a:extLst>
              </p:cNvPr>
              <p:cNvSpPr/>
              <p:nvPr/>
            </p:nvSpPr>
            <p:spPr>
              <a:xfrm>
                <a:off x="7360465" y="4840588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Arrow: Right 13">
                <a:extLst>
                  <a:ext uri="{FF2B5EF4-FFF2-40B4-BE49-F238E27FC236}">
                    <a16:creationId xmlns:a16="http://schemas.microsoft.com/office/drawing/2014/main" id="{12E82BCD-3EAC-6F29-FEBC-6EC6F934F7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0465" y="4840588"/>
                <a:ext cx="1362745" cy="594256"/>
              </a:xfrm>
              <a:prstGeom prst="rightArrow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Arrow: Right 14">
                <a:extLst>
                  <a:ext uri="{FF2B5EF4-FFF2-40B4-BE49-F238E27FC236}">
                    <a16:creationId xmlns:a16="http://schemas.microsoft.com/office/drawing/2014/main" id="{4F72EB15-7387-DD88-9C11-51FC61AD52DF}"/>
                  </a:ext>
                </a:extLst>
              </p:cNvPr>
              <p:cNvSpPr/>
              <p:nvPr/>
            </p:nvSpPr>
            <p:spPr>
              <a:xfrm>
                <a:off x="7433634" y="2518861"/>
                <a:ext cx="1144756" cy="594256"/>
              </a:xfrm>
              <a:prstGeom prst="rightArrow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Arrow: Right 14">
                <a:extLst>
                  <a:ext uri="{FF2B5EF4-FFF2-40B4-BE49-F238E27FC236}">
                    <a16:creationId xmlns:a16="http://schemas.microsoft.com/office/drawing/2014/main" id="{4F72EB15-7387-DD88-9C11-51FC61AD52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3634" y="2518861"/>
                <a:ext cx="1144756" cy="594256"/>
              </a:xfrm>
              <a:prstGeom prst="rightArrow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ight Brace 15">
            <a:extLst>
              <a:ext uri="{FF2B5EF4-FFF2-40B4-BE49-F238E27FC236}">
                <a16:creationId xmlns:a16="http://schemas.microsoft.com/office/drawing/2014/main" id="{47D84540-F7EF-70C1-4F66-0C34E40CACF3}"/>
              </a:ext>
            </a:extLst>
          </p:cNvPr>
          <p:cNvSpPr/>
          <p:nvPr/>
        </p:nvSpPr>
        <p:spPr>
          <a:xfrm>
            <a:off x="4224501" y="2292175"/>
            <a:ext cx="185297" cy="700906"/>
          </a:xfrm>
          <a:prstGeom prst="rightBrace">
            <a:avLst>
              <a:gd name="adj1" fmla="val 43116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D4CB3C1-ACB5-DF18-5C02-93CEAC69B58F}"/>
                  </a:ext>
                </a:extLst>
              </p:cNvPr>
              <p:cNvSpPr txBox="1"/>
              <p:nvPr/>
            </p:nvSpPr>
            <p:spPr>
              <a:xfrm>
                <a:off x="4453461" y="2399539"/>
                <a:ext cx="47102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D4CB3C1-ACB5-DF18-5C02-93CEAC69B5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461" y="2399539"/>
                <a:ext cx="471026" cy="461665"/>
              </a:xfrm>
              <a:prstGeom prst="rect">
                <a:avLst/>
              </a:prstGeom>
              <a:blipFill>
                <a:blip r:embed="rId10"/>
                <a:stretch>
                  <a:fillRect l="-1299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2364D49-AAFB-E1F1-111B-FE6FE9264217}"/>
                  </a:ext>
                </a:extLst>
              </p:cNvPr>
              <p:cNvSpPr txBox="1"/>
              <p:nvPr/>
            </p:nvSpPr>
            <p:spPr>
              <a:xfrm>
                <a:off x="4576654" y="4520239"/>
                <a:ext cx="634468" cy="471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dirty="0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2364D49-AAFB-E1F1-111B-FE6FE92642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6654" y="4520239"/>
                <a:ext cx="634468" cy="471219"/>
              </a:xfrm>
              <a:prstGeom prst="rect">
                <a:avLst/>
              </a:prstGeom>
              <a:blipFill>
                <a:blip r:embed="rId11"/>
                <a:stretch>
                  <a:fillRect l="-962" b="-129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8C3EF70-6102-32FA-FF5C-63059101E786}"/>
                  </a:ext>
                </a:extLst>
              </p:cNvPr>
              <p:cNvSpPr txBox="1"/>
              <p:nvPr/>
            </p:nvSpPr>
            <p:spPr>
              <a:xfrm>
                <a:off x="1051425" y="3938742"/>
                <a:ext cx="3525229" cy="138499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r>
                  <a:rPr lang="en-US" sz="2800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SELECT</a:t>
                </a:r>
                <a:r>
                  <a:rPr lang="en-US" sz="2800" dirty="0">
                    <a:latin typeface="Consolas" panose="020B0609020204030204" pitchFamily="49" charset="0"/>
                  </a:rPr>
                  <a:t> * </a:t>
                </a:r>
                <a:r>
                  <a:rPr lang="en-US" sz="2800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FROM</a:t>
                </a:r>
                <a:r>
                  <a:rPr lang="en-US" sz="2800" dirty="0">
                    <a:latin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dirty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Consolas" panose="020B0609020204030204" pitchFamily="49" charset="0"/>
                  </a:rPr>
                  <a:t>T</a:t>
                </a:r>
                <a:br>
                  <a:rPr lang="en-US" sz="2800" dirty="0">
                    <a:latin typeface="Consolas" panose="020B0609020204030204" pitchFamily="49" charset="0"/>
                  </a:rPr>
                </a:br>
                <a:r>
                  <a:rPr lang="en-US" sz="2800" dirty="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WHERE</a:t>
                </a:r>
                <a:r>
                  <a:rPr lang="en-US" sz="2800" dirty="0">
                    <a:latin typeface="Consolas" panose="020B0609020204030204" pitchFamily="49" charset="0"/>
                  </a:rPr>
                  <a:t> Age &gt;= 10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8C3EF70-6102-32FA-FF5C-63059101E7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425" y="3938742"/>
                <a:ext cx="3525229" cy="1384995"/>
              </a:xfrm>
              <a:prstGeom prst="rect">
                <a:avLst/>
              </a:prstGeom>
              <a:blipFill>
                <a:blip r:embed="rId12"/>
                <a:stretch>
                  <a:fillRect l="-3454" b="-11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ight Brace 17">
            <a:extLst>
              <a:ext uri="{FF2B5EF4-FFF2-40B4-BE49-F238E27FC236}">
                <a16:creationId xmlns:a16="http://schemas.microsoft.com/office/drawing/2014/main" id="{35DD6B40-51FD-D5B4-A7D1-53CAD48CE8A9}"/>
              </a:ext>
            </a:extLst>
          </p:cNvPr>
          <p:cNvSpPr/>
          <p:nvPr/>
        </p:nvSpPr>
        <p:spPr>
          <a:xfrm>
            <a:off x="4438279" y="4436810"/>
            <a:ext cx="185297" cy="700906"/>
          </a:xfrm>
          <a:prstGeom prst="rightBrace">
            <a:avLst>
              <a:gd name="adj1" fmla="val 43116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30388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72D8C-5081-45B6-A8C5-FCE068B9B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9585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</a:rPr>
              <a:t>sibling(x, y) :- parent(z, x), parent(z, y).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Head relation = circuit output</a:t>
            </a:r>
          </a:p>
          <a:p>
            <a:pPr marL="0" indent="0">
              <a:buNone/>
            </a:pPr>
            <a:r>
              <a:rPr lang="en-US" dirty="0"/>
              <a:t>Relations in body = circuit inputs</a:t>
            </a:r>
          </a:p>
          <a:p>
            <a:pPr marL="0" indent="0">
              <a:buNone/>
            </a:pPr>
            <a:r>
              <a:rPr lang="en-US" dirty="0"/>
              <a:t>Rule body = circuit contents</a:t>
            </a:r>
          </a:p>
          <a:p>
            <a:pPr marL="0" indent="0">
              <a:buNone/>
            </a:pPr>
            <a:r>
              <a:rPr lang="en-US" dirty="0"/>
              <a:t>Conjunctions in rule body = edges in circuit</a:t>
            </a:r>
          </a:p>
          <a:p>
            <a:pPr marL="0" indent="0">
              <a:buNone/>
            </a:pPr>
            <a:r>
              <a:rPr lang="en-US" dirty="0" err="1"/>
              <a:t>Turnstyle</a:t>
            </a:r>
            <a:r>
              <a:rPr lang="en-US" dirty="0"/>
              <a:t> = projection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3D884B-6745-42D7-B73F-72567A874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0194"/>
          </a:xfrm>
        </p:spPr>
        <p:txBody>
          <a:bodyPr/>
          <a:lstStyle/>
          <a:p>
            <a:r>
              <a:rPr lang="en-US" dirty="0"/>
              <a:t>Datalog rules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7FC00B-6F63-4BB3-9096-151810D55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90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4D592B-A467-4A32-AE7D-C3484EADDA52}"/>
              </a:ext>
            </a:extLst>
          </p:cNvPr>
          <p:cNvSpPr/>
          <p:nvPr/>
        </p:nvSpPr>
        <p:spPr>
          <a:xfrm>
            <a:off x="4829535" y="2961165"/>
            <a:ext cx="2225233" cy="1226917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623C1755-583A-41D1-ADE3-7C9D2002292F}"/>
              </a:ext>
            </a:extLst>
          </p:cNvPr>
          <p:cNvSpPr/>
          <p:nvPr/>
        </p:nvSpPr>
        <p:spPr>
          <a:xfrm>
            <a:off x="5567421" y="2323983"/>
            <a:ext cx="648182" cy="584522"/>
          </a:xfrm>
          <a:prstGeom prst="down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4ECFA19-C812-4B11-9B94-1EED35689B92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6792410" y="3574622"/>
            <a:ext cx="633084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03DB57D-33EE-440A-B052-0B74278258F5}"/>
              </a:ext>
            </a:extLst>
          </p:cNvPr>
          <p:cNvSpPr txBox="1"/>
          <p:nvPr/>
        </p:nvSpPr>
        <p:spPr>
          <a:xfrm>
            <a:off x="8391644" y="3389956"/>
            <a:ext cx="848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sibling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F12E35-F68A-47EE-824E-6D61B7818BFF}"/>
              </a:ext>
            </a:extLst>
          </p:cNvPr>
          <p:cNvSpPr txBox="1"/>
          <p:nvPr/>
        </p:nvSpPr>
        <p:spPr>
          <a:xfrm>
            <a:off x="3439567" y="3462968"/>
            <a:ext cx="88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parent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8A5A45B-C120-4A8F-9E70-EDF3001CB3EF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4323583" y="3324182"/>
            <a:ext cx="655820" cy="323452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30367FD-E676-4B47-99D7-D04438374F41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4323583" y="3647634"/>
            <a:ext cx="1825466" cy="295480"/>
          </a:xfrm>
          <a:prstGeom prst="bentConnector3">
            <a:avLst>
              <a:gd name="adj1" fmla="val 17649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77137C9E-87B0-4D19-BEAF-B70DECC8BB55}"/>
              </a:ext>
            </a:extLst>
          </p:cNvPr>
          <p:cNvSpPr/>
          <p:nvPr/>
        </p:nvSpPr>
        <p:spPr>
          <a:xfrm>
            <a:off x="7425494" y="3254703"/>
            <a:ext cx="643361" cy="63983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proj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3E1FC29-8311-4F4C-A3C9-B712135B153D}"/>
              </a:ext>
            </a:extLst>
          </p:cNvPr>
          <p:cNvCxnSpPr>
            <a:cxnSpLocks/>
          </p:cNvCxnSpPr>
          <p:nvPr/>
        </p:nvCxnSpPr>
        <p:spPr>
          <a:xfrm flipV="1">
            <a:off x="8078959" y="3574622"/>
            <a:ext cx="370726" cy="19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203C756-AF65-41EF-94DA-7426C18050C5}"/>
              </a:ext>
            </a:extLst>
          </p:cNvPr>
          <p:cNvCxnSpPr>
            <a:cxnSpLocks/>
          </p:cNvCxnSpPr>
          <p:nvPr/>
        </p:nvCxnSpPr>
        <p:spPr>
          <a:xfrm flipV="1">
            <a:off x="5633976" y="3346955"/>
            <a:ext cx="515073" cy="19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4E9B22B-80E6-4166-9ADC-82E27E262297}"/>
              </a:ext>
            </a:extLst>
          </p:cNvPr>
          <p:cNvSpPr txBox="1"/>
          <p:nvPr/>
        </p:nvSpPr>
        <p:spPr>
          <a:xfrm>
            <a:off x="1269523" y="1321356"/>
            <a:ext cx="1431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Rule head</a:t>
            </a:r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id="{0F057749-2851-4D35-8C84-A0459284A0EA}"/>
              </a:ext>
            </a:extLst>
          </p:cNvPr>
          <p:cNvSpPr/>
          <p:nvPr/>
        </p:nvSpPr>
        <p:spPr>
          <a:xfrm rot="5400000" flipH="1">
            <a:off x="1990659" y="614221"/>
            <a:ext cx="225538" cy="2269571"/>
          </a:xfrm>
          <a:prstGeom prst="rightBrace">
            <a:avLst>
              <a:gd name="adj1" fmla="val 30854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20C52E78-0E12-430F-AAD9-877D609637B7}"/>
              </a:ext>
            </a:extLst>
          </p:cNvPr>
          <p:cNvSpPr/>
          <p:nvPr/>
        </p:nvSpPr>
        <p:spPr>
          <a:xfrm rot="5400000" flipH="1">
            <a:off x="6269715" y="-510620"/>
            <a:ext cx="172551" cy="4572240"/>
          </a:xfrm>
          <a:prstGeom prst="rightBrace">
            <a:avLst>
              <a:gd name="adj1" fmla="val 56278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A17307-91D0-4745-9111-D83E74B160B8}"/>
              </a:ext>
            </a:extLst>
          </p:cNvPr>
          <p:cNvSpPr txBox="1"/>
          <p:nvPr/>
        </p:nvSpPr>
        <p:spPr>
          <a:xfrm>
            <a:off x="5486069" y="1307778"/>
            <a:ext cx="1431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Rule body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C8782CD-F084-47C5-A01C-C4736AB2152F}"/>
              </a:ext>
            </a:extLst>
          </p:cNvPr>
          <p:cNvSpPr/>
          <p:nvPr/>
        </p:nvSpPr>
        <p:spPr>
          <a:xfrm>
            <a:off x="4989507" y="3109081"/>
            <a:ext cx="643361" cy="39976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16DB13A-332F-4817-B0FD-4ACE9C8F9FC2}"/>
              </a:ext>
            </a:extLst>
          </p:cNvPr>
          <p:cNvSpPr/>
          <p:nvPr/>
        </p:nvSpPr>
        <p:spPr>
          <a:xfrm>
            <a:off x="6149049" y="3242244"/>
            <a:ext cx="643361" cy="78917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80934E3-1852-4C43-A42B-07DEC4D06577}"/>
              </a:ext>
            </a:extLst>
          </p:cNvPr>
          <p:cNvCxnSpPr>
            <a:cxnSpLocks/>
          </p:cNvCxnSpPr>
          <p:nvPr/>
        </p:nvCxnSpPr>
        <p:spPr>
          <a:xfrm flipH="1">
            <a:off x="5850610" y="2124330"/>
            <a:ext cx="364993" cy="1199852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A7C712D-4D1F-455D-8314-D30B774E6DA1}"/>
              </a:ext>
            </a:extLst>
          </p:cNvPr>
          <p:cNvCxnSpPr>
            <a:cxnSpLocks/>
            <a:stCxn id="38" idx="2"/>
            <a:endCxn id="19" idx="0"/>
          </p:cNvCxnSpPr>
          <p:nvPr/>
        </p:nvCxnSpPr>
        <p:spPr>
          <a:xfrm rot="16200000" flipH="1">
            <a:off x="5073464" y="580991"/>
            <a:ext cx="1174161" cy="4173261"/>
          </a:xfrm>
          <a:prstGeom prst="bentConnector3">
            <a:avLst>
              <a:gd name="adj1" fmla="val 14282"/>
            </a:avLst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C5EFEB7-03A6-4CA6-89A2-F8B4C6126017}"/>
              </a:ext>
            </a:extLst>
          </p:cNvPr>
          <p:cNvCxnSpPr>
            <a:cxnSpLocks/>
          </p:cNvCxnSpPr>
          <p:nvPr/>
        </p:nvCxnSpPr>
        <p:spPr>
          <a:xfrm flipH="1">
            <a:off x="3881575" y="2124330"/>
            <a:ext cx="540070" cy="1336253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397173A-9165-4C88-BC28-2524FB7294AF}"/>
              </a:ext>
            </a:extLst>
          </p:cNvPr>
          <p:cNvCxnSpPr>
            <a:cxnSpLocks/>
            <a:endCxn id="12" idx="0"/>
          </p:cNvCxnSpPr>
          <p:nvPr/>
        </p:nvCxnSpPr>
        <p:spPr>
          <a:xfrm flipH="1">
            <a:off x="3881575" y="2142243"/>
            <a:ext cx="2980366" cy="1320725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BD9128E-B75B-4444-AA47-A2A7A1FD0FA5}"/>
              </a:ext>
            </a:extLst>
          </p:cNvPr>
          <p:cNvSpPr txBox="1"/>
          <p:nvPr/>
        </p:nvSpPr>
        <p:spPr>
          <a:xfrm>
            <a:off x="5294924" y="2399697"/>
            <a:ext cx="1328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Compiled to</a:t>
            </a:r>
          </a:p>
        </p:txBody>
      </p:sp>
      <p:cxnSp>
        <p:nvCxnSpPr>
          <p:cNvPr id="39" name="Straight Arrow Connector 33">
            <a:extLst>
              <a:ext uri="{FF2B5EF4-FFF2-40B4-BE49-F238E27FC236}">
                <a16:creationId xmlns:a16="http://schemas.microsoft.com/office/drawing/2014/main" id="{BC93B642-82B4-4C63-A5EB-E3F78DCAB2CC}"/>
              </a:ext>
            </a:extLst>
          </p:cNvPr>
          <p:cNvCxnSpPr>
            <a:cxnSpLocks/>
            <a:stCxn id="41" idx="2"/>
            <a:endCxn id="9" idx="2"/>
          </p:cNvCxnSpPr>
          <p:nvPr/>
        </p:nvCxnSpPr>
        <p:spPr>
          <a:xfrm rot="16200000" flipH="1">
            <a:off x="4505863" y="-550799"/>
            <a:ext cx="1634957" cy="6985215"/>
          </a:xfrm>
          <a:prstGeom prst="bentConnector3">
            <a:avLst>
              <a:gd name="adj1" fmla="val 144679"/>
            </a:avLst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FF7D391D-1B8D-4EAC-9F89-E89B62C98C70}"/>
              </a:ext>
            </a:extLst>
          </p:cNvPr>
          <p:cNvSpPr/>
          <p:nvPr/>
        </p:nvSpPr>
        <p:spPr>
          <a:xfrm>
            <a:off x="1711712" y="1880077"/>
            <a:ext cx="238044" cy="2442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9365E8C-BC1C-4D27-83EA-400646E4FC73}"/>
              </a:ext>
            </a:extLst>
          </p:cNvPr>
          <p:cNvSpPr/>
          <p:nvPr/>
        </p:nvSpPr>
        <p:spPr>
          <a:xfrm>
            <a:off x="3454892" y="1836288"/>
            <a:ext cx="238044" cy="2442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86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9" grpId="0" animBg="1"/>
      <p:bldP spid="23" grpId="0"/>
      <p:bldP spid="24" grpId="0" animBg="1"/>
      <p:bldP spid="25" grpId="0" animBg="1"/>
      <p:bldP spid="26" grpId="0"/>
      <p:bldP spid="27" grpId="0" animBg="1"/>
      <p:bldP spid="29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A68CC-33E6-2088-0312-6710F60B9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FFE62-A75C-4FFD-983C-A92299117B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Stratified: non-recursive</a:t>
            </a:r>
          </a:p>
          <a:p>
            <a:r>
              <a:rPr lang="en-US" dirty="0"/>
              <a:t>Implemented as either</a:t>
            </a:r>
          </a:p>
          <a:p>
            <a:pPr lvl="1"/>
            <a:r>
              <a:rPr lang="en-US" dirty="0"/>
              <a:t>Subtraction</a:t>
            </a:r>
          </a:p>
          <a:p>
            <a:pPr lvl="1"/>
            <a:r>
              <a:rPr lang="en-US" dirty="0"/>
              <a:t>Anti-join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67B09C-DDC4-A21A-AE85-B6DD4294B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91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46AD91-60B9-A37C-F2DB-3942F37FC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1690688"/>
            <a:ext cx="5791200" cy="571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1EC4A0-C04B-98D0-ABA4-066B7B9EFE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631"/>
          <a:stretch/>
        </p:blipFill>
        <p:spPr>
          <a:xfrm>
            <a:off x="6505575" y="4078089"/>
            <a:ext cx="5562600" cy="14573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34B775-678E-5C0F-439B-C1DCF8B50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125" y="2649538"/>
            <a:ext cx="6115050" cy="904875"/>
          </a:xfrm>
          <a:prstGeom prst="rect">
            <a:avLst/>
          </a:prstGeom>
        </p:spPr>
      </p:pic>
      <p:sp>
        <p:nvSpPr>
          <p:cNvPr id="11" name="Arrow: Down 10">
            <a:extLst>
              <a:ext uri="{FF2B5EF4-FFF2-40B4-BE49-F238E27FC236}">
                <a16:creationId xmlns:a16="http://schemas.microsoft.com/office/drawing/2014/main" id="{EC581DEB-9990-F5F0-2E39-97F747E10050}"/>
              </a:ext>
            </a:extLst>
          </p:cNvPr>
          <p:cNvSpPr/>
          <p:nvPr/>
        </p:nvSpPr>
        <p:spPr>
          <a:xfrm>
            <a:off x="8586788" y="2241551"/>
            <a:ext cx="6096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7BFBF3D3-34F4-6AAD-F50B-28392F5EDECC}"/>
              </a:ext>
            </a:extLst>
          </p:cNvPr>
          <p:cNvSpPr/>
          <p:nvPr/>
        </p:nvSpPr>
        <p:spPr>
          <a:xfrm>
            <a:off x="8586788" y="3554413"/>
            <a:ext cx="6096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21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D7AD2-ED4F-4A0F-A02C-CBB230576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Recursive computations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E1C10E-548C-4F07-9E97-CEC2C84B7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92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ACDC5B-2A74-41A8-8A05-49632D071370}"/>
              </a:ext>
            </a:extLst>
          </p:cNvPr>
          <p:cNvSpPr txBox="1"/>
          <p:nvPr/>
        </p:nvSpPr>
        <p:spPr>
          <a:xfrm>
            <a:off x="2752165" y="2196733"/>
            <a:ext cx="6096000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dirty="0">
                <a:latin typeface="Consolas" panose="020B0609020204030204" pitchFamily="49" charset="0"/>
              </a:rPr>
              <a:t>Reach(x, y) :- </a:t>
            </a:r>
            <a:br>
              <a:rPr lang="en-US" sz="2800" dirty="0">
                <a:latin typeface="Consolas" panose="020B0609020204030204" pitchFamily="49" charset="0"/>
              </a:rPr>
            </a:br>
            <a:r>
              <a:rPr lang="en-US" sz="2800" dirty="0">
                <a:latin typeface="Consolas" panose="020B0609020204030204" pitchFamily="49" charset="0"/>
              </a:rPr>
              <a:t>   Edge(x, z), Reach(z, y).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484579B-6A67-4BC1-80E6-19D95068AEC3}"/>
                  </a:ext>
                </a:extLst>
              </p:cNvPr>
              <p:cNvSpPr txBox="1"/>
              <p:nvPr/>
            </p:nvSpPr>
            <p:spPr>
              <a:xfrm>
                <a:off x="549966" y="3716083"/>
                <a:ext cx="11151704" cy="23294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US" sz="3600" dirty="0"/>
                  <a:t>The semantics iterates until convergence</a:t>
                </a:r>
              </a:p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US" sz="3600" dirty="0"/>
                  <a:t>To implement “loops” we introduce two new operators:</a:t>
                </a:r>
              </a:p>
              <a:p>
                <a:pPr marL="1028700" lvl="1" indent="-5715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3600" dirty="0"/>
                  <a:t> (enter)</a:t>
                </a:r>
              </a:p>
              <a:p>
                <a:pPr marL="1028700" lvl="1" indent="-5715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∫</m:t>
                    </m:r>
                  </m:oMath>
                </a14:m>
                <a:r>
                  <a:rPr lang="en-US" sz="3600" dirty="0"/>
                  <a:t>(exit)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484579B-6A67-4BC1-80E6-19D95068AE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966" y="3716083"/>
                <a:ext cx="11151704" cy="2329420"/>
              </a:xfrm>
              <a:prstGeom prst="rect">
                <a:avLst/>
              </a:prstGeom>
              <a:blipFill>
                <a:blip r:embed="rId2"/>
                <a:stretch>
                  <a:fillRect l="-1475" t="-4188" r="-874" b="-9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407990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B5D27-7DCC-4A23-B282-B63B36F4D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streams from scalars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212BF5A-964C-44DB-89FA-DF478D55893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≝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&amp;0, 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&gt;0</m:t>
                              </m:r>
                            </m:e>
                          </m:eqAr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b="0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b="0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b="0" dirty="0"/>
                  <a:t>Linear!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212BF5A-964C-44DB-89FA-DF478D55893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96E918-7EA7-4D9D-90F3-7FBF03436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93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B37599-95A1-41DD-B0A1-52612ED93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2650" y="3691995"/>
            <a:ext cx="2246653" cy="6641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A96B9A-EB4F-4BAA-B556-79B897DB0997}"/>
              </a:ext>
            </a:extLst>
          </p:cNvPr>
          <p:cNvSpPr txBox="1"/>
          <p:nvPr/>
        </p:nvSpPr>
        <p:spPr>
          <a:xfrm>
            <a:off x="4673600" y="4720167"/>
            <a:ext cx="905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scalar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5EA64A-AB49-48F0-9A75-C1E5AC08E55D}"/>
              </a:ext>
            </a:extLst>
          </p:cNvPr>
          <p:cNvSpPr txBox="1"/>
          <p:nvPr/>
        </p:nvSpPr>
        <p:spPr>
          <a:xfrm>
            <a:off x="5930900" y="4729136"/>
            <a:ext cx="1054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stream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2C88421-A309-402D-BC7A-85DBFB7B282F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5105400" y="4001297"/>
            <a:ext cx="20728" cy="71887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AD54C75-85FF-497A-AE2C-1B7ED486756F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6151885" y="4001294"/>
            <a:ext cx="306018" cy="72784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473FA92-B774-49C4-9CEA-C87D8F0F182E}"/>
              </a:ext>
            </a:extLst>
          </p:cNvPr>
          <p:cNvSpPr txBox="1"/>
          <p:nvPr/>
        </p:nvSpPr>
        <p:spPr>
          <a:xfrm>
            <a:off x="4746811" y="517656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E4A0BF-7F05-4252-A80F-248C15CF21C1}"/>
              </a:ext>
            </a:extLst>
          </p:cNvPr>
          <p:cNvSpPr txBox="1"/>
          <p:nvPr/>
        </p:nvSpPr>
        <p:spPr>
          <a:xfrm>
            <a:off x="6000065" y="5176567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9, 0, 0, 0, 0, 0, …</a:t>
            </a:r>
          </a:p>
        </p:txBody>
      </p:sp>
    </p:spTree>
    <p:extLst>
      <p:ext uri="{BB962C8B-B14F-4D97-AF65-F5344CB8AC3E}">
        <p14:creationId xmlns:p14="http://schemas.microsoft.com/office/powerpoint/2010/main" val="370481517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416AD-5F0E-4C7F-A243-C94B37B9A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scalars from streams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15B9CAF-F6C1-461B-9EEB-37570D36BC3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895850"/>
              </a:xfrm>
            </p:spPr>
            <p:txBody>
              <a:bodyPr/>
              <a:lstStyle/>
              <a:p>
                <a:r>
                  <a:rPr lang="en-US" dirty="0"/>
                  <a:t>Only defined for streams that are zero almost everywhere: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∫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∫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≝ 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≥0</m:t>
                          </m:r>
                        </m:sub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Linear!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15B9CAF-F6C1-461B-9EEB-37570D36BC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895850"/>
              </a:xfrm>
              <a:blipFill>
                <a:blip r:embed="rId2"/>
                <a:stretch>
                  <a:fillRect l="-1043" t="-1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C521BF-B63E-4066-AFCF-7E38266C4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94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741EC1-7167-4636-B3EA-2A9D389B6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456" y="4126093"/>
            <a:ext cx="2231677" cy="6889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7D2FB4-3F80-41B8-BEA5-2C8246CC8981}"/>
              </a:ext>
            </a:extLst>
          </p:cNvPr>
          <p:cNvSpPr txBox="1"/>
          <p:nvPr/>
        </p:nvSpPr>
        <p:spPr>
          <a:xfrm>
            <a:off x="4886456" y="5263831"/>
            <a:ext cx="1054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stream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B8399D-5BC4-4037-B07B-39F9A8776B3C}"/>
              </a:ext>
            </a:extLst>
          </p:cNvPr>
          <p:cNvSpPr txBox="1"/>
          <p:nvPr/>
        </p:nvSpPr>
        <p:spPr>
          <a:xfrm>
            <a:off x="6143756" y="5272800"/>
            <a:ext cx="905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scalar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5B581EC-FB76-4767-A8B5-7100ECE53160}"/>
              </a:ext>
            </a:extLst>
          </p:cNvPr>
          <p:cNvCxnSpPr>
            <a:cxnSpLocks/>
            <a:stCxn id="7" idx="0"/>
          </p:cNvCxnSpPr>
          <p:nvPr/>
        </p:nvCxnSpPr>
        <p:spPr>
          <a:xfrm flipH="1" flipV="1">
            <a:off x="5318256" y="4544961"/>
            <a:ext cx="95203" cy="71887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A1399AE-C7CB-4ADD-A7CE-02A694E9F0A5}"/>
              </a:ext>
            </a:extLst>
          </p:cNvPr>
          <p:cNvCxnSpPr>
            <a:cxnSpLocks/>
            <a:stCxn id="8" idx="0"/>
          </p:cNvCxnSpPr>
          <p:nvPr/>
        </p:nvCxnSpPr>
        <p:spPr>
          <a:xfrm flipH="1" flipV="1">
            <a:off x="6364741" y="4544958"/>
            <a:ext cx="231543" cy="72784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7D013E8-28C1-44F9-9B68-D750C50CF438}"/>
              </a:ext>
            </a:extLst>
          </p:cNvPr>
          <p:cNvSpPr txBox="1"/>
          <p:nvPr/>
        </p:nvSpPr>
        <p:spPr>
          <a:xfrm>
            <a:off x="6692172" y="562278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6AB583-F3E3-4F59-A0FB-2E4523C71F81}"/>
              </a:ext>
            </a:extLst>
          </p:cNvPr>
          <p:cNvSpPr txBox="1"/>
          <p:nvPr/>
        </p:nvSpPr>
        <p:spPr>
          <a:xfrm>
            <a:off x="4456481" y="5649453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1, 2, 3, 0, 0, 0, …</a:t>
            </a:r>
          </a:p>
        </p:txBody>
      </p:sp>
    </p:spTree>
    <p:extLst>
      <p:ext uri="{BB962C8B-B14F-4D97-AF65-F5344CB8AC3E}">
        <p14:creationId xmlns:p14="http://schemas.microsoft.com/office/powerpoint/2010/main" val="43032296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6BCBC-3764-4D87-ABE6-02AD153DF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Implementing recursion (1)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F5635BA-A4C9-43D7-91CC-9D370E7843C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66725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Start with a recursive query </a:t>
                </a:r>
                <a:r>
                  <a:rPr lang="en-US" dirty="0">
                    <a:latin typeface="Consolas" panose="020B0609020204030204" pitchFamily="49" charset="0"/>
                  </a:rPr>
                  <a:t>O = R(I, O)</a:t>
                </a:r>
                <a:br>
                  <a:rPr lang="en-US" dirty="0">
                    <a:latin typeface="Consolas" panose="020B0609020204030204" pitchFamily="49" charset="0"/>
                  </a:rPr>
                </a:br>
                <a:r>
                  <a:rPr lang="en-US" dirty="0"/>
                  <a:t>where </a:t>
                </a:r>
                <a:r>
                  <a:rPr lang="en-US" dirty="0">
                    <a:latin typeface="Consolas" panose="020B0609020204030204" pitchFamily="49" charset="0"/>
                  </a:rPr>
                  <a:t>I</a:t>
                </a:r>
                <a:r>
                  <a:rPr lang="en-US" dirty="0"/>
                  <a:t> and </a:t>
                </a:r>
                <a:r>
                  <a:rPr lang="en-US" dirty="0">
                    <a:latin typeface="Consolas" panose="020B0609020204030204" pitchFamily="49" charset="0"/>
                  </a:rPr>
                  <a:t>O</a:t>
                </a:r>
                <a:r>
                  <a:rPr lang="en-US" dirty="0"/>
                  <a:t> are relations, and </a:t>
                </a:r>
                <a:r>
                  <a:rPr lang="en-US" dirty="0">
                    <a:latin typeface="Consolas" panose="020B0609020204030204" pitchFamily="49" charset="0"/>
                  </a:rPr>
                  <a:t>R</a:t>
                </a:r>
                <a:r>
                  <a:rPr lang="en-US" dirty="0"/>
                  <a:t> is a query (on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dirty="0"/>
                  <a:t>-sets)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Implement </a:t>
                </a:r>
                <a:r>
                  <a:rPr lang="en-US" dirty="0">
                    <a:latin typeface="Consolas" panose="020B0609020204030204" pitchFamily="49" charset="0"/>
                  </a:rPr>
                  <a:t>R</a:t>
                </a:r>
                <a:r>
                  <a:rPr lang="en-US" dirty="0"/>
                  <a:t> as a (non-recursive) circuit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Lift to compute on streams: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0" indent="0">
                  <a:buNone/>
                </a:pPr>
                <a:endParaRPr lang="en-US" dirty="0"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endParaRPr lang="en-US" dirty="0"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endParaRPr lang="en-US" dirty="0">
                  <a:latin typeface="Consolas" panose="020B0609020204030204" pitchFamily="49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F5635BA-A4C9-43D7-91CC-9D370E7843C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667250"/>
              </a:xfrm>
              <a:blipFill>
                <a:blip r:embed="rId2"/>
                <a:stretch>
                  <a:fillRect l="-1217" t="-22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58DE0D-AF48-450B-B480-C6AFEDCB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95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304FEB3-B231-4659-B54B-E913F3F14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6596" y="3163475"/>
            <a:ext cx="2059332" cy="850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FEA6FB-DB4A-3D50-0712-D7C1518E5E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6596" y="4775992"/>
            <a:ext cx="2059332" cy="90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41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AEB6C-2830-3F75-BEEF-4DD1FCEFA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Implementing recursion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DF8D86-D4FE-1B3E-6778-75A0645F18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(3) Connect recursive output to input using a delay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(4) Bracket as follows: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D812CF-6DDC-A24A-8155-382BA9E01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96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101EFC-1B71-7B4B-407C-2420B6612C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78" r="34728"/>
          <a:stretch/>
        </p:blipFill>
        <p:spPr>
          <a:xfrm>
            <a:off x="5343525" y="2493999"/>
            <a:ext cx="1609725" cy="11479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D94B62-5112-ECA9-6F85-2F07AB567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2435" y="4644855"/>
            <a:ext cx="5047130" cy="114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51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F3DA1-FDE3-A36E-599B-05A609716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F38273-95A0-EE9C-0857-EA5FACC71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97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C401FB-F6B7-B7BD-0E64-3583C27D2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444" y="2964993"/>
            <a:ext cx="5047130" cy="11479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E9FAB6-F1AE-4C96-CBC9-CADEBBE5F67A}"/>
              </a:ext>
            </a:extLst>
          </p:cNvPr>
          <p:cNvSpPr txBox="1"/>
          <p:nvPr/>
        </p:nvSpPr>
        <p:spPr>
          <a:xfrm>
            <a:off x="4647628" y="1729153"/>
            <a:ext cx="37886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Scalars (not streams!)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7C988AB-27F9-BFCC-5ED5-FDBFB120C794}"/>
              </a:ext>
            </a:extLst>
          </p:cNvPr>
          <p:cNvCxnSpPr>
            <a:stCxn id="6" idx="2"/>
          </p:cNvCxnSpPr>
          <p:nvPr/>
        </p:nvCxnSpPr>
        <p:spPr>
          <a:xfrm flipH="1">
            <a:off x="4427621" y="2313928"/>
            <a:ext cx="2114340" cy="74553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0C8D75F-CA6B-ACE5-DC4A-362F9B17565C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6541961" y="2313928"/>
            <a:ext cx="2553913" cy="74553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9CA7161-F171-CE0F-228E-204945E0A533}"/>
              </a:ext>
            </a:extLst>
          </p:cNvPr>
          <p:cNvSpPr txBox="1"/>
          <p:nvPr/>
        </p:nvSpPr>
        <p:spPr>
          <a:xfrm>
            <a:off x="5871411" y="5094814"/>
            <a:ext cx="1538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Streams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806F67B-5463-05C3-7A4D-7FDE6300AA50}"/>
              </a:ext>
            </a:extLst>
          </p:cNvPr>
          <p:cNvCxnSpPr>
            <a:cxnSpLocks/>
            <a:stCxn id="12" idx="0"/>
          </p:cNvCxnSpPr>
          <p:nvPr/>
        </p:nvCxnSpPr>
        <p:spPr>
          <a:xfrm flipH="1" flipV="1">
            <a:off x="5431398" y="3293215"/>
            <a:ext cx="1209326" cy="180159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12368D8-6FE7-3CE2-D6FC-D4C2EA0EEB13}"/>
              </a:ext>
            </a:extLst>
          </p:cNvPr>
          <p:cNvCxnSpPr>
            <a:cxnSpLocks/>
            <a:stCxn id="12" idx="0"/>
          </p:cNvCxnSpPr>
          <p:nvPr/>
        </p:nvCxnSpPr>
        <p:spPr>
          <a:xfrm flipH="1" flipV="1">
            <a:off x="6096000" y="3293215"/>
            <a:ext cx="544724" cy="180159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BB69FE4-50C9-6A34-7CE7-733FBE774CBC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6640724" y="3293215"/>
            <a:ext cx="433844" cy="180159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C4403F1-D6F6-681B-B700-27B24633F2BE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6640724" y="3293215"/>
            <a:ext cx="1444497" cy="180159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363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4A7A3-7F12-FDAF-2486-C7356D94C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106E87-7E9B-E29C-670D-F8A97F0AF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98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64CFAF-745E-83C9-85A9-D8F4F6593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444" y="2964993"/>
            <a:ext cx="5047130" cy="11479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8B2907-BFBE-C502-3649-57D3FEEE1E38}"/>
              </a:ext>
            </a:extLst>
          </p:cNvPr>
          <p:cNvSpPr txBox="1"/>
          <p:nvPr/>
        </p:nvSpPr>
        <p:spPr>
          <a:xfrm>
            <a:off x="4214490" y="2536945"/>
            <a:ext cx="369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2DFE78-621C-A508-5BD0-7DB7C040A4F5}"/>
              </a:ext>
            </a:extLst>
          </p:cNvPr>
          <p:cNvSpPr txBox="1"/>
          <p:nvPr/>
        </p:nvSpPr>
        <p:spPr>
          <a:xfrm>
            <a:off x="4798881" y="1642814"/>
            <a:ext cx="1524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a,0,0,0,…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AB087F7-A8F6-9BF4-FC65-DBD9A3BCEB4C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5462280" y="2166034"/>
            <a:ext cx="98989" cy="107218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F87F58F-7CD0-1F1E-2E4F-037BCA54E923}"/>
              </a:ext>
            </a:extLst>
          </p:cNvPr>
          <p:cNvSpPr txBox="1"/>
          <p:nvPr/>
        </p:nvSpPr>
        <p:spPr>
          <a:xfrm>
            <a:off x="5747389" y="2118736"/>
            <a:ext cx="15295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/>
              <a:t>a,a,a,a</a:t>
            </a:r>
            <a:r>
              <a:rPr lang="en-US" sz="2800" i="1" dirty="0"/>
              <a:t>,…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2AAE29D-D86A-EFA8-CE92-CE9EB832231C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6008914" y="2641956"/>
            <a:ext cx="503268" cy="59625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531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402AA4B-871C-41B6-9AB3-2CC65A0E049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26262" y="365125"/>
                <a:ext cx="11339476" cy="1325563"/>
              </a:xfrm>
            </p:spPr>
            <p:txBody>
              <a:bodyPr/>
              <a:lstStyle/>
              <a:p>
                <a:r>
                  <a:rPr lang="en-US" dirty="0"/>
                  <a:t>Theorem: this circuit computes fixed-point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402AA4B-871C-41B6-9AB3-2CC65A0E04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26262" y="365125"/>
                <a:ext cx="11339476" cy="1325563"/>
              </a:xfrm>
              <a:blipFill>
                <a:blip r:embed="rId2"/>
                <a:stretch>
                  <a:fillRect l="-2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27484C62-A2E8-C564-5E72-1D3D0A59EE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3016251"/>
                <a:ext cx="10515600" cy="3705224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latin typeface="Cambria Math" panose="02040503050406030204" pitchFamily="18" charset="0"/>
                  </a:rPr>
                  <a:t>Denote by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Cambria Math" panose="02040503050406030204" pitchFamily="18" charset="0"/>
                  </a:rPr>
                  <a:t>, where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>
                    <a:latin typeface="Cambria Math" panose="02040503050406030204" pitchFamily="18" charset="0"/>
                  </a:rPr>
                  <a:t> is the value of input </a:t>
                </a:r>
                <a:r>
                  <a:rPr lang="en-US" dirty="0">
                    <a:latin typeface="Consolas" panose="020B0609020204030204" pitchFamily="49" charset="0"/>
                  </a:rPr>
                  <a:t>I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𝑜</m:t>
                    </m:r>
                    <m:d>
                      <m:dPr>
                        <m:begChr m:val="["/>
                        <m:endChr m:val="]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, 0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(0)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𝑜</m:t>
                    </m:r>
                    <m:d>
                      <m:dPr>
                        <m:begChr m:val="["/>
                        <m:endChr m:val="]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,  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𝑜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𝑜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</m:d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𝑜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endParaRPr lang="en-US" b="0" dirty="0"/>
              </a:p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] =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+1]</m:t>
                    </m:r>
                  </m:oMath>
                </a14:m>
                <a:r>
                  <a:rPr lang="en-US" dirty="0"/>
                  <a:t>, then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≥0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𝑜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  <a:p>
                <a:r>
                  <a:rPr lang="en-US" dirty="0"/>
                  <a:t>Starting from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all outputs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 are 0</a:t>
                </a:r>
              </a:p>
              <a:p>
                <a:r>
                  <a:rPr lang="en-US" dirty="0"/>
                  <a:t>(But computation may never converge)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27484C62-A2E8-C564-5E72-1D3D0A59EE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3016251"/>
                <a:ext cx="10515600" cy="3705224"/>
              </a:xfrm>
              <a:blipFill>
                <a:blip r:embed="rId3"/>
                <a:stretch>
                  <a:fillRect l="-1043" t="-3289" b="-18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1DECA5-9FA0-6349-55AD-746144736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99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BD1466-9A98-FF6F-5652-248AE665D7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5923" y="1690688"/>
            <a:ext cx="5047130" cy="114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43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36655</TotalTime>
  <Words>4657</Words>
  <Application>Microsoft Office PowerPoint</Application>
  <PresentationFormat>Widescreen</PresentationFormat>
  <Paragraphs>1323</Paragraphs>
  <Slides>117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117</vt:i4>
      </vt:variant>
    </vt:vector>
  </HeadingPairs>
  <TitlesOfParts>
    <vt:vector size="125" baseType="lpstr">
      <vt:lpstr>Aptos</vt:lpstr>
      <vt:lpstr>Arial</vt:lpstr>
      <vt:lpstr>Calibri</vt:lpstr>
      <vt:lpstr>Calibri Light</vt:lpstr>
      <vt:lpstr>Cambria Math</vt:lpstr>
      <vt:lpstr>Consolas</vt:lpstr>
      <vt:lpstr>Courier New</vt:lpstr>
      <vt:lpstr>Office Theme</vt:lpstr>
      <vt:lpstr>DBSP: incremental evaluation for arbitrarily complex queries  on data streams</vt:lpstr>
      <vt:lpstr>The theoretical treatment</vt:lpstr>
      <vt:lpstr>Outline</vt:lpstr>
      <vt:lpstr>What is incremental computation?</vt:lpstr>
      <vt:lpstr>Periodic query evaluation</vt:lpstr>
      <vt:lpstr>Views = Standing queries</vt:lpstr>
      <vt:lpstr>View maintenance</vt:lpstr>
      <vt:lpstr>Incremental View Maintenance</vt:lpstr>
      <vt:lpstr>How to compute on changes?</vt:lpstr>
      <vt:lpstr>This is what this work is about</vt:lpstr>
      <vt:lpstr>It’s not always obvious</vt:lpstr>
      <vt:lpstr>Trade-offs</vt:lpstr>
      <vt:lpstr>Outline</vt:lpstr>
      <vt:lpstr>Streams</vt:lpstr>
      <vt:lpstr>Stream operators</vt:lpstr>
      <vt:lpstr>Lifting</vt:lpstr>
      <vt:lpstr>Chaining operators into circuits</vt:lpstr>
      <vt:lpstr>Delay (z^(-1) )</vt:lpstr>
      <vt:lpstr>Computing changes (deltas) Differentiation</vt:lpstr>
      <vt:lpstr>Integration</vt:lpstr>
      <vt:lpstr>D and I are inverses</vt:lpstr>
      <vt:lpstr>Outline</vt:lpstr>
      <vt:lpstr>All databases are streaming databases!</vt:lpstr>
      <vt:lpstr>Views are lifted queries</vt:lpstr>
      <vt:lpstr>Outline</vt:lpstr>
      <vt:lpstr>Incremental view maintenance of view V</vt:lpstr>
      <vt:lpstr>Incremental view maintenance</vt:lpstr>
      <vt:lpstr>Incremental queries are streaming systems</vt:lpstr>
      <vt:lpstr>Definition of Incremental View Maintenance</vt:lpstr>
      <vt:lpstr>Outline</vt:lpstr>
      <vt:lpstr>Linear operators</vt:lpstr>
      <vt:lpstr>A linear query</vt:lpstr>
      <vt:lpstr>The chain rule (structural recursion)</vt:lpstr>
      <vt:lpstr>Bilinear operators</vt:lpstr>
      <vt:lpstr>Incremental operators</vt:lpstr>
      <vt:lpstr>Outline</vt:lpstr>
      <vt:lpstr>Hold on! This is not well-defined!</vt:lpstr>
      <vt:lpstr>Z-sets (also called Z-relations)</vt:lpstr>
      <vt:lpstr>Z-sets are yummy!</vt:lpstr>
      <vt:lpstr>Z-set addition</vt:lpstr>
      <vt:lpstr>Relational algebra using Z-set operations </vt:lpstr>
      <vt:lpstr>Algorithm for incremental view maintenance </vt:lpstr>
      <vt:lpstr>DBSP can also express</vt:lpstr>
      <vt:lpstr>Example</vt:lpstr>
      <vt:lpstr>Example: Remove distinct calls</vt:lpstr>
      <vt:lpstr>Example: Lift and incrementalize</vt:lpstr>
      <vt:lpstr>Example: optimize incremental circuit</vt:lpstr>
      <vt:lpstr>Outline</vt:lpstr>
      <vt:lpstr>Formal verification</vt:lpstr>
      <vt:lpstr>DBSP Library</vt:lpstr>
      <vt:lpstr>SQL to DBSP compiler</vt:lpstr>
      <vt:lpstr>PowerPoint Presentation</vt:lpstr>
      <vt:lpstr>Summary</vt:lpstr>
      <vt:lpstr>PowerPoint Presentation</vt:lpstr>
      <vt:lpstr>Extra slides</vt:lpstr>
      <vt:lpstr>The distinct operator</vt:lpstr>
      <vt:lpstr>The cycle rule</vt:lpstr>
      <vt:lpstr>Multiset union (can have duplicates)</vt:lpstr>
      <vt:lpstr>Set union (no duplicates)</vt:lpstr>
      <vt:lpstr>Set difference</vt:lpstr>
      <vt:lpstr>Query composition</vt:lpstr>
      <vt:lpstr>We have barely begun</vt:lpstr>
      <vt:lpstr>Set intersection</vt:lpstr>
      <vt:lpstr>Projection</vt:lpstr>
      <vt:lpstr>Selection (filtering)</vt:lpstr>
      <vt:lpstr>Selection (filtering)</vt:lpstr>
      <vt:lpstr>Cartesian products</vt:lpstr>
      <vt:lpstr>Cartesian products</vt:lpstr>
      <vt:lpstr>(Equi)Joins</vt:lpstr>
      <vt:lpstr>Optimizing distinct</vt:lpstr>
      <vt:lpstr>Incremental distinct</vt:lpstr>
      <vt:lpstr>Related work</vt:lpstr>
      <vt:lpstr>Materialized View Update Problem</vt:lpstr>
      <vt:lpstr>The ring of weights (Z)</vt:lpstr>
      <vt:lpstr>Additional SQL operations</vt:lpstr>
      <vt:lpstr>map_keys(f)</vt:lpstr>
      <vt:lpstr>Groupings</vt:lpstr>
      <vt:lpstr>Group-by</vt:lpstr>
      <vt:lpstr>flatmap_keys</vt:lpstr>
      <vt:lpstr>Aggregation</vt:lpstr>
      <vt:lpstr>Non-linear aggregations</vt:lpstr>
      <vt:lpstr>Group-By + Aggregate</vt:lpstr>
      <vt:lpstr>Parallelization</vt:lpstr>
      <vt:lpstr>Outline</vt:lpstr>
      <vt:lpstr>Convolutions</vt:lpstr>
      <vt:lpstr>Streaming joins</vt:lpstr>
      <vt:lpstr>Streaming window queries</vt:lpstr>
      <vt:lpstr>Alternative window definition</vt:lpstr>
      <vt:lpstr>Outline</vt:lpstr>
      <vt:lpstr>Datalog rules</vt:lpstr>
      <vt:lpstr>Negation</vt:lpstr>
      <vt:lpstr>Recursive computations</vt:lpstr>
      <vt:lpstr>Creating streams from scalars</vt:lpstr>
      <vt:lpstr>Creating scalars from streams</vt:lpstr>
      <vt:lpstr>Implementing recursion (1)</vt:lpstr>
      <vt:lpstr>Implementing recursion (2)</vt:lpstr>
      <vt:lpstr>Typing</vt:lpstr>
      <vt:lpstr>Inputs</vt:lpstr>
      <vt:lpstr>Theorem: this circuit computes fixed-point of R</vt:lpstr>
      <vt:lpstr>Two kinds of streams</vt:lpstr>
      <vt:lpstr>Example: Transitive closure</vt:lpstr>
      <vt:lpstr>Semi-naïve evaluation</vt:lpstr>
      <vt:lpstr>Streaming, incremental, recursive queries</vt:lpstr>
      <vt:lpstr>Lifting and loops</vt:lpstr>
      <vt:lpstr>Streaming incremental recursive queries</vt:lpstr>
      <vt:lpstr>Streams of Streams</vt:lpstr>
      <vt:lpstr>Streams of streams</vt:lpstr>
      <vt:lpstr>Example: Transitive, reflexive closure</vt:lpstr>
      <vt:lpstr>Transitive, reflexive closure: circuit</vt:lpstr>
      <vt:lpstr>Transitive, reflexive closure: incrementalize</vt:lpstr>
      <vt:lpstr>Transitive, reflexive closure: optimize</vt:lpstr>
      <vt:lpstr>Transitive, reflexive closure: (bi)linearity</vt:lpstr>
      <vt:lpstr>DSP Filters</vt:lpstr>
      <vt:lpstr>Relation to synchronous digital circuits</vt:lpstr>
      <vt:lpstr>Synchronous circuits ideas</vt:lpstr>
      <vt:lpstr>DBSP vs Differential Dataflow</vt:lpstr>
      <vt:lpstr>Proof of the cycle rule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DBSP Databases as signal processors (a formal model of Differential Datalog)</dc:title>
  <dc:creator>Mihai Budiu</dc:creator>
  <cp:lastModifiedBy>Mihai Budiu</cp:lastModifiedBy>
  <cp:revision>18</cp:revision>
  <dcterms:created xsi:type="dcterms:W3CDTF">2021-06-30T23:48:55Z</dcterms:created>
  <dcterms:modified xsi:type="dcterms:W3CDTF">2023-11-17T01:41:38Z</dcterms:modified>
</cp:coreProperties>
</file>