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3"/>
  </p:sldMasterIdLst>
  <p:notesMasterIdLst>
    <p:notesMasterId r:id="rId89"/>
  </p:notesMasterIdLst>
  <p:sldIdLst>
    <p:sldId id="256" r:id="rId4"/>
    <p:sldId id="258" r:id="rId5"/>
    <p:sldId id="270" r:id="rId6"/>
    <p:sldId id="414" r:id="rId7"/>
    <p:sldId id="413" r:id="rId8"/>
    <p:sldId id="353" r:id="rId9"/>
    <p:sldId id="411" r:id="rId10"/>
    <p:sldId id="415" r:id="rId11"/>
    <p:sldId id="261" r:id="rId12"/>
    <p:sldId id="262" r:id="rId13"/>
    <p:sldId id="319" r:id="rId14"/>
    <p:sldId id="320" r:id="rId15"/>
    <p:sldId id="321" r:id="rId16"/>
    <p:sldId id="322" r:id="rId17"/>
    <p:sldId id="323" r:id="rId18"/>
    <p:sldId id="264" r:id="rId19"/>
    <p:sldId id="287" r:id="rId20"/>
    <p:sldId id="293" r:id="rId21"/>
    <p:sldId id="384" r:id="rId22"/>
    <p:sldId id="416" r:id="rId23"/>
    <p:sldId id="424" r:id="rId24"/>
    <p:sldId id="417" r:id="rId25"/>
    <p:sldId id="425" r:id="rId26"/>
    <p:sldId id="399" r:id="rId27"/>
    <p:sldId id="375" r:id="rId28"/>
    <p:sldId id="273" r:id="rId29"/>
    <p:sldId id="423" r:id="rId30"/>
    <p:sldId id="373" r:id="rId31"/>
    <p:sldId id="274" r:id="rId32"/>
    <p:sldId id="372" r:id="rId33"/>
    <p:sldId id="363" r:id="rId34"/>
    <p:sldId id="364" r:id="rId35"/>
    <p:sldId id="370" r:id="rId36"/>
    <p:sldId id="371" r:id="rId37"/>
    <p:sldId id="379" r:id="rId38"/>
    <p:sldId id="278" r:id="rId39"/>
    <p:sldId id="402" r:id="rId40"/>
    <p:sldId id="400" r:id="rId41"/>
    <p:sldId id="406" r:id="rId42"/>
    <p:sldId id="368" r:id="rId43"/>
    <p:sldId id="408" r:id="rId44"/>
    <p:sldId id="407" r:id="rId45"/>
    <p:sldId id="409" r:id="rId46"/>
    <p:sldId id="410" r:id="rId47"/>
    <p:sldId id="428" r:id="rId48"/>
    <p:sldId id="434" r:id="rId49"/>
    <p:sldId id="431" r:id="rId50"/>
    <p:sldId id="448" r:id="rId51"/>
    <p:sldId id="435" r:id="rId52"/>
    <p:sldId id="436" r:id="rId53"/>
    <p:sldId id="437" r:id="rId54"/>
    <p:sldId id="438" r:id="rId55"/>
    <p:sldId id="439" r:id="rId56"/>
    <p:sldId id="432" r:id="rId57"/>
    <p:sldId id="446" r:id="rId58"/>
    <p:sldId id="449" r:id="rId59"/>
    <p:sldId id="447" r:id="rId60"/>
    <p:sldId id="433" r:id="rId61"/>
    <p:sldId id="440" r:id="rId62"/>
    <p:sldId id="441" r:id="rId63"/>
    <p:sldId id="442" r:id="rId64"/>
    <p:sldId id="443" r:id="rId65"/>
    <p:sldId id="444" r:id="rId66"/>
    <p:sldId id="430" r:id="rId67"/>
    <p:sldId id="426" r:id="rId68"/>
    <p:sldId id="285" r:id="rId69"/>
    <p:sldId id="403" r:id="rId70"/>
    <p:sldId id="281" r:id="rId71"/>
    <p:sldId id="422" r:id="rId72"/>
    <p:sldId id="420" r:id="rId73"/>
    <p:sldId id="386" r:id="rId74"/>
    <p:sldId id="419" r:id="rId75"/>
    <p:sldId id="382" r:id="rId76"/>
    <p:sldId id="450" r:id="rId77"/>
    <p:sldId id="451" r:id="rId78"/>
    <p:sldId id="452" r:id="rId79"/>
    <p:sldId id="453" r:id="rId80"/>
    <p:sldId id="454" r:id="rId81"/>
    <p:sldId id="455" r:id="rId82"/>
    <p:sldId id="456" r:id="rId83"/>
    <p:sldId id="457" r:id="rId84"/>
    <p:sldId id="458" r:id="rId85"/>
    <p:sldId id="459" r:id="rId86"/>
    <p:sldId id="460" r:id="rId87"/>
    <p:sldId id="461" r:id="rId8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E5FFE5"/>
    <a:srgbClr val="006C05"/>
    <a:srgbClr val="CCFFCC"/>
    <a:srgbClr val="11FF17"/>
    <a:srgbClr val="66CCFF"/>
    <a:srgbClr val="FF99CC"/>
    <a:srgbClr val="F8F8F8"/>
    <a:srgbClr val="56FF3F"/>
    <a:srgbClr val="00CC00"/>
    <a:srgbClr val="C0C0C0"/>
  </p:clrMru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55" autoAdjust="0"/>
    <p:restoredTop sz="94296" autoAdjust="0"/>
  </p:normalViewPr>
  <p:slideViewPr>
    <p:cSldViewPr>
      <p:cViewPr varScale="1">
        <p:scale>
          <a:sx n="83" d="100"/>
          <a:sy n="83" d="100"/>
        </p:scale>
        <p:origin x="-99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7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808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slide" Target="slides/slide81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presProps" Target="pres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62A4DD-4D6B-4B01-BDA6-BA2C632AB943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AF5EA4A3-34C7-4C25-B633-ED0E5FE67003}">
      <dgm:prSet phldrT="[Text]"/>
      <dgm:spPr>
        <a:solidFill>
          <a:srgbClr val="FF0000"/>
        </a:solidFill>
        <a:scene3d>
          <a:camera prst="perspectiveLeft"/>
          <a:lightRig rig="threePt" dir="t"/>
        </a:scene3d>
        <a:sp3d z="6350">
          <a:bevelT w="279400" h="228600"/>
          <a:bevelB w="44450"/>
        </a:sp3d>
      </dgm:spPr>
      <dgm:t>
        <a:bodyPr/>
        <a:lstStyle/>
        <a:p>
          <a:r>
            <a:rPr lang="en-US" dirty="0" smtClean="0"/>
            <a:t>Visual Studio</a:t>
          </a:r>
          <a:endParaRPr lang="en-US" dirty="0"/>
        </a:p>
      </dgm:t>
    </dgm:pt>
    <dgm:pt modelId="{D5BEBA5C-B6CA-467B-A14C-3CF13137B089}" type="parTrans" cxnId="{F3ABB504-E84B-4289-8E38-6E2EA4EF8072}">
      <dgm:prSet/>
      <dgm:spPr/>
      <dgm:t>
        <a:bodyPr/>
        <a:lstStyle/>
        <a:p>
          <a:endParaRPr lang="en-US"/>
        </a:p>
      </dgm:t>
    </dgm:pt>
    <dgm:pt modelId="{399903ED-F0F7-448B-B25B-3CB433C6FD66}" type="sibTrans" cxnId="{F3ABB504-E84B-4289-8E38-6E2EA4EF8072}">
      <dgm:prSet/>
      <dgm:spPr/>
      <dgm:t>
        <a:bodyPr/>
        <a:lstStyle/>
        <a:p>
          <a:endParaRPr lang="en-US"/>
        </a:p>
      </dgm:t>
    </dgm:pt>
    <dgm:pt modelId="{13EA37F1-A1ED-4144-8727-FC89BC262742}">
      <dgm:prSet phldrT="[Text]"/>
      <dgm:spPr>
        <a:solidFill>
          <a:srgbClr val="FFC000"/>
        </a:solidFill>
        <a:scene3d>
          <a:camera prst="perspectiveLeft"/>
          <a:lightRig rig="threePt" dir="t"/>
        </a:scene3d>
        <a:sp3d z="6350">
          <a:bevelT w="279400" h="228600"/>
          <a:bevelB w="44450"/>
        </a:sp3d>
      </dgm:spPr>
      <dgm:t>
        <a:bodyPr/>
        <a:lstStyle/>
        <a:p>
          <a:r>
            <a:rPr lang="en-US" dirty="0" smtClean="0"/>
            <a:t>LINQ</a:t>
          </a:r>
          <a:endParaRPr lang="en-US" dirty="0"/>
        </a:p>
      </dgm:t>
    </dgm:pt>
    <dgm:pt modelId="{333EA1C2-C734-4BEE-8782-7FCE247A1DA5}" type="parTrans" cxnId="{AFE7A828-54F3-4F27-B6C2-10A54D58E740}">
      <dgm:prSet/>
      <dgm:spPr/>
      <dgm:t>
        <a:bodyPr/>
        <a:lstStyle/>
        <a:p>
          <a:endParaRPr lang="en-US"/>
        </a:p>
      </dgm:t>
    </dgm:pt>
    <dgm:pt modelId="{9FAFD229-09A4-41C2-B9BA-1385ACE8460D}" type="sibTrans" cxnId="{AFE7A828-54F3-4F27-B6C2-10A54D58E740}">
      <dgm:prSet/>
      <dgm:spPr/>
      <dgm:t>
        <a:bodyPr/>
        <a:lstStyle/>
        <a:p>
          <a:endParaRPr lang="en-US"/>
        </a:p>
      </dgm:t>
    </dgm:pt>
    <dgm:pt modelId="{B66AC7A4-B61D-403D-99DC-F1FCAE81641A}">
      <dgm:prSet phldrT="[Text]"/>
      <dgm:spPr>
        <a:solidFill>
          <a:srgbClr val="00B0F0"/>
        </a:solidFill>
        <a:scene3d>
          <a:camera prst="perspectiveLeft"/>
          <a:lightRig rig="threePt" dir="t"/>
        </a:scene3d>
        <a:sp3d z="6350">
          <a:bevelT w="279400" h="228600"/>
          <a:bevelB w="44450"/>
        </a:sp3d>
      </dgm:spPr>
      <dgm:t>
        <a:bodyPr/>
        <a:lstStyle/>
        <a:p>
          <a:r>
            <a:rPr lang="en-US" dirty="0" smtClean="0"/>
            <a:t>Dryad</a:t>
          </a:r>
          <a:endParaRPr lang="en-US" dirty="0"/>
        </a:p>
      </dgm:t>
    </dgm:pt>
    <dgm:pt modelId="{DCAA05C9-36B7-4601-AD11-2DB5DE5B56D6}" type="parTrans" cxnId="{9A98D6D5-E02B-4931-846E-38713F77CB87}">
      <dgm:prSet/>
      <dgm:spPr/>
      <dgm:t>
        <a:bodyPr/>
        <a:lstStyle/>
        <a:p>
          <a:endParaRPr lang="en-US"/>
        </a:p>
      </dgm:t>
    </dgm:pt>
    <dgm:pt modelId="{0B45D90B-E755-45D9-B2B7-4B493F99C468}" type="sibTrans" cxnId="{9A98D6D5-E02B-4931-846E-38713F77CB87}">
      <dgm:prSet/>
      <dgm:spPr/>
      <dgm:t>
        <a:bodyPr/>
        <a:lstStyle/>
        <a:p>
          <a:endParaRPr lang="en-US"/>
        </a:p>
      </dgm:t>
    </dgm:pt>
    <dgm:pt modelId="{D3FFE5D5-1F0B-4311-B6BB-B7C026E10F59}" type="pres">
      <dgm:prSet presAssocID="{AA62A4DD-4D6B-4B01-BDA6-BA2C632AB943}" presName="compositeShape" presStyleCnt="0">
        <dgm:presLayoutVars>
          <dgm:chMax val="7"/>
          <dgm:dir/>
          <dgm:resizeHandles val="exact"/>
        </dgm:presLayoutVars>
      </dgm:prSet>
      <dgm:spPr/>
    </dgm:pt>
    <dgm:pt modelId="{A51B61C9-179F-4A52-AB43-AF6A2F323D98}" type="pres">
      <dgm:prSet presAssocID="{AA62A4DD-4D6B-4B01-BDA6-BA2C632AB943}" presName="wedge1" presStyleLbl="node1" presStyleIdx="0" presStyleCnt="3"/>
      <dgm:spPr/>
      <dgm:t>
        <a:bodyPr/>
        <a:lstStyle/>
        <a:p>
          <a:endParaRPr lang="en-US"/>
        </a:p>
      </dgm:t>
    </dgm:pt>
    <dgm:pt modelId="{D587AF4B-73C3-4633-9BCD-8227CB593D3E}" type="pres">
      <dgm:prSet presAssocID="{AA62A4DD-4D6B-4B01-BDA6-BA2C632AB943}" presName="dummy1a" presStyleCnt="0"/>
      <dgm:spPr/>
    </dgm:pt>
    <dgm:pt modelId="{AC3E7A76-1B15-4D84-870C-7AEBAEF3C581}" type="pres">
      <dgm:prSet presAssocID="{AA62A4DD-4D6B-4B01-BDA6-BA2C632AB943}" presName="dummy1b" presStyleCnt="0"/>
      <dgm:spPr/>
    </dgm:pt>
    <dgm:pt modelId="{099B2E04-23B5-4011-9C86-4C68C445B062}" type="pres">
      <dgm:prSet presAssocID="{AA62A4DD-4D6B-4B01-BDA6-BA2C632AB94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D92489-9E40-44BB-987D-97A966AA3172}" type="pres">
      <dgm:prSet presAssocID="{AA62A4DD-4D6B-4B01-BDA6-BA2C632AB943}" presName="wedge2" presStyleLbl="node1" presStyleIdx="1" presStyleCnt="3"/>
      <dgm:spPr/>
      <dgm:t>
        <a:bodyPr/>
        <a:lstStyle/>
        <a:p>
          <a:endParaRPr lang="en-US"/>
        </a:p>
      </dgm:t>
    </dgm:pt>
    <dgm:pt modelId="{3CF7F74C-5237-4A78-8201-074AAE1EE35D}" type="pres">
      <dgm:prSet presAssocID="{AA62A4DD-4D6B-4B01-BDA6-BA2C632AB943}" presName="dummy2a" presStyleCnt="0"/>
      <dgm:spPr/>
    </dgm:pt>
    <dgm:pt modelId="{193B219A-69AA-4E8D-A41E-24BDFEF1894B}" type="pres">
      <dgm:prSet presAssocID="{AA62A4DD-4D6B-4B01-BDA6-BA2C632AB943}" presName="dummy2b" presStyleCnt="0"/>
      <dgm:spPr/>
    </dgm:pt>
    <dgm:pt modelId="{F72D59DB-6EBB-49F9-ADCC-BF12969E241B}" type="pres">
      <dgm:prSet presAssocID="{AA62A4DD-4D6B-4B01-BDA6-BA2C632AB94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0E3AF1-83FF-467A-A3E8-3072DAF9B787}" type="pres">
      <dgm:prSet presAssocID="{AA62A4DD-4D6B-4B01-BDA6-BA2C632AB943}" presName="wedge3" presStyleLbl="node1" presStyleIdx="2" presStyleCnt="3"/>
      <dgm:spPr/>
      <dgm:t>
        <a:bodyPr/>
        <a:lstStyle/>
        <a:p>
          <a:endParaRPr lang="en-US"/>
        </a:p>
      </dgm:t>
    </dgm:pt>
    <dgm:pt modelId="{EE17DCFA-E0A4-4060-A1F9-7E48DC9EC244}" type="pres">
      <dgm:prSet presAssocID="{AA62A4DD-4D6B-4B01-BDA6-BA2C632AB943}" presName="dummy3a" presStyleCnt="0"/>
      <dgm:spPr/>
    </dgm:pt>
    <dgm:pt modelId="{14DBF8E3-5286-4E5D-A6A9-6E84F7685D7A}" type="pres">
      <dgm:prSet presAssocID="{AA62A4DD-4D6B-4B01-BDA6-BA2C632AB943}" presName="dummy3b" presStyleCnt="0"/>
      <dgm:spPr/>
    </dgm:pt>
    <dgm:pt modelId="{4BB1AEDC-37FF-4FC0-8B21-2B577647CDEE}" type="pres">
      <dgm:prSet presAssocID="{AA62A4DD-4D6B-4B01-BDA6-BA2C632AB94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5C5663-2BC0-4BC8-BC2D-04BDBD461EE0}" type="pres">
      <dgm:prSet presAssocID="{399903ED-F0F7-448B-B25B-3CB433C6FD66}" presName="arrowWedge1" presStyleLbl="fgSibTrans2D1" presStyleIdx="0" presStyleCnt="3"/>
      <dgm:spPr>
        <a:noFill/>
        <a:scene3d>
          <a:camera prst="orthographicFront"/>
          <a:lightRig rig="threePt" dir="t"/>
        </a:scene3d>
        <a:sp3d>
          <a:bevelT w="6350" h="12700"/>
          <a:bevelB w="44450"/>
        </a:sp3d>
      </dgm:spPr>
    </dgm:pt>
    <dgm:pt modelId="{B797DBA5-3A46-48EB-9E1A-89CF03BA3ED3}" type="pres">
      <dgm:prSet presAssocID="{9FAFD229-09A4-41C2-B9BA-1385ACE8460D}" presName="arrowWedge2" presStyleLbl="fgSibTrans2D1" presStyleIdx="1" presStyleCnt="3"/>
      <dgm:spPr>
        <a:noFill/>
        <a:scene3d>
          <a:camera prst="orthographicFront"/>
          <a:lightRig rig="threePt" dir="t"/>
        </a:scene3d>
        <a:sp3d>
          <a:bevelT w="6350" h="12700"/>
          <a:bevelB w="44450"/>
        </a:sp3d>
      </dgm:spPr>
    </dgm:pt>
    <dgm:pt modelId="{05E12AA9-6EE1-4517-9C77-348CEF9F216A}" type="pres">
      <dgm:prSet presAssocID="{0B45D90B-E755-45D9-B2B7-4B493F99C468}" presName="arrowWedge3" presStyleLbl="fgSibTrans2D1" presStyleIdx="2" presStyleCnt="3"/>
      <dgm:spPr>
        <a:noFill/>
        <a:scene3d>
          <a:camera prst="orthographicFront"/>
          <a:lightRig rig="threePt" dir="t"/>
        </a:scene3d>
        <a:sp3d>
          <a:bevelT w="6350" h="12700"/>
          <a:bevelB w="44450"/>
        </a:sp3d>
      </dgm:spPr>
    </dgm:pt>
  </dgm:ptLst>
  <dgm:cxnLst>
    <dgm:cxn modelId="{F3ABB504-E84B-4289-8E38-6E2EA4EF8072}" srcId="{AA62A4DD-4D6B-4B01-BDA6-BA2C632AB943}" destId="{AF5EA4A3-34C7-4C25-B633-ED0E5FE67003}" srcOrd="0" destOrd="0" parTransId="{D5BEBA5C-B6CA-467B-A14C-3CF13137B089}" sibTransId="{399903ED-F0F7-448B-B25B-3CB433C6FD66}"/>
    <dgm:cxn modelId="{6C811891-6604-426B-88EF-60BC35283CF7}" type="presOf" srcId="{B66AC7A4-B61D-403D-99DC-F1FCAE81641A}" destId="{580E3AF1-83FF-467A-A3E8-3072DAF9B787}" srcOrd="0" destOrd="0" presId="urn:microsoft.com/office/officeart/2005/8/layout/cycle8"/>
    <dgm:cxn modelId="{9A98D6D5-E02B-4931-846E-38713F77CB87}" srcId="{AA62A4DD-4D6B-4B01-BDA6-BA2C632AB943}" destId="{B66AC7A4-B61D-403D-99DC-F1FCAE81641A}" srcOrd="2" destOrd="0" parTransId="{DCAA05C9-36B7-4601-AD11-2DB5DE5B56D6}" sibTransId="{0B45D90B-E755-45D9-B2B7-4B493F99C468}"/>
    <dgm:cxn modelId="{5DF23ABC-F54F-45DB-A1DA-4977CBCE60E8}" type="presOf" srcId="{13EA37F1-A1ED-4144-8727-FC89BC262742}" destId="{C9D92489-9E40-44BB-987D-97A966AA3172}" srcOrd="0" destOrd="0" presId="urn:microsoft.com/office/officeart/2005/8/layout/cycle8"/>
    <dgm:cxn modelId="{40FC0CC8-C046-414F-A2E8-88C294986626}" type="presOf" srcId="{13EA37F1-A1ED-4144-8727-FC89BC262742}" destId="{F72D59DB-6EBB-49F9-ADCC-BF12969E241B}" srcOrd="1" destOrd="0" presId="urn:microsoft.com/office/officeart/2005/8/layout/cycle8"/>
    <dgm:cxn modelId="{E70E9A95-6815-43EA-AFD0-85DAF2FF3A86}" type="presOf" srcId="{AA62A4DD-4D6B-4B01-BDA6-BA2C632AB943}" destId="{D3FFE5D5-1F0B-4311-B6BB-B7C026E10F59}" srcOrd="0" destOrd="0" presId="urn:microsoft.com/office/officeart/2005/8/layout/cycle8"/>
    <dgm:cxn modelId="{0DC772AF-9CCD-4EA1-A085-42975347B87E}" type="presOf" srcId="{B66AC7A4-B61D-403D-99DC-F1FCAE81641A}" destId="{4BB1AEDC-37FF-4FC0-8B21-2B577647CDEE}" srcOrd="1" destOrd="0" presId="urn:microsoft.com/office/officeart/2005/8/layout/cycle8"/>
    <dgm:cxn modelId="{D05E8D6F-8668-44A6-9FAE-D6701EAE7A80}" type="presOf" srcId="{AF5EA4A3-34C7-4C25-B633-ED0E5FE67003}" destId="{A51B61C9-179F-4A52-AB43-AF6A2F323D98}" srcOrd="0" destOrd="0" presId="urn:microsoft.com/office/officeart/2005/8/layout/cycle8"/>
    <dgm:cxn modelId="{187B41B5-2946-4BE3-BF69-AB66F8702A81}" type="presOf" srcId="{AF5EA4A3-34C7-4C25-B633-ED0E5FE67003}" destId="{099B2E04-23B5-4011-9C86-4C68C445B062}" srcOrd="1" destOrd="0" presId="urn:microsoft.com/office/officeart/2005/8/layout/cycle8"/>
    <dgm:cxn modelId="{AFE7A828-54F3-4F27-B6C2-10A54D58E740}" srcId="{AA62A4DD-4D6B-4B01-BDA6-BA2C632AB943}" destId="{13EA37F1-A1ED-4144-8727-FC89BC262742}" srcOrd="1" destOrd="0" parTransId="{333EA1C2-C734-4BEE-8782-7FCE247A1DA5}" sibTransId="{9FAFD229-09A4-41C2-B9BA-1385ACE8460D}"/>
    <dgm:cxn modelId="{64DFE01A-5F6C-4A0F-998D-0A1D3AFE8FAE}" type="presParOf" srcId="{D3FFE5D5-1F0B-4311-B6BB-B7C026E10F59}" destId="{A51B61C9-179F-4A52-AB43-AF6A2F323D98}" srcOrd="0" destOrd="0" presId="urn:microsoft.com/office/officeart/2005/8/layout/cycle8"/>
    <dgm:cxn modelId="{0FC32325-1F55-4D44-BDC9-11C2097B43BD}" type="presParOf" srcId="{D3FFE5D5-1F0B-4311-B6BB-B7C026E10F59}" destId="{D587AF4B-73C3-4633-9BCD-8227CB593D3E}" srcOrd="1" destOrd="0" presId="urn:microsoft.com/office/officeart/2005/8/layout/cycle8"/>
    <dgm:cxn modelId="{5D3F743D-0471-40CC-9B7A-E7055C656393}" type="presParOf" srcId="{D3FFE5D5-1F0B-4311-B6BB-B7C026E10F59}" destId="{AC3E7A76-1B15-4D84-870C-7AEBAEF3C581}" srcOrd="2" destOrd="0" presId="urn:microsoft.com/office/officeart/2005/8/layout/cycle8"/>
    <dgm:cxn modelId="{C9C33597-5E94-47B0-96B7-55342F4A0CD8}" type="presParOf" srcId="{D3FFE5D5-1F0B-4311-B6BB-B7C026E10F59}" destId="{099B2E04-23B5-4011-9C86-4C68C445B062}" srcOrd="3" destOrd="0" presId="urn:microsoft.com/office/officeart/2005/8/layout/cycle8"/>
    <dgm:cxn modelId="{62E960B7-1AA5-494B-95A8-3C68F0BFD98E}" type="presParOf" srcId="{D3FFE5D5-1F0B-4311-B6BB-B7C026E10F59}" destId="{C9D92489-9E40-44BB-987D-97A966AA3172}" srcOrd="4" destOrd="0" presId="urn:microsoft.com/office/officeart/2005/8/layout/cycle8"/>
    <dgm:cxn modelId="{A7B9B8E5-13AF-43BD-89EC-E699BEEF1E9F}" type="presParOf" srcId="{D3FFE5D5-1F0B-4311-B6BB-B7C026E10F59}" destId="{3CF7F74C-5237-4A78-8201-074AAE1EE35D}" srcOrd="5" destOrd="0" presId="urn:microsoft.com/office/officeart/2005/8/layout/cycle8"/>
    <dgm:cxn modelId="{2A2E16ED-DC55-4786-BEE1-6EFAF7BDFE4A}" type="presParOf" srcId="{D3FFE5D5-1F0B-4311-B6BB-B7C026E10F59}" destId="{193B219A-69AA-4E8D-A41E-24BDFEF1894B}" srcOrd="6" destOrd="0" presId="urn:microsoft.com/office/officeart/2005/8/layout/cycle8"/>
    <dgm:cxn modelId="{01A36725-8243-4C2A-B5EF-61D4135B549E}" type="presParOf" srcId="{D3FFE5D5-1F0B-4311-B6BB-B7C026E10F59}" destId="{F72D59DB-6EBB-49F9-ADCC-BF12969E241B}" srcOrd="7" destOrd="0" presId="urn:microsoft.com/office/officeart/2005/8/layout/cycle8"/>
    <dgm:cxn modelId="{A750B0BD-B42C-4FDE-B79F-5375CECF022A}" type="presParOf" srcId="{D3FFE5D5-1F0B-4311-B6BB-B7C026E10F59}" destId="{580E3AF1-83FF-467A-A3E8-3072DAF9B787}" srcOrd="8" destOrd="0" presId="urn:microsoft.com/office/officeart/2005/8/layout/cycle8"/>
    <dgm:cxn modelId="{84FCD45B-ADE2-462D-8DE0-6426826908C8}" type="presParOf" srcId="{D3FFE5D5-1F0B-4311-B6BB-B7C026E10F59}" destId="{EE17DCFA-E0A4-4060-A1F9-7E48DC9EC244}" srcOrd="9" destOrd="0" presId="urn:microsoft.com/office/officeart/2005/8/layout/cycle8"/>
    <dgm:cxn modelId="{5D0F1226-4E66-4D8E-85F2-4FB781AEBE20}" type="presParOf" srcId="{D3FFE5D5-1F0B-4311-B6BB-B7C026E10F59}" destId="{14DBF8E3-5286-4E5D-A6A9-6E84F7685D7A}" srcOrd="10" destOrd="0" presId="urn:microsoft.com/office/officeart/2005/8/layout/cycle8"/>
    <dgm:cxn modelId="{B84DAF94-8AF2-48FC-BBB5-8BC9D1E557D7}" type="presParOf" srcId="{D3FFE5D5-1F0B-4311-B6BB-B7C026E10F59}" destId="{4BB1AEDC-37FF-4FC0-8B21-2B577647CDEE}" srcOrd="11" destOrd="0" presId="urn:microsoft.com/office/officeart/2005/8/layout/cycle8"/>
    <dgm:cxn modelId="{6EFBFE7F-D2EA-4A56-BA6C-5B9AF7F9D8C9}" type="presParOf" srcId="{D3FFE5D5-1F0B-4311-B6BB-B7C026E10F59}" destId="{265C5663-2BC0-4BC8-BC2D-04BDBD461EE0}" srcOrd="12" destOrd="0" presId="urn:microsoft.com/office/officeart/2005/8/layout/cycle8"/>
    <dgm:cxn modelId="{2B88F286-AAFC-4E6D-B2E8-225839C6FAA0}" type="presParOf" srcId="{D3FFE5D5-1F0B-4311-B6BB-B7C026E10F59}" destId="{B797DBA5-3A46-48EB-9E1A-89CF03BA3ED3}" srcOrd="13" destOrd="0" presId="urn:microsoft.com/office/officeart/2005/8/layout/cycle8"/>
    <dgm:cxn modelId="{18126563-C74D-4063-9F51-74089AE3CDDE}" type="presParOf" srcId="{D3FFE5D5-1F0B-4311-B6BB-B7C026E10F59}" destId="{05E12AA9-6EE1-4517-9C77-348CEF9F216A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1B61C9-179F-4A52-AB43-AF6A2F323D98}">
      <dsp:nvSpPr>
        <dsp:cNvPr id="0" name=""/>
        <dsp:cNvSpPr/>
      </dsp:nvSpPr>
      <dsp:spPr>
        <a:xfrm>
          <a:off x="370712" y="285750"/>
          <a:ext cx="3200400" cy="3200400"/>
        </a:xfrm>
        <a:prstGeom prst="pie">
          <a:avLst>
            <a:gd name="adj1" fmla="val 16200000"/>
            <a:gd name="adj2" fmla="val 180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Left"/>
          <a:lightRig rig="threePt" dir="t"/>
        </a:scene3d>
        <a:sp3d z="6350">
          <a:bevelT w="279400" h="228600"/>
          <a:bevelB w="444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Visual Studio</a:t>
          </a:r>
          <a:endParaRPr lang="en-US" sz="3100" kern="1200" dirty="0"/>
        </a:p>
      </dsp:txBody>
      <dsp:txXfrm>
        <a:off x="2057399" y="963930"/>
        <a:ext cx="1143000" cy="952500"/>
      </dsp:txXfrm>
    </dsp:sp>
    <dsp:sp modelId="{C9D92489-9E40-44BB-987D-97A966AA3172}">
      <dsp:nvSpPr>
        <dsp:cNvPr id="0" name=""/>
        <dsp:cNvSpPr/>
      </dsp:nvSpPr>
      <dsp:spPr>
        <a:xfrm>
          <a:off x="304799" y="400050"/>
          <a:ext cx="3200400" cy="3200400"/>
        </a:xfrm>
        <a:prstGeom prst="pie">
          <a:avLst>
            <a:gd name="adj1" fmla="val 1800000"/>
            <a:gd name="adj2" fmla="val 900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Left"/>
          <a:lightRig rig="threePt" dir="t"/>
        </a:scene3d>
        <a:sp3d z="6350">
          <a:bevelT w="279400" h="228600"/>
          <a:bevelB w="444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LINQ</a:t>
          </a:r>
          <a:endParaRPr lang="en-US" sz="3100" kern="1200" dirty="0"/>
        </a:p>
      </dsp:txBody>
      <dsp:txXfrm>
        <a:off x="1066799" y="2476500"/>
        <a:ext cx="1714500" cy="838200"/>
      </dsp:txXfrm>
    </dsp:sp>
    <dsp:sp modelId="{580E3AF1-83FF-467A-A3E8-3072DAF9B787}">
      <dsp:nvSpPr>
        <dsp:cNvPr id="0" name=""/>
        <dsp:cNvSpPr/>
      </dsp:nvSpPr>
      <dsp:spPr>
        <a:xfrm>
          <a:off x="238886" y="285750"/>
          <a:ext cx="3200400" cy="3200400"/>
        </a:xfrm>
        <a:prstGeom prst="pie">
          <a:avLst>
            <a:gd name="adj1" fmla="val 9000000"/>
            <a:gd name="adj2" fmla="val 1620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Left"/>
          <a:lightRig rig="threePt" dir="t"/>
        </a:scene3d>
        <a:sp3d z="6350">
          <a:bevelT w="279400" h="228600"/>
          <a:bevelB w="444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Dryad</a:t>
          </a:r>
          <a:endParaRPr lang="en-US" sz="3100" kern="1200" dirty="0"/>
        </a:p>
      </dsp:txBody>
      <dsp:txXfrm>
        <a:off x="609599" y="963930"/>
        <a:ext cx="1143000" cy="952500"/>
      </dsp:txXfrm>
    </dsp:sp>
    <dsp:sp modelId="{265C5663-2BC0-4BC8-BC2D-04BDBD461EE0}">
      <dsp:nvSpPr>
        <dsp:cNvPr id="0" name=""/>
        <dsp:cNvSpPr/>
      </dsp:nvSpPr>
      <dsp:spPr>
        <a:xfrm>
          <a:off x="172857" y="87629"/>
          <a:ext cx="3596640" cy="359664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w="6350" h="12700"/>
          <a:bevelB w="4445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97DBA5-3A46-48EB-9E1A-89CF03BA3ED3}">
      <dsp:nvSpPr>
        <dsp:cNvPr id="0" name=""/>
        <dsp:cNvSpPr/>
      </dsp:nvSpPr>
      <dsp:spPr>
        <a:xfrm>
          <a:off x="106679" y="201727"/>
          <a:ext cx="3596640" cy="359664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w="6350" h="12700"/>
          <a:bevelB w="4445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E12AA9-6EE1-4517-9C77-348CEF9F216A}">
      <dsp:nvSpPr>
        <dsp:cNvPr id="0" name=""/>
        <dsp:cNvSpPr/>
      </dsp:nvSpPr>
      <dsp:spPr>
        <a:xfrm>
          <a:off x="40502" y="87629"/>
          <a:ext cx="3596640" cy="359664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w="6350" h="12700"/>
          <a:bevelB w="4445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AA855-16B7-4C44-ACF0-2E0D09D66397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7E840-D46B-47CF-ABE3-E28492389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Enable</a:t>
            </a:r>
            <a:r>
              <a:rPr lang="en-US" baseline="0" dirty="0" smtClean="0"/>
              <a:t> any programmer to write and run applications on small and large computer clusters.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Vertex</a:t>
            </a:r>
            <a:r>
              <a:rPr lang="en-US" baseline="0" dirty="0" smtClean="0"/>
              <a:t> failures and channel failures are handled differently.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handling of apparently very slow computation by duplication of vertices is handled by a stage manager.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14B7-253F-49FC-8AC8-B4F71F21EA1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Aggregating data with</a:t>
            </a:r>
            <a:r>
              <a:rPr lang="en-US" baseline="0" dirty="0" smtClean="0"/>
              <a:t> associative operators can be done in a bandwidth-preserving fashion in the intermediate aggregations are placed close to the source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14B7-253F-49FC-8AC8-B4F71F21EA1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DryadLINQ adds a wealth of features on top of plain</a:t>
            </a:r>
            <a:r>
              <a:rPr lang="en-US" baseline="0" dirty="0" smtClean="0"/>
              <a:t> Dryad.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Language Integrated Query is an extension of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.Net</a:t>
            </a:r>
            <a:r>
              <a:rPr lang="en-US" baseline="0" dirty="0" smtClean="0"/>
              <a:t> which allows one to write declarative computations on collections (green part).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DryadLINQ translates LINQ programs into Dryad computations:</a:t>
            </a:r>
          </a:p>
          <a:p>
            <a:pPr rtl="0"/>
            <a:r>
              <a:rPr lang="en-US" dirty="0" smtClean="0"/>
              <a:t>- C# and LINQ data objects become distributed partitioned files. </a:t>
            </a:r>
          </a:p>
          <a:p>
            <a:pPr rtl="0"/>
            <a:r>
              <a:rPr lang="en-US" dirty="0" smtClean="0"/>
              <a:t>- LINQ queries become distributed Dryad jobs. </a:t>
            </a:r>
          </a:p>
          <a:p>
            <a:pPr rtl="0"/>
            <a:r>
              <a:rPr lang="en-US" dirty="0" smtClean="0"/>
              <a:t>-</a:t>
            </a:r>
            <a:r>
              <a:rPr lang="en-US" baseline="0" dirty="0" smtClean="0"/>
              <a:t> </a:t>
            </a:r>
            <a:r>
              <a:rPr lang="en-US" dirty="0" smtClean="0"/>
              <a:t>C# methods become code running on the vertices of a Dryad job.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complicated, even iterative algorithms, can be implemented.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the bottom</a:t>
            </a:r>
            <a:r>
              <a:rPr lang="en-US" baseline="0" dirty="0" smtClean="0"/>
              <a:t> DryadLINQ uses LINQ to run the computation in parallel on multiple cores.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Image from http://r24085.ovh.net/images/Gallery/depthMap-small.jpg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Dryad is optimized for: throughput,</a:t>
            </a:r>
            <a:r>
              <a:rPr lang="en-US" baseline="0" dirty="0" smtClean="0"/>
              <a:t> data-parallel computation, in a private data-center.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</a:t>
            </a:r>
            <a:r>
              <a:rPr lang="en-US" baseline="0" dirty="0" smtClean="0"/>
              <a:t> believe that Dryad and DryadLINQ are a great foundation for cluster computing.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Computation Staging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14B7-253F-49FC-8AC8-B4F71F21EA10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same way as the Unix shell does not understand the pipeline running on top, but manages its execution (i.e., killing processes when one</a:t>
            </a:r>
            <a:r>
              <a:rPr lang="en-US" baseline="0" dirty="0" smtClean="0"/>
              <a:t> exits), Dryad does not understand the job running on top.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Dryad is a generalization of the Unix piping mechanism: instead of </a:t>
            </a:r>
            <a:r>
              <a:rPr lang="en-US" dirty="0" err="1" smtClean="0"/>
              <a:t>uni</a:t>
            </a:r>
            <a:r>
              <a:rPr lang="en-US" dirty="0" smtClean="0"/>
              <a:t>-dimensional (chain) pipelines, it provides two-dimensional pipelines.</a:t>
            </a:r>
            <a:r>
              <a:rPr lang="en-US" baseline="0" dirty="0" smtClean="0"/>
              <a:t> The unit is still a process connected by a point-to-point channel, but the processes are replicated.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 possible schedule of a Dryad job using 2 machines.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Unix pipeline is generalized 3</a:t>
            </a:r>
            <a:r>
              <a:rPr lang="en-US" baseline="0" dirty="0" smtClean="0"/>
              <a:t>-ways:</a:t>
            </a:r>
          </a:p>
          <a:p>
            <a:pPr>
              <a:buFontTx/>
              <a:buChar char="-"/>
            </a:pPr>
            <a:r>
              <a:rPr lang="en-US" baseline="0" dirty="0" smtClean="0"/>
              <a:t>2D instead of 1D</a:t>
            </a:r>
          </a:p>
          <a:p>
            <a:pPr>
              <a:buFontTx/>
              <a:buChar char="-"/>
            </a:pPr>
            <a:r>
              <a:rPr lang="en-US" baseline="0" dirty="0" smtClean="0"/>
              <a:t> spans multiple machines</a:t>
            </a:r>
          </a:p>
          <a:p>
            <a:pPr>
              <a:buFontTx/>
              <a:buChar char="-"/>
            </a:pPr>
            <a:r>
              <a:rPr lang="en-US" baseline="0" dirty="0" smtClean="0"/>
              <a:t> resources are virtualized: you can run the same large job on many or few machines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the basic Dryad</a:t>
            </a:r>
            <a:r>
              <a:rPr lang="en-US" baseline="0" dirty="0" smtClean="0"/>
              <a:t> terminology.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Channels are very abstract, enabling a variety</a:t>
            </a:r>
            <a:r>
              <a:rPr lang="en-US" baseline="0" dirty="0" smtClean="0"/>
              <a:t> of transport mechanisms.</a:t>
            </a:r>
          </a:p>
          <a:p>
            <a:r>
              <a:rPr lang="en-US" baseline="0" dirty="0" smtClean="0"/>
              <a:t>The performance and fault-tolerance of these </a:t>
            </a:r>
            <a:r>
              <a:rPr lang="en-US" baseline="0" dirty="0" err="1" smtClean="0"/>
              <a:t>machanisms</a:t>
            </a:r>
            <a:r>
              <a:rPr lang="en-US" baseline="0" dirty="0" smtClean="0"/>
              <a:t> vary widely.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14B7-253F-49FC-8AC8-B4F71F21EA1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brain of a Dryad job is a centralized</a:t>
            </a:r>
            <a:r>
              <a:rPr lang="en-US" baseline="0" dirty="0" smtClean="0"/>
              <a:t> </a:t>
            </a:r>
            <a:r>
              <a:rPr lang="en-US" dirty="0" smtClean="0"/>
              <a:t>Job Manager, which maintains a complete state of the job.</a:t>
            </a:r>
          </a:p>
          <a:p>
            <a:r>
              <a:rPr lang="en-US" dirty="0" smtClean="0"/>
              <a:t>The JM controls the processes running</a:t>
            </a:r>
            <a:r>
              <a:rPr lang="en-US" baseline="0" dirty="0" smtClean="0"/>
              <a:t> on a cluster, but never exchanges data with them.</a:t>
            </a:r>
          </a:p>
          <a:p>
            <a:r>
              <a:rPr lang="en-US" baseline="0" dirty="0" smtClean="0"/>
              <a:t>(The data plane is completely separated from the control plane.)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EE52-D5DF-4D7D-ACB0-2E145CC45F27}" type="datetime1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01C4-4CB9-48FA-B251-BFFA2FECBFEA}" type="datetime1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CA1ED-4D11-4138-A47F-7EA44E96657A}" type="datetime1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26BA1-D93D-4992-B038-EF13399F017E}" type="datetime1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5AC1-8F67-4226-989F-39E93B5E6C99}" type="datetime1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00283-1D15-403A-B621-CC9BA4FE4C75}" type="datetime1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9C644-DA60-4DB6-B43C-F28BD7CDD468}" type="datetime1">
              <a:rPr lang="en-US" smtClean="0"/>
              <a:pPr/>
              <a:t>6/10/2010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49EF8-2834-445F-8112-2AD12360656C}" type="datetime1">
              <a:rPr lang="en-US" smtClean="0"/>
              <a:pPr/>
              <a:t>6/10/2010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7AC4-FD1C-4FC7-A2FA-BEC7F1106084}" type="datetime1">
              <a:rPr lang="en-US" smtClean="0"/>
              <a:pPr/>
              <a:t>6/10/2010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6B0D6-91B5-481F-9D87-CC98E7E45FB7}" type="datetime1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173FC-6CEF-497B-8E5C-E715994E9949}" type="datetime1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3C35E-93D5-477E-87AF-0445F37D865A}" type="datetime1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microsoft.com/apps/pubs/default.aspx?id=80218" TargetMode="External"/><Relationship Id="rId2" Type="http://schemas.openxmlformats.org/officeDocument/2006/relationships/hyperlink" Target="http://research.microsoft.com/en-us/projects/PINQ/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39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gi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connect.microsoft.com/site/sitehome.aspx?SiteID=891" TargetMode="External"/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pload.wikimedia.org/wikipedia/commons/0/0f/Dryad11.jpg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w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microsoft.com/users/mbudiu/DryadLINQ.pdf" TargetMode="External"/><Relationship Id="rId7" Type="http://schemas.openxmlformats.org/officeDocument/2006/relationships/hyperlink" Target="http://research.microsoft.com/apps/pubs/default.aspx?id=81516" TargetMode="External"/><Relationship Id="rId2" Type="http://schemas.openxmlformats.org/officeDocument/2006/relationships/hyperlink" Target="http://research.microsoft.com/users/mbudiu/eurosys07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search.microsoft.com/apps/pubs/default.aspx?id=102138" TargetMode="External"/><Relationship Id="rId5" Type="http://schemas.openxmlformats.org/officeDocument/2006/relationships/hyperlink" Target="http://budiu.info/work/hotcloud09.pdf" TargetMode="External"/><Relationship Id="rId4" Type="http://schemas.openxmlformats.org/officeDocument/2006/relationships/hyperlink" Target="http://budiu.info/work/wasl08.pdf" TargetMode="Externa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en-US" dirty="0" smtClean="0"/>
              <a:t>Cluster Computing with DryadLINQ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133600"/>
            <a:ext cx="8534400" cy="2133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Mihai Budiu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Microsoft  Research, Silicon Valley</a:t>
            </a:r>
          </a:p>
          <a:p>
            <a:endParaRPr lang="en-US" dirty="0" smtClean="0"/>
          </a:p>
          <a:p>
            <a:r>
              <a:rPr lang="en-US" b="1" dirty="0" err="1" smtClean="0"/>
              <a:t>Cloudera</a:t>
            </a:r>
            <a:r>
              <a:rPr lang="en-US" b="1" dirty="0" smtClean="0"/>
              <a:t>, February 12, 2010</a:t>
            </a:r>
            <a:endParaRPr lang="en-US" dirty="0" smtClean="0"/>
          </a:p>
        </p:txBody>
      </p:sp>
      <p:pic>
        <p:nvPicPr>
          <p:cNvPr id="22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343401"/>
            <a:ext cx="799643" cy="2514600"/>
          </a:xfrm>
          <a:prstGeom prst="rect">
            <a:avLst/>
          </a:prstGeom>
          <a:noFill/>
        </p:spPr>
      </p:pic>
      <p:pic>
        <p:nvPicPr>
          <p:cNvPr id="23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4343400"/>
            <a:ext cx="799643" cy="2514600"/>
          </a:xfrm>
          <a:prstGeom prst="rect">
            <a:avLst/>
          </a:prstGeom>
          <a:noFill/>
        </p:spPr>
      </p:pic>
      <p:pic>
        <p:nvPicPr>
          <p:cNvPr id="24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4343400"/>
            <a:ext cx="799643" cy="2514600"/>
          </a:xfrm>
          <a:prstGeom prst="rect">
            <a:avLst/>
          </a:prstGeom>
          <a:noFill/>
        </p:spPr>
      </p:pic>
      <p:pic>
        <p:nvPicPr>
          <p:cNvPr id="25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4343400"/>
            <a:ext cx="799643" cy="2514600"/>
          </a:xfrm>
          <a:prstGeom prst="rect">
            <a:avLst/>
          </a:prstGeom>
          <a:noFill/>
        </p:spPr>
      </p:pic>
      <p:pic>
        <p:nvPicPr>
          <p:cNvPr id="26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343400"/>
            <a:ext cx="799643" cy="2514600"/>
          </a:xfrm>
          <a:prstGeom prst="rect">
            <a:avLst/>
          </a:prstGeom>
          <a:noFill/>
        </p:spPr>
      </p:pic>
      <p:pic>
        <p:nvPicPr>
          <p:cNvPr id="27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4343400"/>
            <a:ext cx="799643" cy="2514600"/>
          </a:xfrm>
          <a:prstGeom prst="rect">
            <a:avLst/>
          </a:prstGeom>
          <a:noFill/>
        </p:spPr>
      </p:pic>
      <p:pic>
        <p:nvPicPr>
          <p:cNvPr id="28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343400"/>
            <a:ext cx="799643" cy="2514600"/>
          </a:xfrm>
          <a:prstGeom prst="rect">
            <a:avLst/>
          </a:prstGeom>
          <a:noFill/>
        </p:spPr>
      </p:pic>
      <p:pic>
        <p:nvPicPr>
          <p:cNvPr id="29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4343400"/>
            <a:ext cx="799643" cy="2514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Virtualized 2-D Pipelines</a:t>
            </a:r>
            <a:endParaRPr lang="en-US" dirty="0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64024" y="3244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40424" y="3777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64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88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3824" y="3777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>
            <a:off x="2026024" y="3510915"/>
            <a:ext cx="9144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 flipV="1">
            <a:off x="3702424" y="3587115"/>
            <a:ext cx="7620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19" idx="1"/>
          </p:cNvCxnSpPr>
          <p:nvPr/>
        </p:nvCxnSpPr>
        <p:spPr>
          <a:xfrm>
            <a:off x="5226424" y="3587115"/>
            <a:ext cx="762000" cy="1066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  <a:endCxn id="9" idx="1"/>
          </p:cNvCxnSpPr>
          <p:nvPr/>
        </p:nvCxnSpPr>
        <p:spPr>
          <a:xfrm>
            <a:off x="6750424" y="3587115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264024" y="4082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64024" y="4735830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40424" y="4463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64424" y="4158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64424" y="4768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88424" y="4387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14" idx="3"/>
            <a:endCxn id="16" idx="1"/>
          </p:cNvCxnSpPr>
          <p:nvPr/>
        </p:nvCxnSpPr>
        <p:spPr>
          <a:xfrm>
            <a:off x="2026024" y="4349115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3"/>
            <a:endCxn id="16" idx="1"/>
          </p:cNvCxnSpPr>
          <p:nvPr/>
        </p:nvCxnSpPr>
        <p:spPr>
          <a:xfrm flipV="1">
            <a:off x="2026024" y="4730115"/>
            <a:ext cx="914400" cy="2724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3"/>
            <a:endCxn id="17" idx="1"/>
          </p:cNvCxnSpPr>
          <p:nvPr/>
        </p:nvCxnSpPr>
        <p:spPr>
          <a:xfrm flipV="1">
            <a:off x="3702424" y="44253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3"/>
            <a:endCxn id="18" idx="1"/>
          </p:cNvCxnSpPr>
          <p:nvPr/>
        </p:nvCxnSpPr>
        <p:spPr>
          <a:xfrm>
            <a:off x="3702424" y="47301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3"/>
            <a:endCxn id="19" idx="1"/>
          </p:cNvCxnSpPr>
          <p:nvPr/>
        </p:nvCxnSpPr>
        <p:spPr>
          <a:xfrm flipV="1">
            <a:off x="5226424" y="4653915"/>
            <a:ext cx="7620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>
            <a:off x="5226424" y="4425315"/>
            <a:ext cx="762000" cy="228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4" idx="3"/>
            <a:endCxn id="5" idx="1"/>
          </p:cNvCxnSpPr>
          <p:nvPr/>
        </p:nvCxnSpPr>
        <p:spPr>
          <a:xfrm>
            <a:off x="868834" y="3510915"/>
            <a:ext cx="39519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5" idx="3"/>
            <a:endCxn id="14" idx="1"/>
          </p:cNvCxnSpPr>
          <p:nvPr/>
        </p:nvCxnSpPr>
        <p:spPr>
          <a:xfrm flipV="1">
            <a:off x="841939" y="4349115"/>
            <a:ext cx="422085" cy="896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6" idx="3"/>
          </p:cNvCxnSpPr>
          <p:nvPr/>
        </p:nvCxnSpPr>
        <p:spPr>
          <a:xfrm flipV="1">
            <a:off x="841940" y="5003324"/>
            <a:ext cx="422084" cy="1713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3"/>
            <a:endCxn id="8" idx="1"/>
          </p:cNvCxnSpPr>
          <p:nvPr/>
        </p:nvCxnSpPr>
        <p:spPr>
          <a:xfrm>
            <a:off x="5226424" y="3587115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3"/>
            <a:endCxn id="8" idx="1"/>
          </p:cNvCxnSpPr>
          <p:nvPr/>
        </p:nvCxnSpPr>
        <p:spPr>
          <a:xfrm flipV="1">
            <a:off x="5226424" y="3587115"/>
            <a:ext cx="762000" cy="838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3"/>
            <a:endCxn id="8" idx="1"/>
          </p:cNvCxnSpPr>
          <p:nvPr/>
        </p:nvCxnSpPr>
        <p:spPr>
          <a:xfrm flipV="1">
            <a:off x="5226424" y="3587115"/>
            <a:ext cx="762000" cy="1447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9" idx="3"/>
            <a:endCxn id="9" idx="1"/>
          </p:cNvCxnSpPr>
          <p:nvPr/>
        </p:nvCxnSpPr>
        <p:spPr>
          <a:xfrm flipV="1">
            <a:off x="6750424" y="4044315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3"/>
            <a:endCxn id="37" idx="1"/>
          </p:cNvCxnSpPr>
          <p:nvPr/>
        </p:nvCxnSpPr>
        <p:spPr>
          <a:xfrm>
            <a:off x="8045824" y="4044315"/>
            <a:ext cx="313765" cy="34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495" y="3200400"/>
            <a:ext cx="613339" cy="621030"/>
          </a:xfrm>
          <a:prstGeom prst="rect">
            <a:avLst/>
          </a:prstGeom>
          <a:noFill/>
        </p:spPr>
      </p:pic>
      <p:pic>
        <p:nvPicPr>
          <p:cNvPr id="35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047565"/>
            <a:ext cx="613339" cy="621030"/>
          </a:xfrm>
          <a:prstGeom prst="rect">
            <a:avLst/>
          </a:prstGeom>
          <a:noFill/>
        </p:spPr>
      </p:pic>
      <p:pic>
        <p:nvPicPr>
          <p:cNvPr id="36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4709944"/>
            <a:ext cx="613339" cy="621030"/>
          </a:xfrm>
          <a:prstGeom prst="rect">
            <a:avLst/>
          </a:prstGeom>
          <a:noFill/>
        </p:spPr>
      </p:pic>
      <p:pic>
        <p:nvPicPr>
          <p:cNvPr id="37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9589" y="3737273"/>
            <a:ext cx="613339" cy="6210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733800"/>
            <a:ext cx="691911" cy="1020626"/>
          </a:xfrm>
          <a:prstGeom prst="rect">
            <a:avLst/>
          </a:prstGeom>
          <a:noFill/>
        </p:spPr>
      </p:pic>
      <p:pic>
        <p:nvPicPr>
          <p:cNvPr id="3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819400"/>
            <a:ext cx="691911" cy="10206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Virtualized 2-D Pipelines</a:t>
            </a:r>
            <a:endParaRPr lang="en-US" dirty="0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64024" y="3244215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40424" y="3777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64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88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3824" y="3777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>
            <a:off x="2026024" y="3510915"/>
            <a:ext cx="9144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 flipV="1">
            <a:off x="3702424" y="3587115"/>
            <a:ext cx="7620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19" idx="1"/>
          </p:cNvCxnSpPr>
          <p:nvPr/>
        </p:nvCxnSpPr>
        <p:spPr>
          <a:xfrm>
            <a:off x="5226424" y="3587115"/>
            <a:ext cx="762000" cy="1066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  <a:endCxn id="9" idx="1"/>
          </p:cNvCxnSpPr>
          <p:nvPr/>
        </p:nvCxnSpPr>
        <p:spPr>
          <a:xfrm>
            <a:off x="6750424" y="3587115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264024" y="4082415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95400" y="4724400"/>
            <a:ext cx="762000" cy="533400"/>
          </a:xfrm>
          <a:prstGeom prst="round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40424" y="4463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64424" y="4158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64424" y="4768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88424" y="4387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14" idx="3"/>
            <a:endCxn id="16" idx="1"/>
          </p:cNvCxnSpPr>
          <p:nvPr/>
        </p:nvCxnSpPr>
        <p:spPr>
          <a:xfrm>
            <a:off x="2026024" y="4349115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3"/>
            <a:endCxn id="16" idx="1"/>
          </p:cNvCxnSpPr>
          <p:nvPr/>
        </p:nvCxnSpPr>
        <p:spPr>
          <a:xfrm flipV="1">
            <a:off x="2057400" y="4730115"/>
            <a:ext cx="883024" cy="2609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3"/>
            <a:endCxn id="17" idx="1"/>
          </p:cNvCxnSpPr>
          <p:nvPr/>
        </p:nvCxnSpPr>
        <p:spPr>
          <a:xfrm flipV="1">
            <a:off x="3702424" y="44253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3"/>
            <a:endCxn id="18" idx="1"/>
          </p:cNvCxnSpPr>
          <p:nvPr/>
        </p:nvCxnSpPr>
        <p:spPr>
          <a:xfrm>
            <a:off x="3702424" y="47301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3"/>
            <a:endCxn id="19" idx="1"/>
          </p:cNvCxnSpPr>
          <p:nvPr/>
        </p:nvCxnSpPr>
        <p:spPr>
          <a:xfrm flipV="1">
            <a:off x="5226424" y="4653915"/>
            <a:ext cx="7620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>
            <a:off x="5226424" y="4425315"/>
            <a:ext cx="762000" cy="228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4" idx="3"/>
            <a:endCxn id="5" idx="1"/>
          </p:cNvCxnSpPr>
          <p:nvPr/>
        </p:nvCxnSpPr>
        <p:spPr>
          <a:xfrm>
            <a:off x="868834" y="3510915"/>
            <a:ext cx="39519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5" idx="3"/>
            <a:endCxn id="14" idx="1"/>
          </p:cNvCxnSpPr>
          <p:nvPr/>
        </p:nvCxnSpPr>
        <p:spPr>
          <a:xfrm flipV="1">
            <a:off x="841939" y="4349115"/>
            <a:ext cx="422085" cy="896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6" idx="3"/>
          </p:cNvCxnSpPr>
          <p:nvPr/>
        </p:nvCxnSpPr>
        <p:spPr>
          <a:xfrm flipV="1">
            <a:off x="841940" y="5003324"/>
            <a:ext cx="422084" cy="1713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3"/>
            <a:endCxn id="8" idx="1"/>
          </p:cNvCxnSpPr>
          <p:nvPr/>
        </p:nvCxnSpPr>
        <p:spPr>
          <a:xfrm>
            <a:off x="5226424" y="3587115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3"/>
            <a:endCxn id="8" idx="1"/>
          </p:cNvCxnSpPr>
          <p:nvPr/>
        </p:nvCxnSpPr>
        <p:spPr>
          <a:xfrm flipV="1">
            <a:off x="5226424" y="3587115"/>
            <a:ext cx="762000" cy="838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3"/>
            <a:endCxn id="8" idx="1"/>
          </p:cNvCxnSpPr>
          <p:nvPr/>
        </p:nvCxnSpPr>
        <p:spPr>
          <a:xfrm flipV="1">
            <a:off x="5226424" y="3587115"/>
            <a:ext cx="762000" cy="1447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9" idx="3"/>
            <a:endCxn id="9" idx="1"/>
          </p:cNvCxnSpPr>
          <p:nvPr/>
        </p:nvCxnSpPr>
        <p:spPr>
          <a:xfrm flipV="1">
            <a:off x="6750424" y="4044315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3"/>
            <a:endCxn id="37" idx="1"/>
          </p:cNvCxnSpPr>
          <p:nvPr/>
        </p:nvCxnSpPr>
        <p:spPr>
          <a:xfrm>
            <a:off x="8045824" y="4044315"/>
            <a:ext cx="313765" cy="34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495" y="3200400"/>
            <a:ext cx="613339" cy="621030"/>
          </a:xfrm>
          <a:prstGeom prst="rect">
            <a:avLst/>
          </a:prstGeom>
          <a:noFill/>
        </p:spPr>
      </p:pic>
      <p:pic>
        <p:nvPicPr>
          <p:cNvPr id="35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047565"/>
            <a:ext cx="613339" cy="621030"/>
          </a:xfrm>
          <a:prstGeom prst="rect">
            <a:avLst/>
          </a:prstGeom>
          <a:noFill/>
        </p:spPr>
      </p:pic>
      <p:pic>
        <p:nvPicPr>
          <p:cNvPr id="36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4709944"/>
            <a:ext cx="613339" cy="621030"/>
          </a:xfrm>
          <a:prstGeom prst="rect">
            <a:avLst/>
          </a:prstGeom>
          <a:noFill/>
        </p:spPr>
      </p:pic>
      <p:pic>
        <p:nvPicPr>
          <p:cNvPr id="37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9589" y="3737273"/>
            <a:ext cx="613339" cy="621030"/>
          </a:xfrm>
          <a:prstGeom prst="rect">
            <a:avLst/>
          </a:prstGeom>
          <a:noFill/>
        </p:spPr>
      </p:pic>
      <p:pic>
        <p:nvPicPr>
          <p:cNvPr id="41" name="Picture 5" descr="C:\Program Files\Microsoft Resource DVD Artwork\DVD_ART\Artwork_Imagery\HARDWARE_IMAGERY\Illustration - Misc Hardware\Windows Server Icons\Misc\Hourglass waiti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4800600"/>
            <a:ext cx="281940" cy="4876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419600"/>
            <a:ext cx="691911" cy="1020626"/>
          </a:xfrm>
          <a:prstGeom prst="rect">
            <a:avLst/>
          </a:prstGeom>
          <a:noFill/>
        </p:spPr>
      </p:pic>
      <p:pic>
        <p:nvPicPr>
          <p:cNvPr id="3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352800"/>
            <a:ext cx="691911" cy="10206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Virtualized 2-D Pipelines</a:t>
            </a:r>
            <a:endParaRPr lang="en-US" dirty="0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64024" y="32442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40424" y="3777615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64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88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3824" y="3777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>
            <a:off x="2026024" y="3510915"/>
            <a:ext cx="9144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 flipV="1">
            <a:off x="3702424" y="3587115"/>
            <a:ext cx="7620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19" idx="1"/>
          </p:cNvCxnSpPr>
          <p:nvPr/>
        </p:nvCxnSpPr>
        <p:spPr>
          <a:xfrm>
            <a:off x="5226424" y="3587115"/>
            <a:ext cx="762000" cy="1066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  <a:endCxn id="9" idx="1"/>
          </p:cNvCxnSpPr>
          <p:nvPr/>
        </p:nvCxnSpPr>
        <p:spPr>
          <a:xfrm>
            <a:off x="6750424" y="3587115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264024" y="40824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95400" y="4724400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40424" y="4463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64424" y="4158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64424" y="4768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88424" y="4387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14" idx="3"/>
            <a:endCxn id="16" idx="1"/>
          </p:cNvCxnSpPr>
          <p:nvPr/>
        </p:nvCxnSpPr>
        <p:spPr>
          <a:xfrm>
            <a:off x="2026024" y="4349115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3"/>
            <a:endCxn id="16" idx="1"/>
          </p:cNvCxnSpPr>
          <p:nvPr/>
        </p:nvCxnSpPr>
        <p:spPr>
          <a:xfrm flipV="1">
            <a:off x="2057400" y="4730115"/>
            <a:ext cx="883024" cy="2609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3"/>
            <a:endCxn id="17" idx="1"/>
          </p:cNvCxnSpPr>
          <p:nvPr/>
        </p:nvCxnSpPr>
        <p:spPr>
          <a:xfrm flipV="1">
            <a:off x="3702424" y="44253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3"/>
            <a:endCxn id="18" idx="1"/>
          </p:cNvCxnSpPr>
          <p:nvPr/>
        </p:nvCxnSpPr>
        <p:spPr>
          <a:xfrm>
            <a:off x="3702424" y="47301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3"/>
            <a:endCxn id="19" idx="1"/>
          </p:cNvCxnSpPr>
          <p:nvPr/>
        </p:nvCxnSpPr>
        <p:spPr>
          <a:xfrm flipV="1">
            <a:off x="5226424" y="4653915"/>
            <a:ext cx="7620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>
            <a:off x="5226424" y="4425315"/>
            <a:ext cx="762000" cy="228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4" idx="3"/>
            <a:endCxn id="5" idx="1"/>
          </p:cNvCxnSpPr>
          <p:nvPr/>
        </p:nvCxnSpPr>
        <p:spPr>
          <a:xfrm>
            <a:off x="868834" y="3510915"/>
            <a:ext cx="39519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5" idx="3"/>
            <a:endCxn id="14" idx="1"/>
          </p:cNvCxnSpPr>
          <p:nvPr/>
        </p:nvCxnSpPr>
        <p:spPr>
          <a:xfrm flipV="1">
            <a:off x="841939" y="4349115"/>
            <a:ext cx="422085" cy="896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6" idx="3"/>
          </p:cNvCxnSpPr>
          <p:nvPr/>
        </p:nvCxnSpPr>
        <p:spPr>
          <a:xfrm flipV="1">
            <a:off x="841940" y="5003324"/>
            <a:ext cx="422084" cy="1713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3"/>
            <a:endCxn id="8" idx="1"/>
          </p:cNvCxnSpPr>
          <p:nvPr/>
        </p:nvCxnSpPr>
        <p:spPr>
          <a:xfrm>
            <a:off x="5226424" y="3587115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3"/>
            <a:endCxn id="8" idx="1"/>
          </p:cNvCxnSpPr>
          <p:nvPr/>
        </p:nvCxnSpPr>
        <p:spPr>
          <a:xfrm flipV="1">
            <a:off x="5226424" y="3587115"/>
            <a:ext cx="762000" cy="838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3"/>
            <a:endCxn id="8" idx="1"/>
          </p:cNvCxnSpPr>
          <p:nvPr/>
        </p:nvCxnSpPr>
        <p:spPr>
          <a:xfrm flipV="1">
            <a:off x="5226424" y="3587115"/>
            <a:ext cx="762000" cy="1447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9" idx="3"/>
            <a:endCxn id="9" idx="1"/>
          </p:cNvCxnSpPr>
          <p:nvPr/>
        </p:nvCxnSpPr>
        <p:spPr>
          <a:xfrm flipV="1">
            <a:off x="6750424" y="4044315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3"/>
            <a:endCxn id="37" idx="1"/>
          </p:cNvCxnSpPr>
          <p:nvPr/>
        </p:nvCxnSpPr>
        <p:spPr>
          <a:xfrm>
            <a:off x="8045824" y="4044315"/>
            <a:ext cx="313765" cy="34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495" y="3200400"/>
            <a:ext cx="613339" cy="621030"/>
          </a:xfrm>
          <a:prstGeom prst="rect">
            <a:avLst/>
          </a:prstGeom>
          <a:noFill/>
        </p:spPr>
      </p:pic>
      <p:pic>
        <p:nvPicPr>
          <p:cNvPr id="35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047565"/>
            <a:ext cx="613339" cy="621030"/>
          </a:xfrm>
          <a:prstGeom prst="rect">
            <a:avLst/>
          </a:prstGeom>
          <a:noFill/>
        </p:spPr>
      </p:pic>
      <p:pic>
        <p:nvPicPr>
          <p:cNvPr id="36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4709944"/>
            <a:ext cx="613339" cy="621030"/>
          </a:xfrm>
          <a:prstGeom prst="rect">
            <a:avLst/>
          </a:prstGeom>
          <a:noFill/>
        </p:spPr>
      </p:pic>
      <p:pic>
        <p:nvPicPr>
          <p:cNvPr id="37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9589" y="3737273"/>
            <a:ext cx="613339" cy="621030"/>
          </a:xfrm>
          <a:prstGeom prst="rect">
            <a:avLst/>
          </a:prstGeom>
          <a:noFill/>
        </p:spPr>
      </p:pic>
      <p:pic>
        <p:nvPicPr>
          <p:cNvPr id="40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2837" y="4083423"/>
            <a:ext cx="481434" cy="468630"/>
          </a:xfrm>
          <a:prstGeom prst="rect">
            <a:avLst/>
          </a:prstGeom>
          <a:noFill/>
        </p:spPr>
      </p:pic>
      <p:pic>
        <p:nvPicPr>
          <p:cNvPr id="42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276600"/>
            <a:ext cx="481434" cy="4686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962400"/>
            <a:ext cx="691911" cy="1020626"/>
          </a:xfrm>
          <a:prstGeom prst="rect">
            <a:avLst/>
          </a:prstGeom>
          <a:noFill/>
        </p:spPr>
      </p:pic>
      <p:pic>
        <p:nvPicPr>
          <p:cNvPr id="3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971800"/>
            <a:ext cx="691911" cy="10206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Virtualized 2-D Pipelines</a:t>
            </a:r>
            <a:endParaRPr lang="en-US" dirty="0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64024" y="32442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40424" y="37776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64424" y="3320415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88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3824" y="3777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>
            <a:off x="2026024" y="3510915"/>
            <a:ext cx="9144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 flipV="1">
            <a:off x="3702424" y="3587115"/>
            <a:ext cx="7620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19" idx="1"/>
          </p:cNvCxnSpPr>
          <p:nvPr/>
        </p:nvCxnSpPr>
        <p:spPr>
          <a:xfrm>
            <a:off x="5226424" y="3587115"/>
            <a:ext cx="762000" cy="1066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  <a:endCxn id="9" idx="1"/>
          </p:cNvCxnSpPr>
          <p:nvPr/>
        </p:nvCxnSpPr>
        <p:spPr>
          <a:xfrm>
            <a:off x="6750424" y="3587115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264024" y="40824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95400" y="4724400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40424" y="4463415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64424" y="4158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64424" y="4768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88424" y="4387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14" idx="3"/>
            <a:endCxn id="16" idx="1"/>
          </p:cNvCxnSpPr>
          <p:nvPr/>
        </p:nvCxnSpPr>
        <p:spPr>
          <a:xfrm>
            <a:off x="2026024" y="4349115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3"/>
            <a:endCxn id="16" idx="1"/>
          </p:cNvCxnSpPr>
          <p:nvPr/>
        </p:nvCxnSpPr>
        <p:spPr>
          <a:xfrm flipV="1">
            <a:off x="2057400" y="4730115"/>
            <a:ext cx="883024" cy="2609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3"/>
            <a:endCxn id="17" idx="1"/>
          </p:cNvCxnSpPr>
          <p:nvPr/>
        </p:nvCxnSpPr>
        <p:spPr>
          <a:xfrm flipV="1">
            <a:off x="3702424" y="44253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3"/>
            <a:endCxn id="18" idx="1"/>
          </p:cNvCxnSpPr>
          <p:nvPr/>
        </p:nvCxnSpPr>
        <p:spPr>
          <a:xfrm>
            <a:off x="3702424" y="47301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3"/>
            <a:endCxn id="19" idx="1"/>
          </p:cNvCxnSpPr>
          <p:nvPr/>
        </p:nvCxnSpPr>
        <p:spPr>
          <a:xfrm flipV="1">
            <a:off x="5226424" y="4653915"/>
            <a:ext cx="7620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>
            <a:off x="5226424" y="4425315"/>
            <a:ext cx="762000" cy="228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4" idx="3"/>
            <a:endCxn id="5" idx="1"/>
          </p:cNvCxnSpPr>
          <p:nvPr/>
        </p:nvCxnSpPr>
        <p:spPr>
          <a:xfrm>
            <a:off x="868834" y="3510915"/>
            <a:ext cx="39519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5" idx="3"/>
            <a:endCxn id="14" idx="1"/>
          </p:cNvCxnSpPr>
          <p:nvPr/>
        </p:nvCxnSpPr>
        <p:spPr>
          <a:xfrm flipV="1">
            <a:off x="841939" y="4349115"/>
            <a:ext cx="422085" cy="896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6" idx="3"/>
          </p:cNvCxnSpPr>
          <p:nvPr/>
        </p:nvCxnSpPr>
        <p:spPr>
          <a:xfrm flipV="1">
            <a:off x="841940" y="5003324"/>
            <a:ext cx="422084" cy="1713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3"/>
            <a:endCxn id="8" idx="1"/>
          </p:cNvCxnSpPr>
          <p:nvPr/>
        </p:nvCxnSpPr>
        <p:spPr>
          <a:xfrm>
            <a:off x="5226424" y="3587115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3"/>
            <a:endCxn id="8" idx="1"/>
          </p:cNvCxnSpPr>
          <p:nvPr/>
        </p:nvCxnSpPr>
        <p:spPr>
          <a:xfrm flipV="1">
            <a:off x="5226424" y="3587115"/>
            <a:ext cx="762000" cy="838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3"/>
            <a:endCxn id="8" idx="1"/>
          </p:cNvCxnSpPr>
          <p:nvPr/>
        </p:nvCxnSpPr>
        <p:spPr>
          <a:xfrm flipV="1">
            <a:off x="5226424" y="3587115"/>
            <a:ext cx="762000" cy="1447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9" idx="3"/>
            <a:endCxn id="9" idx="1"/>
          </p:cNvCxnSpPr>
          <p:nvPr/>
        </p:nvCxnSpPr>
        <p:spPr>
          <a:xfrm flipV="1">
            <a:off x="6750424" y="4044315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3"/>
            <a:endCxn id="37" idx="1"/>
          </p:cNvCxnSpPr>
          <p:nvPr/>
        </p:nvCxnSpPr>
        <p:spPr>
          <a:xfrm>
            <a:off x="8045824" y="4044315"/>
            <a:ext cx="313765" cy="34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495" y="3200400"/>
            <a:ext cx="613339" cy="621030"/>
          </a:xfrm>
          <a:prstGeom prst="rect">
            <a:avLst/>
          </a:prstGeom>
          <a:noFill/>
        </p:spPr>
      </p:pic>
      <p:pic>
        <p:nvPicPr>
          <p:cNvPr id="35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047565"/>
            <a:ext cx="613339" cy="621030"/>
          </a:xfrm>
          <a:prstGeom prst="rect">
            <a:avLst/>
          </a:prstGeom>
          <a:noFill/>
        </p:spPr>
      </p:pic>
      <p:pic>
        <p:nvPicPr>
          <p:cNvPr id="36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4709944"/>
            <a:ext cx="613339" cy="621030"/>
          </a:xfrm>
          <a:prstGeom prst="rect">
            <a:avLst/>
          </a:prstGeom>
          <a:noFill/>
        </p:spPr>
      </p:pic>
      <p:pic>
        <p:nvPicPr>
          <p:cNvPr id="37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9589" y="3737273"/>
            <a:ext cx="613339" cy="621030"/>
          </a:xfrm>
          <a:prstGeom prst="rect">
            <a:avLst/>
          </a:prstGeom>
          <a:noFill/>
        </p:spPr>
      </p:pic>
      <p:pic>
        <p:nvPicPr>
          <p:cNvPr id="40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2837" y="4083423"/>
            <a:ext cx="481434" cy="468630"/>
          </a:xfrm>
          <a:prstGeom prst="rect">
            <a:avLst/>
          </a:prstGeom>
          <a:noFill/>
        </p:spPr>
      </p:pic>
      <p:pic>
        <p:nvPicPr>
          <p:cNvPr id="42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276600"/>
            <a:ext cx="481434" cy="468630"/>
          </a:xfrm>
          <a:prstGeom prst="rect">
            <a:avLst/>
          </a:prstGeom>
          <a:noFill/>
        </p:spPr>
      </p:pic>
      <p:pic>
        <p:nvPicPr>
          <p:cNvPr id="43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3810000"/>
            <a:ext cx="481434" cy="468630"/>
          </a:xfrm>
          <a:prstGeom prst="rect">
            <a:avLst/>
          </a:prstGeom>
          <a:noFill/>
        </p:spPr>
      </p:pic>
      <p:pic>
        <p:nvPicPr>
          <p:cNvPr id="44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4800600"/>
            <a:ext cx="481434" cy="4686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733800"/>
            <a:ext cx="691911" cy="1020626"/>
          </a:xfrm>
          <a:prstGeom prst="rect">
            <a:avLst/>
          </a:prstGeom>
          <a:noFill/>
        </p:spPr>
      </p:pic>
      <p:pic>
        <p:nvPicPr>
          <p:cNvPr id="3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971800"/>
            <a:ext cx="691911" cy="10206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Virtualized 2-D Pipelines</a:t>
            </a:r>
            <a:endParaRPr lang="en-US" dirty="0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64024" y="32442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40424" y="37776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64424" y="3320415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88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3824" y="3777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>
            <a:off x="2026024" y="3510915"/>
            <a:ext cx="9144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 flipV="1">
            <a:off x="3702424" y="3587115"/>
            <a:ext cx="7620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19" idx="1"/>
          </p:cNvCxnSpPr>
          <p:nvPr/>
        </p:nvCxnSpPr>
        <p:spPr>
          <a:xfrm>
            <a:off x="5226424" y="3587115"/>
            <a:ext cx="762000" cy="1066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  <a:endCxn id="9" idx="1"/>
          </p:cNvCxnSpPr>
          <p:nvPr/>
        </p:nvCxnSpPr>
        <p:spPr>
          <a:xfrm>
            <a:off x="6750424" y="3587115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264024" y="40824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95400" y="4724400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40424" y="44634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64424" y="4158615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64424" y="4768215"/>
            <a:ext cx="762000" cy="533400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88424" y="4387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14" idx="3"/>
            <a:endCxn id="16" idx="1"/>
          </p:cNvCxnSpPr>
          <p:nvPr/>
        </p:nvCxnSpPr>
        <p:spPr>
          <a:xfrm>
            <a:off x="2026024" y="4349115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3"/>
            <a:endCxn id="16" idx="1"/>
          </p:cNvCxnSpPr>
          <p:nvPr/>
        </p:nvCxnSpPr>
        <p:spPr>
          <a:xfrm flipV="1">
            <a:off x="2057400" y="4730115"/>
            <a:ext cx="883024" cy="2609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3"/>
            <a:endCxn id="17" idx="1"/>
          </p:cNvCxnSpPr>
          <p:nvPr/>
        </p:nvCxnSpPr>
        <p:spPr>
          <a:xfrm flipV="1">
            <a:off x="3702424" y="44253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3"/>
            <a:endCxn id="18" idx="1"/>
          </p:cNvCxnSpPr>
          <p:nvPr/>
        </p:nvCxnSpPr>
        <p:spPr>
          <a:xfrm>
            <a:off x="3702424" y="47301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3"/>
            <a:endCxn id="19" idx="1"/>
          </p:cNvCxnSpPr>
          <p:nvPr/>
        </p:nvCxnSpPr>
        <p:spPr>
          <a:xfrm flipV="1">
            <a:off x="5226424" y="4653915"/>
            <a:ext cx="7620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>
            <a:off x="5226424" y="4425315"/>
            <a:ext cx="762000" cy="228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4" idx="3"/>
            <a:endCxn id="5" idx="1"/>
          </p:cNvCxnSpPr>
          <p:nvPr/>
        </p:nvCxnSpPr>
        <p:spPr>
          <a:xfrm>
            <a:off x="868834" y="3510915"/>
            <a:ext cx="39519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5" idx="3"/>
            <a:endCxn id="14" idx="1"/>
          </p:cNvCxnSpPr>
          <p:nvPr/>
        </p:nvCxnSpPr>
        <p:spPr>
          <a:xfrm flipV="1">
            <a:off x="841939" y="4349115"/>
            <a:ext cx="422085" cy="896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6" idx="3"/>
          </p:cNvCxnSpPr>
          <p:nvPr/>
        </p:nvCxnSpPr>
        <p:spPr>
          <a:xfrm flipV="1">
            <a:off x="841940" y="5003324"/>
            <a:ext cx="422084" cy="1713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3"/>
            <a:endCxn id="8" idx="1"/>
          </p:cNvCxnSpPr>
          <p:nvPr/>
        </p:nvCxnSpPr>
        <p:spPr>
          <a:xfrm>
            <a:off x="5226424" y="3587115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3"/>
            <a:endCxn id="8" idx="1"/>
          </p:cNvCxnSpPr>
          <p:nvPr/>
        </p:nvCxnSpPr>
        <p:spPr>
          <a:xfrm flipV="1">
            <a:off x="5226424" y="3587115"/>
            <a:ext cx="762000" cy="838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3"/>
            <a:endCxn id="8" idx="1"/>
          </p:cNvCxnSpPr>
          <p:nvPr/>
        </p:nvCxnSpPr>
        <p:spPr>
          <a:xfrm flipV="1">
            <a:off x="5226424" y="3587115"/>
            <a:ext cx="762000" cy="1447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9" idx="3"/>
            <a:endCxn id="9" idx="1"/>
          </p:cNvCxnSpPr>
          <p:nvPr/>
        </p:nvCxnSpPr>
        <p:spPr>
          <a:xfrm flipV="1">
            <a:off x="6750424" y="4044315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3"/>
            <a:endCxn id="37" idx="1"/>
          </p:cNvCxnSpPr>
          <p:nvPr/>
        </p:nvCxnSpPr>
        <p:spPr>
          <a:xfrm>
            <a:off x="8045824" y="4044315"/>
            <a:ext cx="313765" cy="34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495" y="3200400"/>
            <a:ext cx="613339" cy="621030"/>
          </a:xfrm>
          <a:prstGeom prst="rect">
            <a:avLst/>
          </a:prstGeom>
          <a:noFill/>
        </p:spPr>
      </p:pic>
      <p:pic>
        <p:nvPicPr>
          <p:cNvPr id="35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047565"/>
            <a:ext cx="613339" cy="621030"/>
          </a:xfrm>
          <a:prstGeom prst="rect">
            <a:avLst/>
          </a:prstGeom>
          <a:noFill/>
        </p:spPr>
      </p:pic>
      <p:pic>
        <p:nvPicPr>
          <p:cNvPr id="36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1" y="4709944"/>
            <a:ext cx="613339" cy="621030"/>
          </a:xfrm>
          <a:prstGeom prst="rect">
            <a:avLst/>
          </a:prstGeom>
          <a:noFill/>
        </p:spPr>
      </p:pic>
      <p:pic>
        <p:nvPicPr>
          <p:cNvPr id="37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9589" y="3737273"/>
            <a:ext cx="613339" cy="621030"/>
          </a:xfrm>
          <a:prstGeom prst="rect">
            <a:avLst/>
          </a:prstGeom>
          <a:noFill/>
        </p:spPr>
      </p:pic>
      <p:pic>
        <p:nvPicPr>
          <p:cNvPr id="40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12837" y="4083423"/>
            <a:ext cx="481434" cy="468630"/>
          </a:xfrm>
          <a:prstGeom prst="rect">
            <a:avLst/>
          </a:prstGeom>
          <a:noFill/>
        </p:spPr>
      </p:pic>
      <p:pic>
        <p:nvPicPr>
          <p:cNvPr id="42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3276600"/>
            <a:ext cx="481434" cy="468630"/>
          </a:xfrm>
          <a:prstGeom prst="rect">
            <a:avLst/>
          </a:prstGeom>
          <a:noFill/>
        </p:spPr>
      </p:pic>
      <p:pic>
        <p:nvPicPr>
          <p:cNvPr id="43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3810000"/>
            <a:ext cx="481434" cy="468630"/>
          </a:xfrm>
          <a:prstGeom prst="rect">
            <a:avLst/>
          </a:prstGeom>
          <a:noFill/>
        </p:spPr>
      </p:pic>
      <p:pic>
        <p:nvPicPr>
          <p:cNvPr id="44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4800600"/>
            <a:ext cx="481434" cy="468630"/>
          </a:xfrm>
          <a:prstGeom prst="rect">
            <a:avLst/>
          </a:prstGeom>
          <a:noFill/>
        </p:spPr>
      </p:pic>
      <p:pic>
        <p:nvPicPr>
          <p:cNvPr id="45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4495800"/>
            <a:ext cx="481434" cy="468630"/>
          </a:xfrm>
          <a:prstGeom prst="rect">
            <a:avLst/>
          </a:prstGeom>
          <a:noFill/>
        </p:spPr>
      </p:pic>
      <p:pic>
        <p:nvPicPr>
          <p:cNvPr id="46" name="Picture 5" descr="C:\Program Files\Microsoft Resource DVD Artwork\DVD_ART\Artwork_Imagery\HARDWARE_IMAGERY\Illustration - Misc Hardware\Windows Server Icons\Misc\Hourglass waitin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4800600"/>
            <a:ext cx="281940" cy="487680"/>
          </a:xfrm>
          <a:prstGeom prst="rect">
            <a:avLst/>
          </a:prstGeom>
          <a:noFill/>
        </p:spPr>
      </p:pic>
      <p:sp>
        <p:nvSpPr>
          <p:cNvPr id="47" name="TextBox 46"/>
          <p:cNvSpPr txBox="1"/>
          <p:nvPr/>
        </p:nvSpPr>
        <p:spPr>
          <a:xfrm>
            <a:off x="2895600" y="1219200"/>
            <a:ext cx="28488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2D DAG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multi-machine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virtualized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/>
          <p:cNvSpPr/>
          <p:nvPr/>
        </p:nvSpPr>
        <p:spPr>
          <a:xfrm>
            <a:off x="4191000" y="2514600"/>
            <a:ext cx="1219200" cy="3429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Dryad Job Structure</a:t>
            </a:r>
            <a:endParaRPr lang="en-US" dirty="0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64024" y="3244215"/>
            <a:ext cx="762000" cy="5334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grep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40424" y="3777615"/>
            <a:ext cx="762000" cy="533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sed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19600" y="3124200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sort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88424" y="3320415"/>
            <a:ext cx="762000" cy="533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awk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3824" y="3777615"/>
            <a:ext cx="762000" cy="533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perl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5" idx="3"/>
          </p:cNvCxnSpPr>
          <p:nvPr/>
        </p:nvCxnSpPr>
        <p:spPr>
          <a:xfrm>
            <a:off x="2026024" y="3510915"/>
            <a:ext cx="916352" cy="671786"/>
          </a:xfrm>
          <a:prstGeom prst="curvedConnector3">
            <a:avLst>
              <a:gd name="adj1" fmla="val 36168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 flipV="1">
            <a:off x="3702424" y="3390900"/>
            <a:ext cx="717176" cy="6534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19" idx="1"/>
          </p:cNvCxnSpPr>
          <p:nvPr/>
        </p:nvCxnSpPr>
        <p:spPr>
          <a:xfrm>
            <a:off x="5181600" y="3390900"/>
            <a:ext cx="806824" cy="12630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  <a:endCxn id="9" idx="1"/>
          </p:cNvCxnSpPr>
          <p:nvPr/>
        </p:nvCxnSpPr>
        <p:spPr>
          <a:xfrm>
            <a:off x="6750424" y="3587115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264024" y="4082415"/>
            <a:ext cx="762000" cy="5334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grep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95400" y="4724400"/>
            <a:ext cx="762000" cy="5334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grep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40424" y="4463415"/>
            <a:ext cx="762000" cy="533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sed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19600" y="4038600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sort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19600" y="4800600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sort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88424" y="4387215"/>
            <a:ext cx="762000" cy="533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awk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14" idx="3"/>
            <a:endCxn id="16" idx="1"/>
          </p:cNvCxnSpPr>
          <p:nvPr/>
        </p:nvCxnSpPr>
        <p:spPr>
          <a:xfrm>
            <a:off x="2026024" y="4349115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3"/>
            <a:endCxn id="16" idx="1"/>
          </p:cNvCxnSpPr>
          <p:nvPr/>
        </p:nvCxnSpPr>
        <p:spPr>
          <a:xfrm flipV="1">
            <a:off x="2057400" y="4730115"/>
            <a:ext cx="883024" cy="2609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3"/>
            <a:endCxn id="17" idx="1"/>
          </p:cNvCxnSpPr>
          <p:nvPr/>
        </p:nvCxnSpPr>
        <p:spPr>
          <a:xfrm flipV="1">
            <a:off x="3702424" y="4305300"/>
            <a:ext cx="717176" cy="4248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3"/>
            <a:endCxn id="18" idx="1"/>
          </p:cNvCxnSpPr>
          <p:nvPr/>
        </p:nvCxnSpPr>
        <p:spPr>
          <a:xfrm>
            <a:off x="3702424" y="4730115"/>
            <a:ext cx="717176" cy="3371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3"/>
            <a:endCxn id="19" idx="1"/>
          </p:cNvCxnSpPr>
          <p:nvPr/>
        </p:nvCxnSpPr>
        <p:spPr>
          <a:xfrm flipV="1">
            <a:off x="5181600" y="4653915"/>
            <a:ext cx="806824" cy="4133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>
            <a:off x="5181600" y="4305300"/>
            <a:ext cx="806824" cy="3486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4" idx="3"/>
            <a:endCxn id="5" idx="1"/>
          </p:cNvCxnSpPr>
          <p:nvPr/>
        </p:nvCxnSpPr>
        <p:spPr>
          <a:xfrm>
            <a:off x="868834" y="3510915"/>
            <a:ext cx="39519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5" idx="3"/>
            <a:endCxn id="14" idx="1"/>
          </p:cNvCxnSpPr>
          <p:nvPr/>
        </p:nvCxnSpPr>
        <p:spPr>
          <a:xfrm flipV="1">
            <a:off x="841939" y="4349115"/>
            <a:ext cx="422085" cy="896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6" idx="3"/>
          </p:cNvCxnSpPr>
          <p:nvPr/>
        </p:nvCxnSpPr>
        <p:spPr>
          <a:xfrm flipV="1">
            <a:off x="841940" y="5003324"/>
            <a:ext cx="422084" cy="1713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3"/>
            <a:endCxn id="8" idx="1"/>
          </p:cNvCxnSpPr>
          <p:nvPr/>
        </p:nvCxnSpPr>
        <p:spPr>
          <a:xfrm>
            <a:off x="5181600" y="3390900"/>
            <a:ext cx="806824" cy="1962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3"/>
            <a:endCxn id="8" idx="1"/>
          </p:cNvCxnSpPr>
          <p:nvPr/>
        </p:nvCxnSpPr>
        <p:spPr>
          <a:xfrm flipV="1">
            <a:off x="5181600" y="3587115"/>
            <a:ext cx="806824" cy="7181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3"/>
            <a:endCxn id="8" idx="1"/>
          </p:cNvCxnSpPr>
          <p:nvPr/>
        </p:nvCxnSpPr>
        <p:spPr>
          <a:xfrm flipV="1">
            <a:off x="5181600" y="3587115"/>
            <a:ext cx="806824" cy="14801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9" idx="3"/>
            <a:endCxn id="9" idx="1"/>
          </p:cNvCxnSpPr>
          <p:nvPr/>
        </p:nvCxnSpPr>
        <p:spPr>
          <a:xfrm flipV="1">
            <a:off x="6750424" y="4044315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3"/>
            <a:endCxn id="37" idx="1"/>
          </p:cNvCxnSpPr>
          <p:nvPr/>
        </p:nvCxnSpPr>
        <p:spPr>
          <a:xfrm>
            <a:off x="8045824" y="4044315"/>
            <a:ext cx="313765" cy="34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495" y="3200400"/>
            <a:ext cx="613339" cy="621030"/>
          </a:xfrm>
          <a:prstGeom prst="rect">
            <a:avLst/>
          </a:prstGeom>
          <a:noFill/>
        </p:spPr>
      </p:pic>
      <p:pic>
        <p:nvPicPr>
          <p:cNvPr id="35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047565"/>
            <a:ext cx="613339" cy="621030"/>
          </a:xfrm>
          <a:prstGeom prst="rect">
            <a:avLst/>
          </a:prstGeom>
          <a:noFill/>
        </p:spPr>
      </p:pic>
      <p:pic>
        <p:nvPicPr>
          <p:cNvPr id="36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4709944"/>
            <a:ext cx="613339" cy="621030"/>
          </a:xfrm>
          <a:prstGeom prst="rect">
            <a:avLst/>
          </a:prstGeom>
          <a:noFill/>
        </p:spPr>
      </p:pic>
      <p:pic>
        <p:nvPicPr>
          <p:cNvPr id="37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9589" y="3737273"/>
            <a:ext cx="613339" cy="621030"/>
          </a:xfrm>
          <a:prstGeom prst="rect">
            <a:avLst/>
          </a:prstGeom>
          <a:noFill/>
        </p:spPr>
      </p:pic>
      <p:sp>
        <p:nvSpPr>
          <p:cNvPr id="48" name="TextBox 47"/>
          <p:cNvSpPr txBox="1"/>
          <p:nvPr/>
        </p:nvSpPr>
        <p:spPr>
          <a:xfrm>
            <a:off x="76200" y="2209800"/>
            <a:ext cx="947695" cy="95410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/>
              <a:t>Input</a:t>
            </a:r>
            <a:br>
              <a:rPr lang="en-US" sz="2800" i="1" dirty="0" smtClean="0"/>
            </a:br>
            <a:r>
              <a:rPr lang="en-US" sz="2800" i="1" dirty="0" smtClean="0"/>
              <a:t>files</a:t>
            </a:r>
            <a:endParaRPr lang="en-US" sz="2800" i="1" dirty="0"/>
          </a:p>
        </p:txBody>
      </p:sp>
      <p:sp>
        <p:nvSpPr>
          <p:cNvPr id="49" name="TextBox 48"/>
          <p:cNvSpPr txBox="1"/>
          <p:nvPr/>
        </p:nvSpPr>
        <p:spPr>
          <a:xfrm>
            <a:off x="1447800" y="5638800"/>
            <a:ext cx="18029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/>
              <a:t>Vertices </a:t>
            </a:r>
            <a:br>
              <a:rPr lang="en-US" sz="2800" i="1" dirty="0" smtClean="0"/>
            </a:br>
            <a:r>
              <a:rPr lang="en-US" sz="2800" i="1" dirty="0" smtClean="0"/>
              <a:t>(processes)</a:t>
            </a:r>
            <a:endParaRPr lang="en-US" sz="2800" i="1" dirty="0"/>
          </a:p>
        </p:txBody>
      </p:sp>
      <p:cxnSp>
        <p:nvCxnSpPr>
          <p:cNvPr id="50" name="Straight Arrow Connector 49"/>
          <p:cNvCxnSpPr>
            <a:stCxn id="49" idx="0"/>
            <a:endCxn id="15" idx="2"/>
          </p:cNvCxnSpPr>
          <p:nvPr/>
        </p:nvCxnSpPr>
        <p:spPr>
          <a:xfrm rot="16200000" flipV="1">
            <a:off x="1822349" y="5111851"/>
            <a:ext cx="381000" cy="672897"/>
          </a:xfrm>
          <a:prstGeom prst="straightConnector1">
            <a:avLst/>
          </a:prstGeom>
          <a:ln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9" idx="0"/>
            <a:endCxn id="16" idx="2"/>
          </p:cNvCxnSpPr>
          <p:nvPr/>
        </p:nvCxnSpPr>
        <p:spPr>
          <a:xfrm rot="5400000" flipH="1" flipV="1">
            <a:off x="2514368" y="4831745"/>
            <a:ext cx="641985" cy="972127"/>
          </a:xfrm>
          <a:prstGeom prst="straightConnector1">
            <a:avLst/>
          </a:prstGeom>
          <a:ln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930206" y="2590800"/>
            <a:ext cx="1213794" cy="95410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/>
              <a:t>Output</a:t>
            </a:r>
            <a:br>
              <a:rPr lang="en-US" sz="2800" i="1" dirty="0" smtClean="0"/>
            </a:br>
            <a:r>
              <a:rPr lang="en-US" sz="2800" i="1" dirty="0" smtClean="0"/>
              <a:t>files</a:t>
            </a:r>
            <a:endParaRPr lang="en-US" sz="2800" i="1" dirty="0"/>
          </a:p>
        </p:txBody>
      </p:sp>
      <p:sp>
        <p:nvSpPr>
          <p:cNvPr id="58" name="TextBox 57"/>
          <p:cNvSpPr txBox="1"/>
          <p:nvPr/>
        </p:nvSpPr>
        <p:spPr>
          <a:xfrm>
            <a:off x="2057400" y="2057400"/>
            <a:ext cx="1502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Channels</a:t>
            </a:r>
            <a:endParaRPr lang="en-US" sz="2800" i="1" dirty="0"/>
          </a:p>
        </p:txBody>
      </p:sp>
      <p:cxnSp>
        <p:nvCxnSpPr>
          <p:cNvPr id="59" name="Straight Arrow Connector 58"/>
          <p:cNvCxnSpPr>
            <a:stCxn id="58" idx="2"/>
          </p:cNvCxnSpPr>
          <p:nvPr/>
        </p:nvCxnSpPr>
        <p:spPr>
          <a:xfrm rot="5400000">
            <a:off x="2084993" y="3010228"/>
            <a:ext cx="1153182" cy="293967"/>
          </a:xfrm>
          <a:prstGeom prst="straightConnector1">
            <a:avLst/>
          </a:prstGeom>
          <a:ln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419600" y="2514600"/>
            <a:ext cx="100206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Stage</a:t>
            </a:r>
            <a:endParaRPr lang="en-US" sz="2800" i="1" dirty="0"/>
          </a:p>
        </p:txBody>
      </p:sp>
      <p:pic>
        <p:nvPicPr>
          <p:cNvPr id="65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5334000"/>
            <a:ext cx="613339" cy="621030"/>
          </a:xfrm>
          <a:prstGeom prst="rect">
            <a:avLst/>
          </a:prstGeom>
          <a:noFill/>
        </p:spPr>
      </p:pic>
      <p:cxnSp>
        <p:nvCxnSpPr>
          <p:cNvPr id="66" name="Straight Arrow Connector 65"/>
          <p:cNvCxnSpPr>
            <a:stCxn id="16" idx="3"/>
            <a:endCxn id="19" idx="1"/>
          </p:cNvCxnSpPr>
          <p:nvPr/>
        </p:nvCxnSpPr>
        <p:spPr>
          <a:xfrm flipV="1">
            <a:off x="3702424" y="4653915"/>
            <a:ext cx="2286000" cy="76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" idx="3"/>
            <a:endCxn id="8" idx="1"/>
          </p:cNvCxnSpPr>
          <p:nvPr/>
        </p:nvCxnSpPr>
        <p:spPr>
          <a:xfrm flipV="1">
            <a:off x="3702424" y="3587115"/>
            <a:ext cx="22860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"/>
          <p:cNvCxnSpPr>
            <a:stCxn id="5" idx="3"/>
          </p:cNvCxnSpPr>
          <p:nvPr/>
        </p:nvCxnSpPr>
        <p:spPr>
          <a:xfrm>
            <a:off x="2026024" y="3510915"/>
            <a:ext cx="934459" cy="418289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19" idx="3"/>
            <a:endCxn id="65" idx="1"/>
          </p:cNvCxnSpPr>
          <p:nvPr/>
        </p:nvCxnSpPr>
        <p:spPr>
          <a:xfrm>
            <a:off x="6750424" y="4653915"/>
            <a:ext cx="1631576" cy="990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58" idx="2"/>
          </p:cNvCxnSpPr>
          <p:nvPr/>
        </p:nvCxnSpPr>
        <p:spPr>
          <a:xfrm rot="16200000" flipH="1">
            <a:off x="2846993" y="2542193"/>
            <a:ext cx="1153180" cy="1230033"/>
          </a:xfrm>
          <a:prstGeom prst="straightConnector1">
            <a:avLst/>
          </a:prstGeom>
          <a:ln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Channels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295400" y="19050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X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71600" y="4343400"/>
            <a:ext cx="990600" cy="533400"/>
          </a:xfrm>
          <a:prstGeom prst="roundRect">
            <a:avLst/>
          </a:prstGeom>
          <a:solidFill>
            <a:srgbClr val="FFFF99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>
            <a:stCxn id="4" idx="2"/>
            <a:endCxn id="5" idx="0"/>
          </p:cNvCxnSpPr>
          <p:nvPr/>
        </p:nvCxnSpPr>
        <p:spPr>
          <a:xfrm rot="16200000" flipH="1">
            <a:off x="876300" y="3352800"/>
            <a:ext cx="1905000" cy="76200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524000" y="2971800"/>
            <a:ext cx="609600" cy="1524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0" y="3200400"/>
            <a:ext cx="609600" cy="1524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0" y="3429000"/>
            <a:ext cx="609600" cy="1524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0" y="3657600"/>
            <a:ext cx="609600" cy="1524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86000" y="3124200"/>
            <a:ext cx="985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Items</a:t>
            </a:r>
            <a:endParaRPr lang="en-US" sz="28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3962400" y="1295400"/>
            <a:ext cx="42672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Finite streams of items</a:t>
            </a:r>
          </a:p>
          <a:p>
            <a:endParaRPr lang="en-US" sz="2800" dirty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distributed filesystem files</a:t>
            </a:r>
            <a:br>
              <a:rPr lang="en-US" sz="2800" dirty="0" smtClean="0"/>
            </a:br>
            <a:r>
              <a:rPr lang="en-US" sz="2800" dirty="0" smtClean="0"/>
              <a:t>  	(persistent)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SMB/NTFS files </a:t>
            </a:r>
            <a:br>
              <a:rPr lang="en-US" sz="2800" dirty="0" smtClean="0"/>
            </a:br>
            <a:r>
              <a:rPr lang="en-US" sz="2800" dirty="0" smtClean="0"/>
              <a:t>  	(temporary)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TCP pipes</a:t>
            </a:r>
            <a:br>
              <a:rPr lang="en-US" sz="2800" dirty="0" smtClean="0"/>
            </a:br>
            <a:r>
              <a:rPr lang="en-US" sz="2800" dirty="0" smtClean="0"/>
              <a:t>  	(inter-machine)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memory FIFOs </a:t>
            </a:r>
            <a:br>
              <a:rPr lang="en-US" sz="2800" dirty="0" smtClean="0"/>
            </a:br>
            <a:r>
              <a:rPr lang="en-US" sz="2800" dirty="0" smtClean="0"/>
              <a:t>  	(intra-machine)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694374"/>
            <a:ext cx="691911" cy="1020626"/>
          </a:xfrm>
          <a:prstGeom prst="rect">
            <a:avLst/>
          </a:prstGeom>
          <a:noFill/>
        </p:spPr>
      </p:pic>
      <p:pic>
        <p:nvPicPr>
          <p:cNvPr id="73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694374"/>
            <a:ext cx="691911" cy="1020626"/>
          </a:xfrm>
          <a:prstGeom prst="rect">
            <a:avLst/>
          </a:prstGeom>
          <a:noFill/>
        </p:spPr>
      </p:pic>
      <p:pic>
        <p:nvPicPr>
          <p:cNvPr id="74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694374"/>
            <a:ext cx="691911" cy="1020626"/>
          </a:xfrm>
          <a:prstGeom prst="rect">
            <a:avLst/>
          </a:prstGeom>
          <a:noFill/>
        </p:spPr>
      </p:pic>
      <p:pic>
        <p:nvPicPr>
          <p:cNvPr id="78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694374"/>
            <a:ext cx="691911" cy="1020626"/>
          </a:xfrm>
          <a:prstGeom prst="rect">
            <a:avLst/>
          </a:prstGeom>
          <a:noFill/>
        </p:spPr>
      </p:pic>
      <p:sp>
        <p:nvSpPr>
          <p:cNvPr id="75" name="Freeform 74"/>
          <p:cNvSpPr/>
          <p:nvPr/>
        </p:nvSpPr>
        <p:spPr>
          <a:xfrm>
            <a:off x="606640" y="3151573"/>
            <a:ext cx="7459463" cy="997505"/>
          </a:xfrm>
          <a:custGeom>
            <a:avLst/>
            <a:gdLst>
              <a:gd name="connsiteX0" fmla="*/ 538579 w 7739849"/>
              <a:gd name="connsiteY0" fmla="*/ 328474 h 985421"/>
              <a:gd name="connsiteX1" fmla="*/ 645111 w 7739849"/>
              <a:gd name="connsiteY1" fmla="*/ 168676 h 985421"/>
              <a:gd name="connsiteX2" fmla="*/ 2074416 w 7739849"/>
              <a:gd name="connsiteY2" fmla="*/ 168676 h 985421"/>
              <a:gd name="connsiteX3" fmla="*/ 4071892 w 7739849"/>
              <a:gd name="connsiteY3" fmla="*/ 239697 h 985421"/>
              <a:gd name="connsiteX4" fmla="*/ 7187954 w 7739849"/>
              <a:gd name="connsiteY4" fmla="*/ 62144 h 985421"/>
              <a:gd name="connsiteX5" fmla="*/ 7383263 w 7739849"/>
              <a:gd name="connsiteY5" fmla="*/ 612559 h 985421"/>
              <a:gd name="connsiteX6" fmla="*/ 6051612 w 7739849"/>
              <a:gd name="connsiteY6" fmla="*/ 941033 h 985421"/>
              <a:gd name="connsiteX7" fmla="*/ 3876583 w 7739849"/>
              <a:gd name="connsiteY7" fmla="*/ 878889 h 985421"/>
              <a:gd name="connsiteX8" fmla="*/ 538579 w 7739849"/>
              <a:gd name="connsiteY8" fmla="*/ 328474 h 985421"/>
              <a:gd name="connsiteX0" fmla="*/ 538579 w 7739849"/>
              <a:gd name="connsiteY0" fmla="*/ 328474 h 960021"/>
              <a:gd name="connsiteX1" fmla="*/ 645111 w 7739849"/>
              <a:gd name="connsiteY1" fmla="*/ 168676 h 960021"/>
              <a:gd name="connsiteX2" fmla="*/ 2074416 w 7739849"/>
              <a:gd name="connsiteY2" fmla="*/ 168676 h 960021"/>
              <a:gd name="connsiteX3" fmla="*/ 4071892 w 7739849"/>
              <a:gd name="connsiteY3" fmla="*/ 239697 h 960021"/>
              <a:gd name="connsiteX4" fmla="*/ 7187954 w 7739849"/>
              <a:gd name="connsiteY4" fmla="*/ 62144 h 960021"/>
              <a:gd name="connsiteX5" fmla="*/ 7383263 w 7739849"/>
              <a:gd name="connsiteY5" fmla="*/ 612559 h 960021"/>
              <a:gd name="connsiteX6" fmla="*/ 6051612 w 7739849"/>
              <a:gd name="connsiteY6" fmla="*/ 941033 h 960021"/>
              <a:gd name="connsiteX7" fmla="*/ 3876583 w 7739849"/>
              <a:gd name="connsiteY7" fmla="*/ 726489 h 960021"/>
              <a:gd name="connsiteX8" fmla="*/ 538579 w 7739849"/>
              <a:gd name="connsiteY8" fmla="*/ 328474 h 960021"/>
              <a:gd name="connsiteX0" fmla="*/ 538579 w 7739849"/>
              <a:gd name="connsiteY0" fmla="*/ 328474 h 960021"/>
              <a:gd name="connsiteX1" fmla="*/ 645111 w 7739849"/>
              <a:gd name="connsiteY1" fmla="*/ 168676 h 960021"/>
              <a:gd name="connsiteX2" fmla="*/ 2074416 w 7739849"/>
              <a:gd name="connsiteY2" fmla="*/ 168676 h 960021"/>
              <a:gd name="connsiteX3" fmla="*/ 4071892 w 7739849"/>
              <a:gd name="connsiteY3" fmla="*/ 239697 h 960021"/>
              <a:gd name="connsiteX4" fmla="*/ 7187954 w 7739849"/>
              <a:gd name="connsiteY4" fmla="*/ 62144 h 960021"/>
              <a:gd name="connsiteX5" fmla="*/ 7383263 w 7739849"/>
              <a:gd name="connsiteY5" fmla="*/ 612559 h 960021"/>
              <a:gd name="connsiteX6" fmla="*/ 5899212 w 7739849"/>
              <a:gd name="connsiteY6" fmla="*/ 941033 h 960021"/>
              <a:gd name="connsiteX7" fmla="*/ 3876583 w 7739849"/>
              <a:gd name="connsiteY7" fmla="*/ 726489 h 960021"/>
              <a:gd name="connsiteX8" fmla="*/ 538579 w 7739849"/>
              <a:gd name="connsiteY8" fmla="*/ 328474 h 960021"/>
              <a:gd name="connsiteX0" fmla="*/ 538579 w 7739849"/>
              <a:gd name="connsiteY0" fmla="*/ 328474 h 948924"/>
              <a:gd name="connsiteX1" fmla="*/ 645111 w 7739849"/>
              <a:gd name="connsiteY1" fmla="*/ 168676 h 948924"/>
              <a:gd name="connsiteX2" fmla="*/ 2074416 w 7739849"/>
              <a:gd name="connsiteY2" fmla="*/ 168676 h 948924"/>
              <a:gd name="connsiteX3" fmla="*/ 4071892 w 7739849"/>
              <a:gd name="connsiteY3" fmla="*/ 239697 h 948924"/>
              <a:gd name="connsiteX4" fmla="*/ 7187954 w 7739849"/>
              <a:gd name="connsiteY4" fmla="*/ 62144 h 948924"/>
              <a:gd name="connsiteX5" fmla="*/ 7383263 w 7739849"/>
              <a:gd name="connsiteY5" fmla="*/ 612559 h 948924"/>
              <a:gd name="connsiteX6" fmla="*/ 7374385 w 7739849"/>
              <a:gd name="connsiteY6" fmla="*/ 773837 h 948924"/>
              <a:gd name="connsiteX7" fmla="*/ 5899212 w 7739849"/>
              <a:gd name="connsiteY7" fmla="*/ 941033 h 948924"/>
              <a:gd name="connsiteX8" fmla="*/ 3876583 w 7739849"/>
              <a:gd name="connsiteY8" fmla="*/ 726489 h 948924"/>
              <a:gd name="connsiteX9" fmla="*/ 538579 w 7739849"/>
              <a:gd name="connsiteY9" fmla="*/ 328474 h 948924"/>
              <a:gd name="connsiteX0" fmla="*/ 538579 w 7765249"/>
              <a:gd name="connsiteY0" fmla="*/ 328474 h 948924"/>
              <a:gd name="connsiteX1" fmla="*/ 645111 w 7765249"/>
              <a:gd name="connsiteY1" fmla="*/ 168676 h 948924"/>
              <a:gd name="connsiteX2" fmla="*/ 2074416 w 7765249"/>
              <a:gd name="connsiteY2" fmla="*/ 168676 h 948924"/>
              <a:gd name="connsiteX3" fmla="*/ 4071892 w 7765249"/>
              <a:gd name="connsiteY3" fmla="*/ 239697 h 948924"/>
              <a:gd name="connsiteX4" fmla="*/ 7187954 w 7765249"/>
              <a:gd name="connsiteY4" fmla="*/ 62144 h 948924"/>
              <a:gd name="connsiteX5" fmla="*/ 7535663 w 7765249"/>
              <a:gd name="connsiteY5" fmla="*/ 612559 h 948924"/>
              <a:gd name="connsiteX6" fmla="*/ 7374385 w 7765249"/>
              <a:gd name="connsiteY6" fmla="*/ 773837 h 948924"/>
              <a:gd name="connsiteX7" fmla="*/ 5899212 w 7765249"/>
              <a:gd name="connsiteY7" fmla="*/ 941033 h 948924"/>
              <a:gd name="connsiteX8" fmla="*/ 3876583 w 7765249"/>
              <a:gd name="connsiteY8" fmla="*/ 726489 h 948924"/>
              <a:gd name="connsiteX9" fmla="*/ 538579 w 7765249"/>
              <a:gd name="connsiteY9" fmla="*/ 328474 h 948924"/>
              <a:gd name="connsiteX0" fmla="*/ 538579 w 7765249"/>
              <a:gd name="connsiteY0" fmla="*/ 328474 h 948924"/>
              <a:gd name="connsiteX1" fmla="*/ 645111 w 7765249"/>
              <a:gd name="connsiteY1" fmla="*/ 168676 h 948924"/>
              <a:gd name="connsiteX2" fmla="*/ 2074416 w 7765249"/>
              <a:gd name="connsiteY2" fmla="*/ 168676 h 948924"/>
              <a:gd name="connsiteX3" fmla="*/ 4071892 w 7765249"/>
              <a:gd name="connsiteY3" fmla="*/ 239697 h 948924"/>
              <a:gd name="connsiteX4" fmla="*/ 7187954 w 7765249"/>
              <a:gd name="connsiteY4" fmla="*/ 62144 h 948924"/>
              <a:gd name="connsiteX5" fmla="*/ 7535663 w 7765249"/>
              <a:gd name="connsiteY5" fmla="*/ 612559 h 948924"/>
              <a:gd name="connsiteX6" fmla="*/ 7374385 w 7765249"/>
              <a:gd name="connsiteY6" fmla="*/ 773837 h 948924"/>
              <a:gd name="connsiteX7" fmla="*/ 5899212 w 7765249"/>
              <a:gd name="connsiteY7" fmla="*/ 941033 h 948924"/>
              <a:gd name="connsiteX8" fmla="*/ 3876583 w 7765249"/>
              <a:gd name="connsiteY8" fmla="*/ 726489 h 948924"/>
              <a:gd name="connsiteX9" fmla="*/ 538579 w 7765249"/>
              <a:gd name="connsiteY9" fmla="*/ 328474 h 948924"/>
              <a:gd name="connsiteX0" fmla="*/ 538579 w 7647127"/>
              <a:gd name="connsiteY0" fmla="*/ 328474 h 948924"/>
              <a:gd name="connsiteX1" fmla="*/ 645111 w 7647127"/>
              <a:gd name="connsiteY1" fmla="*/ 168676 h 948924"/>
              <a:gd name="connsiteX2" fmla="*/ 2074416 w 7647127"/>
              <a:gd name="connsiteY2" fmla="*/ 168676 h 948924"/>
              <a:gd name="connsiteX3" fmla="*/ 4071892 w 7647127"/>
              <a:gd name="connsiteY3" fmla="*/ 239697 h 948924"/>
              <a:gd name="connsiteX4" fmla="*/ 6883154 w 7647127"/>
              <a:gd name="connsiteY4" fmla="*/ 62144 h 948924"/>
              <a:gd name="connsiteX5" fmla="*/ 7535663 w 7647127"/>
              <a:gd name="connsiteY5" fmla="*/ 612559 h 948924"/>
              <a:gd name="connsiteX6" fmla="*/ 7374385 w 7647127"/>
              <a:gd name="connsiteY6" fmla="*/ 773837 h 948924"/>
              <a:gd name="connsiteX7" fmla="*/ 5899212 w 7647127"/>
              <a:gd name="connsiteY7" fmla="*/ 941033 h 948924"/>
              <a:gd name="connsiteX8" fmla="*/ 3876583 w 7647127"/>
              <a:gd name="connsiteY8" fmla="*/ 726489 h 948924"/>
              <a:gd name="connsiteX9" fmla="*/ 538579 w 7647127"/>
              <a:gd name="connsiteY9" fmla="*/ 328474 h 948924"/>
              <a:gd name="connsiteX0" fmla="*/ 538579 w 7535663"/>
              <a:gd name="connsiteY0" fmla="*/ 328474 h 960021"/>
              <a:gd name="connsiteX1" fmla="*/ 645111 w 7535663"/>
              <a:gd name="connsiteY1" fmla="*/ 168676 h 960021"/>
              <a:gd name="connsiteX2" fmla="*/ 2074416 w 7535663"/>
              <a:gd name="connsiteY2" fmla="*/ 168676 h 960021"/>
              <a:gd name="connsiteX3" fmla="*/ 4071892 w 7535663"/>
              <a:gd name="connsiteY3" fmla="*/ 239697 h 960021"/>
              <a:gd name="connsiteX4" fmla="*/ 6883154 w 7535663"/>
              <a:gd name="connsiteY4" fmla="*/ 62144 h 960021"/>
              <a:gd name="connsiteX5" fmla="*/ 7535663 w 7535663"/>
              <a:gd name="connsiteY5" fmla="*/ 612559 h 960021"/>
              <a:gd name="connsiteX6" fmla="*/ 5899212 w 7535663"/>
              <a:gd name="connsiteY6" fmla="*/ 941033 h 960021"/>
              <a:gd name="connsiteX7" fmla="*/ 3876583 w 7535663"/>
              <a:gd name="connsiteY7" fmla="*/ 726489 h 960021"/>
              <a:gd name="connsiteX8" fmla="*/ 538579 w 7535663"/>
              <a:gd name="connsiteY8" fmla="*/ 328474 h 960021"/>
              <a:gd name="connsiteX0" fmla="*/ 538579 w 7577709"/>
              <a:gd name="connsiteY0" fmla="*/ 328474 h 972845"/>
              <a:gd name="connsiteX1" fmla="*/ 645111 w 7577709"/>
              <a:gd name="connsiteY1" fmla="*/ 168676 h 972845"/>
              <a:gd name="connsiteX2" fmla="*/ 2074416 w 7577709"/>
              <a:gd name="connsiteY2" fmla="*/ 168676 h 972845"/>
              <a:gd name="connsiteX3" fmla="*/ 4071892 w 7577709"/>
              <a:gd name="connsiteY3" fmla="*/ 239697 h 972845"/>
              <a:gd name="connsiteX4" fmla="*/ 6883154 w 7577709"/>
              <a:gd name="connsiteY4" fmla="*/ 62144 h 972845"/>
              <a:gd name="connsiteX5" fmla="*/ 7535663 w 7577709"/>
              <a:gd name="connsiteY5" fmla="*/ 612559 h 972845"/>
              <a:gd name="connsiteX6" fmla="*/ 7135428 w 7577709"/>
              <a:gd name="connsiteY6" fmla="*/ 917359 h 972845"/>
              <a:gd name="connsiteX7" fmla="*/ 5899212 w 7577709"/>
              <a:gd name="connsiteY7" fmla="*/ 941033 h 972845"/>
              <a:gd name="connsiteX8" fmla="*/ 3876583 w 7577709"/>
              <a:gd name="connsiteY8" fmla="*/ 726489 h 972845"/>
              <a:gd name="connsiteX9" fmla="*/ 538579 w 7577709"/>
              <a:gd name="connsiteY9" fmla="*/ 328474 h 972845"/>
              <a:gd name="connsiteX0" fmla="*/ 538579 w 7577709"/>
              <a:gd name="connsiteY0" fmla="*/ 328474 h 980982"/>
              <a:gd name="connsiteX1" fmla="*/ 645111 w 7577709"/>
              <a:gd name="connsiteY1" fmla="*/ 168676 h 980982"/>
              <a:gd name="connsiteX2" fmla="*/ 2074416 w 7577709"/>
              <a:gd name="connsiteY2" fmla="*/ 168676 h 980982"/>
              <a:gd name="connsiteX3" fmla="*/ 4071892 w 7577709"/>
              <a:gd name="connsiteY3" fmla="*/ 239697 h 980982"/>
              <a:gd name="connsiteX4" fmla="*/ 6883154 w 7577709"/>
              <a:gd name="connsiteY4" fmla="*/ 62144 h 980982"/>
              <a:gd name="connsiteX5" fmla="*/ 7535663 w 7577709"/>
              <a:gd name="connsiteY5" fmla="*/ 612559 h 980982"/>
              <a:gd name="connsiteX6" fmla="*/ 7135428 w 7577709"/>
              <a:gd name="connsiteY6" fmla="*/ 917359 h 980982"/>
              <a:gd name="connsiteX7" fmla="*/ 5899212 w 7577709"/>
              <a:gd name="connsiteY7" fmla="*/ 941033 h 980982"/>
              <a:gd name="connsiteX8" fmla="*/ 3876583 w 7577709"/>
              <a:gd name="connsiteY8" fmla="*/ 878889 h 980982"/>
              <a:gd name="connsiteX9" fmla="*/ 538579 w 7577709"/>
              <a:gd name="connsiteY9" fmla="*/ 328474 h 980982"/>
              <a:gd name="connsiteX0" fmla="*/ 538579 w 7577709"/>
              <a:gd name="connsiteY0" fmla="*/ 328474 h 972105"/>
              <a:gd name="connsiteX1" fmla="*/ 645111 w 7577709"/>
              <a:gd name="connsiteY1" fmla="*/ 168676 h 972105"/>
              <a:gd name="connsiteX2" fmla="*/ 2074416 w 7577709"/>
              <a:gd name="connsiteY2" fmla="*/ 168676 h 972105"/>
              <a:gd name="connsiteX3" fmla="*/ 4071892 w 7577709"/>
              <a:gd name="connsiteY3" fmla="*/ 239697 h 972105"/>
              <a:gd name="connsiteX4" fmla="*/ 6883154 w 7577709"/>
              <a:gd name="connsiteY4" fmla="*/ 62144 h 972105"/>
              <a:gd name="connsiteX5" fmla="*/ 7535663 w 7577709"/>
              <a:gd name="connsiteY5" fmla="*/ 612559 h 972105"/>
              <a:gd name="connsiteX6" fmla="*/ 7135428 w 7577709"/>
              <a:gd name="connsiteY6" fmla="*/ 917359 h 972105"/>
              <a:gd name="connsiteX7" fmla="*/ 5899212 w 7577709"/>
              <a:gd name="connsiteY7" fmla="*/ 941033 h 972105"/>
              <a:gd name="connsiteX8" fmla="*/ 3876583 w 7577709"/>
              <a:gd name="connsiteY8" fmla="*/ 878889 h 972105"/>
              <a:gd name="connsiteX9" fmla="*/ 2243092 w 7577709"/>
              <a:gd name="connsiteY9" fmla="*/ 562991 h 972105"/>
              <a:gd name="connsiteX10" fmla="*/ 538579 w 7577709"/>
              <a:gd name="connsiteY10" fmla="*/ 328474 h 972105"/>
              <a:gd name="connsiteX0" fmla="*/ 538579 w 7577709"/>
              <a:gd name="connsiteY0" fmla="*/ 328474 h 972105"/>
              <a:gd name="connsiteX1" fmla="*/ 645111 w 7577709"/>
              <a:gd name="connsiteY1" fmla="*/ 168676 h 972105"/>
              <a:gd name="connsiteX2" fmla="*/ 2074416 w 7577709"/>
              <a:gd name="connsiteY2" fmla="*/ 168676 h 972105"/>
              <a:gd name="connsiteX3" fmla="*/ 4071892 w 7577709"/>
              <a:gd name="connsiteY3" fmla="*/ 239697 h 972105"/>
              <a:gd name="connsiteX4" fmla="*/ 6883154 w 7577709"/>
              <a:gd name="connsiteY4" fmla="*/ 62144 h 972105"/>
              <a:gd name="connsiteX5" fmla="*/ 7535663 w 7577709"/>
              <a:gd name="connsiteY5" fmla="*/ 612559 h 972105"/>
              <a:gd name="connsiteX6" fmla="*/ 7135428 w 7577709"/>
              <a:gd name="connsiteY6" fmla="*/ 917359 h 972105"/>
              <a:gd name="connsiteX7" fmla="*/ 5899212 w 7577709"/>
              <a:gd name="connsiteY7" fmla="*/ 941033 h 972105"/>
              <a:gd name="connsiteX8" fmla="*/ 3876583 w 7577709"/>
              <a:gd name="connsiteY8" fmla="*/ 878889 h 972105"/>
              <a:gd name="connsiteX9" fmla="*/ 3361678 w 7577709"/>
              <a:gd name="connsiteY9" fmla="*/ 646590 h 972105"/>
              <a:gd name="connsiteX10" fmla="*/ 2243092 w 7577709"/>
              <a:gd name="connsiteY10" fmla="*/ 562991 h 972105"/>
              <a:gd name="connsiteX11" fmla="*/ 538579 w 7577709"/>
              <a:gd name="connsiteY11" fmla="*/ 328474 h 972105"/>
              <a:gd name="connsiteX0" fmla="*/ 538579 w 7577709"/>
              <a:gd name="connsiteY0" fmla="*/ 353874 h 997505"/>
              <a:gd name="connsiteX1" fmla="*/ 645111 w 7577709"/>
              <a:gd name="connsiteY1" fmla="*/ 194076 h 997505"/>
              <a:gd name="connsiteX2" fmla="*/ 2074416 w 7577709"/>
              <a:gd name="connsiteY2" fmla="*/ 194076 h 997505"/>
              <a:gd name="connsiteX3" fmla="*/ 4605292 w 7577709"/>
              <a:gd name="connsiteY3" fmla="*/ 112697 h 997505"/>
              <a:gd name="connsiteX4" fmla="*/ 6883154 w 7577709"/>
              <a:gd name="connsiteY4" fmla="*/ 87544 h 997505"/>
              <a:gd name="connsiteX5" fmla="*/ 7535663 w 7577709"/>
              <a:gd name="connsiteY5" fmla="*/ 637959 h 997505"/>
              <a:gd name="connsiteX6" fmla="*/ 7135428 w 7577709"/>
              <a:gd name="connsiteY6" fmla="*/ 942759 h 997505"/>
              <a:gd name="connsiteX7" fmla="*/ 5899212 w 7577709"/>
              <a:gd name="connsiteY7" fmla="*/ 966433 h 997505"/>
              <a:gd name="connsiteX8" fmla="*/ 3876583 w 7577709"/>
              <a:gd name="connsiteY8" fmla="*/ 904289 h 997505"/>
              <a:gd name="connsiteX9" fmla="*/ 3361678 w 7577709"/>
              <a:gd name="connsiteY9" fmla="*/ 671990 h 997505"/>
              <a:gd name="connsiteX10" fmla="*/ 2243092 w 7577709"/>
              <a:gd name="connsiteY10" fmla="*/ 588391 h 997505"/>
              <a:gd name="connsiteX11" fmla="*/ 538579 w 7577709"/>
              <a:gd name="connsiteY11" fmla="*/ 353874 h 997505"/>
              <a:gd name="connsiteX0" fmla="*/ 538579 w 7577709"/>
              <a:gd name="connsiteY0" fmla="*/ 353874 h 997505"/>
              <a:gd name="connsiteX1" fmla="*/ 645111 w 7577709"/>
              <a:gd name="connsiteY1" fmla="*/ 194076 h 997505"/>
              <a:gd name="connsiteX2" fmla="*/ 2074416 w 7577709"/>
              <a:gd name="connsiteY2" fmla="*/ 194076 h 997505"/>
              <a:gd name="connsiteX3" fmla="*/ 3062057 w 7577709"/>
              <a:gd name="connsiteY3" fmla="*/ 167443 h 997505"/>
              <a:gd name="connsiteX4" fmla="*/ 4605292 w 7577709"/>
              <a:gd name="connsiteY4" fmla="*/ 112697 h 997505"/>
              <a:gd name="connsiteX5" fmla="*/ 6883154 w 7577709"/>
              <a:gd name="connsiteY5" fmla="*/ 87544 h 997505"/>
              <a:gd name="connsiteX6" fmla="*/ 7535663 w 7577709"/>
              <a:gd name="connsiteY6" fmla="*/ 637959 h 997505"/>
              <a:gd name="connsiteX7" fmla="*/ 7135428 w 7577709"/>
              <a:gd name="connsiteY7" fmla="*/ 942759 h 997505"/>
              <a:gd name="connsiteX8" fmla="*/ 5899212 w 7577709"/>
              <a:gd name="connsiteY8" fmla="*/ 966433 h 997505"/>
              <a:gd name="connsiteX9" fmla="*/ 3876583 w 7577709"/>
              <a:gd name="connsiteY9" fmla="*/ 904289 h 997505"/>
              <a:gd name="connsiteX10" fmla="*/ 3361678 w 7577709"/>
              <a:gd name="connsiteY10" fmla="*/ 671990 h 997505"/>
              <a:gd name="connsiteX11" fmla="*/ 2243092 w 7577709"/>
              <a:gd name="connsiteY11" fmla="*/ 588391 h 997505"/>
              <a:gd name="connsiteX12" fmla="*/ 538579 w 7577709"/>
              <a:gd name="connsiteY12" fmla="*/ 353874 h 997505"/>
              <a:gd name="connsiteX0" fmla="*/ 538579 w 7577709"/>
              <a:gd name="connsiteY0" fmla="*/ 353874 h 997505"/>
              <a:gd name="connsiteX1" fmla="*/ 645111 w 7577709"/>
              <a:gd name="connsiteY1" fmla="*/ 194076 h 997505"/>
              <a:gd name="connsiteX2" fmla="*/ 2074416 w 7577709"/>
              <a:gd name="connsiteY2" fmla="*/ 194076 h 997505"/>
              <a:gd name="connsiteX3" fmla="*/ 3062057 w 7577709"/>
              <a:gd name="connsiteY3" fmla="*/ 167443 h 997505"/>
              <a:gd name="connsiteX4" fmla="*/ 4605292 w 7577709"/>
              <a:gd name="connsiteY4" fmla="*/ 112697 h 997505"/>
              <a:gd name="connsiteX5" fmla="*/ 6883154 w 7577709"/>
              <a:gd name="connsiteY5" fmla="*/ 87544 h 997505"/>
              <a:gd name="connsiteX6" fmla="*/ 7535663 w 7577709"/>
              <a:gd name="connsiteY6" fmla="*/ 637959 h 997505"/>
              <a:gd name="connsiteX7" fmla="*/ 7135428 w 7577709"/>
              <a:gd name="connsiteY7" fmla="*/ 942759 h 997505"/>
              <a:gd name="connsiteX8" fmla="*/ 5899212 w 7577709"/>
              <a:gd name="connsiteY8" fmla="*/ 966433 h 997505"/>
              <a:gd name="connsiteX9" fmla="*/ 3876583 w 7577709"/>
              <a:gd name="connsiteY9" fmla="*/ 904289 h 997505"/>
              <a:gd name="connsiteX10" fmla="*/ 3056878 w 7577709"/>
              <a:gd name="connsiteY10" fmla="*/ 519590 h 997505"/>
              <a:gd name="connsiteX11" fmla="*/ 2243092 w 7577709"/>
              <a:gd name="connsiteY11" fmla="*/ 588391 h 997505"/>
              <a:gd name="connsiteX12" fmla="*/ 538579 w 7577709"/>
              <a:gd name="connsiteY12" fmla="*/ 353874 h 997505"/>
              <a:gd name="connsiteX0" fmla="*/ 538579 w 7577709"/>
              <a:gd name="connsiteY0" fmla="*/ 353874 h 997505"/>
              <a:gd name="connsiteX1" fmla="*/ 645111 w 7577709"/>
              <a:gd name="connsiteY1" fmla="*/ 194076 h 997505"/>
              <a:gd name="connsiteX2" fmla="*/ 2074416 w 7577709"/>
              <a:gd name="connsiteY2" fmla="*/ 194076 h 997505"/>
              <a:gd name="connsiteX3" fmla="*/ 3062057 w 7577709"/>
              <a:gd name="connsiteY3" fmla="*/ 167443 h 997505"/>
              <a:gd name="connsiteX4" fmla="*/ 4605292 w 7577709"/>
              <a:gd name="connsiteY4" fmla="*/ 112697 h 997505"/>
              <a:gd name="connsiteX5" fmla="*/ 6883154 w 7577709"/>
              <a:gd name="connsiteY5" fmla="*/ 87544 h 997505"/>
              <a:gd name="connsiteX6" fmla="*/ 7535663 w 7577709"/>
              <a:gd name="connsiteY6" fmla="*/ 637959 h 997505"/>
              <a:gd name="connsiteX7" fmla="*/ 7135428 w 7577709"/>
              <a:gd name="connsiteY7" fmla="*/ 942759 h 997505"/>
              <a:gd name="connsiteX8" fmla="*/ 5899212 w 7577709"/>
              <a:gd name="connsiteY8" fmla="*/ 966433 h 997505"/>
              <a:gd name="connsiteX9" fmla="*/ 3876583 w 7577709"/>
              <a:gd name="connsiteY9" fmla="*/ 904289 h 997505"/>
              <a:gd name="connsiteX10" fmla="*/ 3056878 w 7577709"/>
              <a:gd name="connsiteY10" fmla="*/ 519590 h 997505"/>
              <a:gd name="connsiteX11" fmla="*/ 2243092 w 7577709"/>
              <a:gd name="connsiteY11" fmla="*/ 512191 h 997505"/>
              <a:gd name="connsiteX12" fmla="*/ 538579 w 7577709"/>
              <a:gd name="connsiteY12" fmla="*/ 353874 h 997505"/>
              <a:gd name="connsiteX0" fmla="*/ 538579 w 7577709"/>
              <a:gd name="connsiteY0" fmla="*/ 353874 h 997505"/>
              <a:gd name="connsiteX1" fmla="*/ 645111 w 7577709"/>
              <a:gd name="connsiteY1" fmla="*/ 194076 h 997505"/>
              <a:gd name="connsiteX2" fmla="*/ 2074416 w 7577709"/>
              <a:gd name="connsiteY2" fmla="*/ 194076 h 997505"/>
              <a:gd name="connsiteX3" fmla="*/ 3062057 w 7577709"/>
              <a:gd name="connsiteY3" fmla="*/ 167443 h 997505"/>
              <a:gd name="connsiteX4" fmla="*/ 4605292 w 7577709"/>
              <a:gd name="connsiteY4" fmla="*/ 112697 h 997505"/>
              <a:gd name="connsiteX5" fmla="*/ 6883154 w 7577709"/>
              <a:gd name="connsiteY5" fmla="*/ 87544 h 997505"/>
              <a:gd name="connsiteX6" fmla="*/ 7535663 w 7577709"/>
              <a:gd name="connsiteY6" fmla="*/ 637959 h 997505"/>
              <a:gd name="connsiteX7" fmla="*/ 7135428 w 7577709"/>
              <a:gd name="connsiteY7" fmla="*/ 942759 h 997505"/>
              <a:gd name="connsiteX8" fmla="*/ 5899212 w 7577709"/>
              <a:gd name="connsiteY8" fmla="*/ 966433 h 997505"/>
              <a:gd name="connsiteX9" fmla="*/ 3876583 w 7577709"/>
              <a:gd name="connsiteY9" fmla="*/ 904289 h 997505"/>
              <a:gd name="connsiteX10" fmla="*/ 3056878 w 7577709"/>
              <a:gd name="connsiteY10" fmla="*/ 519590 h 997505"/>
              <a:gd name="connsiteX11" fmla="*/ 2243092 w 7577709"/>
              <a:gd name="connsiteY11" fmla="*/ 512191 h 997505"/>
              <a:gd name="connsiteX12" fmla="*/ 538579 w 7577709"/>
              <a:gd name="connsiteY12" fmla="*/ 353874 h 997505"/>
              <a:gd name="connsiteX0" fmla="*/ 538579 w 7501509"/>
              <a:gd name="connsiteY0" fmla="*/ 328474 h 997505"/>
              <a:gd name="connsiteX1" fmla="*/ 645111 w 7501509"/>
              <a:gd name="connsiteY1" fmla="*/ 168676 h 997505"/>
              <a:gd name="connsiteX2" fmla="*/ 2074416 w 7501509"/>
              <a:gd name="connsiteY2" fmla="*/ 168676 h 997505"/>
              <a:gd name="connsiteX3" fmla="*/ 3062057 w 7501509"/>
              <a:gd name="connsiteY3" fmla="*/ 142043 h 997505"/>
              <a:gd name="connsiteX4" fmla="*/ 4605292 w 7501509"/>
              <a:gd name="connsiteY4" fmla="*/ 87297 h 997505"/>
              <a:gd name="connsiteX5" fmla="*/ 6883154 w 7501509"/>
              <a:gd name="connsiteY5" fmla="*/ 62144 h 997505"/>
              <a:gd name="connsiteX6" fmla="*/ 7459463 w 7501509"/>
              <a:gd name="connsiteY6" fmla="*/ 460159 h 997505"/>
              <a:gd name="connsiteX7" fmla="*/ 7135428 w 7501509"/>
              <a:gd name="connsiteY7" fmla="*/ 917359 h 997505"/>
              <a:gd name="connsiteX8" fmla="*/ 5899212 w 7501509"/>
              <a:gd name="connsiteY8" fmla="*/ 941033 h 997505"/>
              <a:gd name="connsiteX9" fmla="*/ 3876583 w 7501509"/>
              <a:gd name="connsiteY9" fmla="*/ 878889 h 997505"/>
              <a:gd name="connsiteX10" fmla="*/ 3056878 w 7501509"/>
              <a:gd name="connsiteY10" fmla="*/ 494190 h 997505"/>
              <a:gd name="connsiteX11" fmla="*/ 2243092 w 7501509"/>
              <a:gd name="connsiteY11" fmla="*/ 486791 h 997505"/>
              <a:gd name="connsiteX12" fmla="*/ 538579 w 7501509"/>
              <a:gd name="connsiteY12" fmla="*/ 328474 h 997505"/>
              <a:gd name="connsiteX0" fmla="*/ 538579 w 7459463"/>
              <a:gd name="connsiteY0" fmla="*/ 328474 h 997505"/>
              <a:gd name="connsiteX1" fmla="*/ 645111 w 7459463"/>
              <a:gd name="connsiteY1" fmla="*/ 168676 h 997505"/>
              <a:gd name="connsiteX2" fmla="*/ 2074416 w 7459463"/>
              <a:gd name="connsiteY2" fmla="*/ 168676 h 997505"/>
              <a:gd name="connsiteX3" fmla="*/ 3062057 w 7459463"/>
              <a:gd name="connsiteY3" fmla="*/ 142043 h 997505"/>
              <a:gd name="connsiteX4" fmla="*/ 4605292 w 7459463"/>
              <a:gd name="connsiteY4" fmla="*/ 87297 h 997505"/>
              <a:gd name="connsiteX5" fmla="*/ 6883154 w 7459463"/>
              <a:gd name="connsiteY5" fmla="*/ 62144 h 997505"/>
              <a:gd name="connsiteX6" fmla="*/ 7459463 w 7459463"/>
              <a:gd name="connsiteY6" fmla="*/ 460159 h 997505"/>
              <a:gd name="connsiteX7" fmla="*/ 7135428 w 7459463"/>
              <a:gd name="connsiteY7" fmla="*/ 917359 h 997505"/>
              <a:gd name="connsiteX8" fmla="*/ 5899212 w 7459463"/>
              <a:gd name="connsiteY8" fmla="*/ 941033 h 997505"/>
              <a:gd name="connsiteX9" fmla="*/ 3876583 w 7459463"/>
              <a:gd name="connsiteY9" fmla="*/ 878889 h 997505"/>
              <a:gd name="connsiteX10" fmla="*/ 3056878 w 7459463"/>
              <a:gd name="connsiteY10" fmla="*/ 494190 h 997505"/>
              <a:gd name="connsiteX11" fmla="*/ 2243092 w 7459463"/>
              <a:gd name="connsiteY11" fmla="*/ 486791 h 997505"/>
              <a:gd name="connsiteX12" fmla="*/ 538579 w 7459463"/>
              <a:gd name="connsiteY12" fmla="*/ 328474 h 997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59463" h="997505">
                <a:moveTo>
                  <a:pt x="538579" y="328474"/>
                </a:moveTo>
                <a:cubicBezTo>
                  <a:pt x="0" y="210105"/>
                  <a:pt x="389138" y="195309"/>
                  <a:pt x="645111" y="168676"/>
                </a:cubicBezTo>
                <a:cubicBezTo>
                  <a:pt x="901084" y="142043"/>
                  <a:pt x="1671592" y="173115"/>
                  <a:pt x="2074416" y="168676"/>
                </a:cubicBezTo>
                <a:cubicBezTo>
                  <a:pt x="2477240" y="164237"/>
                  <a:pt x="2640244" y="155606"/>
                  <a:pt x="3062057" y="142043"/>
                </a:cubicBezTo>
                <a:cubicBezTo>
                  <a:pt x="3483870" y="128480"/>
                  <a:pt x="3968443" y="100613"/>
                  <a:pt x="4605292" y="87297"/>
                </a:cubicBezTo>
                <a:cubicBezTo>
                  <a:pt x="5242141" y="73981"/>
                  <a:pt x="6407459" y="0"/>
                  <a:pt x="6883154" y="62144"/>
                </a:cubicBezTo>
                <a:cubicBezTo>
                  <a:pt x="7358849" y="124288"/>
                  <a:pt x="7417417" y="317623"/>
                  <a:pt x="7459463" y="460159"/>
                </a:cubicBezTo>
                <a:cubicBezTo>
                  <a:pt x="7458600" y="641905"/>
                  <a:pt x="7395470" y="837213"/>
                  <a:pt x="7135428" y="917359"/>
                </a:cubicBezTo>
                <a:cubicBezTo>
                  <a:pt x="6875386" y="997505"/>
                  <a:pt x="6442353" y="947445"/>
                  <a:pt x="5899212" y="941033"/>
                </a:cubicBezTo>
                <a:cubicBezTo>
                  <a:pt x="5356071" y="934621"/>
                  <a:pt x="4350305" y="953363"/>
                  <a:pt x="3876583" y="878889"/>
                </a:cubicBezTo>
                <a:cubicBezTo>
                  <a:pt x="3402861" y="804415"/>
                  <a:pt x="3329126" y="559540"/>
                  <a:pt x="3056878" y="494190"/>
                </a:cubicBezTo>
                <a:cubicBezTo>
                  <a:pt x="2784630" y="428840"/>
                  <a:pt x="2644314" y="478899"/>
                  <a:pt x="2243092" y="486791"/>
                </a:cubicBezTo>
                <a:cubicBezTo>
                  <a:pt x="1823376" y="459172"/>
                  <a:pt x="804909" y="406893"/>
                  <a:pt x="538579" y="32847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Line 73"/>
          <p:cNvSpPr>
            <a:spLocks noChangeShapeType="1"/>
          </p:cNvSpPr>
          <p:nvPr/>
        </p:nvSpPr>
        <p:spPr bwMode="auto">
          <a:xfrm>
            <a:off x="7543800" y="5053836"/>
            <a:ext cx="0" cy="65027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Dryad System Architecture</a:t>
            </a:r>
            <a:endParaRPr lang="en-US" dirty="0"/>
          </a:p>
        </p:txBody>
      </p:sp>
      <p:sp>
        <p:nvSpPr>
          <p:cNvPr id="77" name="Slide Number Placeholder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602556" y="2197768"/>
            <a:ext cx="4671820" cy="58439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 smtClean="0"/>
              <a:t>Files, TCP, FIFO, Network</a:t>
            </a:r>
            <a:endParaRPr lang="en-US" sz="2800" dirty="0"/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694016" y="2521476"/>
            <a:ext cx="2353984" cy="3345924"/>
          </a:xfrm>
          <a:prstGeom prst="rect">
            <a:avLst/>
          </a:prstGeom>
          <a:noFill/>
          <a:ln w="2857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6" name="Oval 25"/>
          <p:cNvSpPr>
            <a:spLocks noChangeArrowheads="1"/>
          </p:cNvSpPr>
          <p:nvPr/>
        </p:nvSpPr>
        <p:spPr bwMode="auto">
          <a:xfrm>
            <a:off x="1088573" y="2976956"/>
            <a:ext cx="237432" cy="194797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7" name="Oval 26"/>
          <p:cNvSpPr>
            <a:spLocks noChangeArrowheads="1"/>
          </p:cNvSpPr>
          <p:nvPr/>
        </p:nvSpPr>
        <p:spPr bwMode="auto">
          <a:xfrm>
            <a:off x="1563436" y="2976956"/>
            <a:ext cx="237432" cy="194797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8" name="Oval 27"/>
          <p:cNvSpPr>
            <a:spLocks noChangeArrowheads="1"/>
          </p:cNvSpPr>
          <p:nvPr/>
        </p:nvSpPr>
        <p:spPr bwMode="auto">
          <a:xfrm>
            <a:off x="2038300" y="2976956"/>
            <a:ext cx="237432" cy="194797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9" name="Oval 28"/>
          <p:cNvSpPr>
            <a:spLocks noChangeArrowheads="1"/>
          </p:cNvSpPr>
          <p:nvPr/>
        </p:nvSpPr>
        <p:spPr bwMode="auto">
          <a:xfrm>
            <a:off x="1326004" y="3366550"/>
            <a:ext cx="237432" cy="194797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0" name="Oval 29"/>
          <p:cNvSpPr>
            <a:spLocks noChangeArrowheads="1"/>
          </p:cNvSpPr>
          <p:nvPr/>
        </p:nvSpPr>
        <p:spPr bwMode="auto">
          <a:xfrm>
            <a:off x="1800868" y="3366550"/>
            <a:ext cx="237432" cy="194797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1" name="Oval 30"/>
          <p:cNvSpPr>
            <a:spLocks noChangeArrowheads="1"/>
          </p:cNvSpPr>
          <p:nvPr/>
        </p:nvSpPr>
        <p:spPr bwMode="auto">
          <a:xfrm>
            <a:off x="2275732" y="3366550"/>
            <a:ext cx="237432" cy="194797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2" name="Oval 31"/>
          <p:cNvSpPr>
            <a:spLocks noChangeArrowheads="1"/>
          </p:cNvSpPr>
          <p:nvPr/>
        </p:nvSpPr>
        <p:spPr bwMode="auto">
          <a:xfrm>
            <a:off x="2516654" y="2976956"/>
            <a:ext cx="237432" cy="194797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3" name="Oval 32"/>
          <p:cNvSpPr>
            <a:spLocks noChangeArrowheads="1"/>
          </p:cNvSpPr>
          <p:nvPr/>
        </p:nvSpPr>
        <p:spPr bwMode="auto">
          <a:xfrm>
            <a:off x="2038300" y="3690258"/>
            <a:ext cx="237432" cy="19479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4" name="Oval 33"/>
          <p:cNvSpPr>
            <a:spLocks noChangeArrowheads="1"/>
          </p:cNvSpPr>
          <p:nvPr/>
        </p:nvSpPr>
        <p:spPr bwMode="auto">
          <a:xfrm>
            <a:off x="1563436" y="3690258"/>
            <a:ext cx="237432" cy="19479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5" name="Oval 34"/>
          <p:cNvSpPr>
            <a:spLocks noChangeArrowheads="1"/>
          </p:cNvSpPr>
          <p:nvPr/>
        </p:nvSpPr>
        <p:spPr bwMode="auto">
          <a:xfrm>
            <a:off x="1011756" y="3690258"/>
            <a:ext cx="237432" cy="19479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6" name="Oval 35"/>
          <p:cNvSpPr>
            <a:spLocks noChangeArrowheads="1"/>
          </p:cNvSpPr>
          <p:nvPr/>
        </p:nvSpPr>
        <p:spPr bwMode="auto">
          <a:xfrm>
            <a:off x="1326004" y="3950941"/>
            <a:ext cx="237432" cy="19479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7" name="Oval 36"/>
          <p:cNvSpPr>
            <a:spLocks noChangeArrowheads="1"/>
          </p:cNvSpPr>
          <p:nvPr/>
        </p:nvSpPr>
        <p:spPr bwMode="auto">
          <a:xfrm>
            <a:off x="1800868" y="3950941"/>
            <a:ext cx="237432" cy="19479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8" name="Oval 37"/>
          <p:cNvSpPr>
            <a:spLocks noChangeArrowheads="1"/>
          </p:cNvSpPr>
          <p:nvPr/>
        </p:nvSpPr>
        <p:spPr bwMode="auto">
          <a:xfrm>
            <a:off x="2275732" y="3950941"/>
            <a:ext cx="237432" cy="19479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cxnSp>
        <p:nvCxnSpPr>
          <p:cNvPr id="19" name="AutoShape 38"/>
          <p:cNvCxnSpPr>
            <a:cxnSpLocks noChangeShapeType="1"/>
            <a:stCxn id="6" idx="4"/>
            <a:endCxn id="9" idx="1"/>
          </p:cNvCxnSpPr>
          <p:nvPr/>
        </p:nvCxnSpPr>
        <p:spPr bwMode="auto">
          <a:xfrm rot="16200000" flipH="1">
            <a:off x="1172371" y="3206671"/>
            <a:ext cx="223324" cy="153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" name="AutoShape 39"/>
          <p:cNvCxnSpPr>
            <a:cxnSpLocks noChangeShapeType="1"/>
            <a:stCxn id="7" idx="3"/>
            <a:endCxn id="9" idx="7"/>
          </p:cNvCxnSpPr>
          <p:nvPr/>
        </p:nvCxnSpPr>
        <p:spPr bwMode="auto">
          <a:xfrm rot="5400000">
            <a:off x="1437511" y="3234380"/>
            <a:ext cx="251851" cy="6954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1" name="AutoShape 40"/>
          <p:cNvCxnSpPr>
            <a:cxnSpLocks noChangeShapeType="1"/>
            <a:stCxn id="7" idx="5"/>
            <a:endCxn id="10" idx="1"/>
          </p:cNvCxnSpPr>
          <p:nvPr/>
        </p:nvCxnSpPr>
        <p:spPr bwMode="auto">
          <a:xfrm rot="16200000" flipH="1">
            <a:off x="1674942" y="3234380"/>
            <a:ext cx="251852" cy="6954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2" name="AutoShape 41"/>
          <p:cNvCxnSpPr>
            <a:cxnSpLocks noChangeShapeType="1"/>
            <a:stCxn id="8" idx="3"/>
            <a:endCxn id="10" idx="0"/>
          </p:cNvCxnSpPr>
          <p:nvPr/>
        </p:nvCxnSpPr>
        <p:spPr bwMode="auto">
          <a:xfrm rot="5400000">
            <a:off x="1884666" y="3178145"/>
            <a:ext cx="223324" cy="153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3" name="AutoShape 42"/>
          <p:cNvCxnSpPr>
            <a:cxnSpLocks noChangeShapeType="1"/>
            <a:stCxn id="8" idx="5"/>
            <a:endCxn id="11" idx="0"/>
          </p:cNvCxnSpPr>
          <p:nvPr/>
        </p:nvCxnSpPr>
        <p:spPr bwMode="auto">
          <a:xfrm rot="16200000" flipH="1">
            <a:off x="2206042" y="3178144"/>
            <a:ext cx="223324" cy="153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4" name="AutoShape 43"/>
          <p:cNvCxnSpPr>
            <a:cxnSpLocks noChangeShapeType="1"/>
            <a:stCxn id="12" idx="4"/>
            <a:endCxn id="11" idx="7"/>
          </p:cNvCxnSpPr>
          <p:nvPr/>
        </p:nvCxnSpPr>
        <p:spPr bwMode="auto">
          <a:xfrm rot="5400000">
            <a:off x="2445220" y="3204927"/>
            <a:ext cx="223324" cy="1569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5" name="AutoShape 45"/>
          <p:cNvCxnSpPr>
            <a:cxnSpLocks noChangeShapeType="1"/>
            <a:stCxn id="10" idx="4"/>
            <a:endCxn id="13" idx="1"/>
          </p:cNvCxnSpPr>
          <p:nvPr/>
        </p:nvCxnSpPr>
        <p:spPr bwMode="auto">
          <a:xfrm rot="16200000" flipH="1">
            <a:off x="1917609" y="3563322"/>
            <a:ext cx="157438" cy="153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6" name="AutoShape 46"/>
          <p:cNvCxnSpPr>
            <a:cxnSpLocks noChangeShapeType="1"/>
            <a:stCxn id="10" idx="4"/>
            <a:endCxn id="14" idx="7"/>
          </p:cNvCxnSpPr>
          <p:nvPr/>
        </p:nvCxnSpPr>
        <p:spPr bwMode="auto">
          <a:xfrm rot="5400000">
            <a:off x="1764122" y="3563323"/>
            <a:ext cx="157438" cy="153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" name="AutoShape 47"/>
          <p:cNvCxnSpPr>
            <a:cxnSpLocks noChangeShapeType="1"/>
            <a:stCxn id="9" idx="4"/>
            <a:endCxn id="15" idx="7"/>
          </p:cNvCxnSpPr>
          <p:nvPr/>
        </p:nvCxnSpPr>
        <p:spPr bwMode="auto">
          <a:xfrm rot="5400000">
            <a:off x="1250852" y="3524914"/>
            <a:ext cx="157438" cy="23030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8" name="AutoShape 48"/>
          <p:cNvCxnSpPr>
            <a:cxnSpLocks noChangeShapeType="1"/>
            <a:stCxn id="9" idx="4"/>
            <a:endCxn id="14" idx="1"/>
          </p:cNvCxnSpPr>
          <p:nvPr/>
        </p:nvCxnSpPr>
        <p:spPr bwMode="auto">
          <a:xfrm rot="16200000" flipH="1">
            <a:off x="1442746" y="3563322"/>
            <a:ext cx="157438" cy="153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9" name="AutoShape 51"/>
          <p:cNvCxnSpPr>
            <a:cxnSpLocks noChangeShapeType="1"/>
            <a:stCxn id="14" idx="5"/>
            <a:endCxn id="17" idx="1"/>
          </p:cNvCxnSpPr>
          <p:nvPr/>
        </p:nvCxnSpPr>
        <p:spPr bwMode="auto">
          <a:xfrm rot="16200000" flipH="1">
            <a:off x="1739397" y="3883226"/>
            <a:ext cx="122941" cy="6954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" name="AutoShape 53"/>
          <p:cNvCxnSpPr>
            <a:cxnSpLocks noChangeShapeType="1"/>
            <a:stCxn id="13" idx="3"/>
            <a:endCxn id="17" idx="0"/>
          </p:cNvCxnSpPr>
          <p:nvPr/>
        </p:nvCxnSpPr>
        <p:spPr bwMode="auto">
          <a:xfrm rot="5400000">
            <a:off x="1949122" y="3826989"/>
            <a:ext cx="94414" cy="153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2" name="AutoShape 54"/>
          <p:cNvCxnSpPr>
            <a:cxnSpLocks noChangeShapeType="1"/>
            <a:stCxn id="14" idx="3"/>
            <a:endCxn id="16" idx="7"/>
          </p:cNvCxnSpPr>
          <p:nvPr/>
        </p:nvCxnSpPr>
        <p:spPr bwMode="auto">
          <a:xfrm rot="5400000">
            <a:off x="1501965" y="3883226"/>
            <a:ext cx="122941" cy="6954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3" name="AutoShape 55"/>
          <p:cNvCxnSpPr>
            <a:cxnSpLocks noChangeShapeType="1"/>
            <a:stCxn id="15" idx="5"/>
            <a:endCxn id="16" idx="1"/>
          </p:cNvCxnSpPr>
          <p:nvPr/>
        </p:nvCxnSpPr>
        <p:spPr bwMode="auto">
          <a:xfrm rot="16200000" flipH="1">
            <a:off x="1226126" y="3844819"/>
            <a:ext cx="122940" cy="1463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4" name="AutoShape 56"/>
          <p:cNvCxnSpPr>
            <a:cxnSpLocks noChangeShapeType="1"/>
            <a:stCxn id="13" idx="5"/>
            <a:endCxn id="18" idx="1"/>
          </p:cNvCxnSpPr>
          <p:nvPr/>
        </p:nvCxnSpPr>
        <p:spPr bwMode="auto">
          <a:xfrm rot="16200000" flipH="1">
            <a:off x="2214261" y="3883226"/>
            <a:ext cx="122941" cy="6954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5" name="Text Box 57"/>
          <p:cNvSpPr txBox="1">
            <a:spLocks noChangeArrowheads="1"/>
          </p:cNvSpPr>
          <p:nvPr/>
        </p:nvSpPr>
        <p:spPr bwMode="auto">
          <a:xfrm>
            <a:off x="914401" y="2514600"/>
            <a:ext cx="190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i="1" dirty="0"/>
              <a:t>job schedule</a:t>
            </a:r>
          </a:p>
        </p:txBody>
      </p:sp>
      <p:sp>
        <p:nvSpPr>
          <p:cNvPr id="37" name="Line 68"/>
          <p:cNvSpPr>
            <a:spLocks noChangeShapeType="1"/>
          </p:cNvSpPr>
          <p:nvPr/>
        </p:nvSpPr>
        <p:spPr bwMode="auto">
          <a:xfrm>
            <a:off x="990806" y="5704113"/>
            <a:ext cx="6892506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38" name="Line 69"/>
          <p:cNvSpPr>
            <a:spLocks noChangeShapeType="1"/>
          </p:cNvSpPr>
          <p:nvPr/>
        </p:nvSpPr>
        <p:spPr bwMode="auto">
          <a:xfrm>
            <a:off x="1957991" y="5446294"/>
            <a:ext cx="0" cy="2578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39" name="Line 70"/>
          <p:cNvSpPr>
            <a:spLocks noChangeShapeType="1"/>
          </p:cNvSpPr>
          <p:nvPr/>
        </p:nvSpPr>
        <p:spPr bwMode="auto">
          <a:xfrm>
            <a:off x="4000604" y="5053836"/>
            <a:ext cx="0" cy="65027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40" name="Line 72"/>
          <p:cNvSpPr>
            <a:spLocks noChangeShapeType="1"/>
          </p:cNvSpPr>
          <p:nvPr/>
        </p:nvSpPr>
        <p:spPr bwMode="auto">
          <a:xfrm>
            <a:off x="5344886" y="5053836"/>
            <a:ext cx="0" cy="65027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41" name="Line 73"/>
          <p:cNvSpPr>
            <a:spLocks noChangeShapeType="1"/>
          </p:cNvSpPr>
          <p:nvPr/>
        </p:nvSpPr>
        <p:spPr bwMode="auto">
          <a:xfrm>
            <a:off x="6374922" y="5053836"/>
            <a:ext cx="0" cy="65027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43" name="Oval 76"/>
          <p:cNvSpPr>
            <a:spLocks noChangeArrowheads="1"/>
          </p:cNvSpPr>
          <p:nvPr/>
        </p:nvSpPr>
        <p:spPr bwMode="auto">
          <a:xfrm>
            <a:off x="1881175" y="5641091"/>
            <a:ext cx="157125" cy="12891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44" name="Oval 77"/>
          <p:cNvSpPr>
            <a:spLocks noChangeArrowheads="1"/>
          </p:cNvSpPr>
          <p:nvPr/>
        </p:nvSpPr>
        <p:spPr bwMode="auto">
          <a:xfrm>
            <a:off x="3920295" y="5641091"/>
            <a:ext cx="157125" cy="12891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45" name="Oval 78"/>
          <p:cNvSpPr>
            <a:spLocks noChangeArrowheads="1"/>
          </p:cNvSpPr>
          <p:nvPr/>
        </p:nvSpPr>
        <p:spPr bwMode="auto">
          <a:xfrm>
            <a:off x="5264579" y="5641091"/>
            <a:ext cx="157123" cy="12891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46" name="Oval 79"/>
          <p:cNvSpPr>
            <a:spLocks noChangeArrowheads="1"/>
          </p:cNvSpPr>
          <p:nvPr/>
        </p:nvSpPr>
        <p:spPr bwMode="auto">
          <a:xfrm>
            <a:off x="6294613" y="5641091"/>
            <a:ext cx="157125" cy="12891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47" name="Oval 80"/>
          <p:cNvSpPr>
            <a:spLocks noChangeArrowheads="1"/>
          </p:cNvSpPr>
          <p:nvPr/>
        </p:nvSpPr>
        <p:spPr bwMode="auto">
          <a:xfrm>
            <a:off x="7467600" y="5638800"/>
            <a:ext cx="157123" cy="12891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48" name="Text Box 83"/>
          <p:cNvSpPr txBox="1">
            <a:spLocks noChangeArrowheads="1"/>
          </p:cNvSpPr>
          <p:nvPr/>
        </p:nvSpPr>
        <p:spPr bwMode="auto">
          <a:xfrm>
            <a:off x="5344886" y="1676400"/>
            <a:ext cx="24895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/>
              <a:t>data plane</a:t>
            </a:r>
          </a:p>
        </p:txBody>
      </p:sp>
      <p:sp>
        <p:nvSpPr>
          <p:cNvPr id="49" name="Text Box 84"/>
          <p:cNvSpPr txBox="1">
            <a:spLocks noChangeArrowheads="1"/>
          </p:cNvSpPr>
          <p:nvPr/>
        </p:nvSpPr>
        <p:spPr bwMode="auto">
          <a:xfrm>
            <a:off x="2895600" y="5715000"/>
            <a:ext cx="29609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/>
              <a:t>control plane</a:t>
            </a:r>
          </a:p>
        </p:txBody>
      </p:sp>
      <p:cxnSp>
        <p:nvCxnSpPr>
          <p:cNvPr id="52" name="AutoShape 88"/>
          <p:cNvCxnSpPr>
            <a:cxnSpLocks noChangeShapeType="1"/>
            <a:stCxn id="11" idx="3"/>
            <a:endCxn id="13" idx="7"/>
          </p:cNvCxnSpPr>
          <p:nvPr/>
        </p:nvCxnSpPr>
        <p:spPr bwMode="auto">
          <a:xfrm rot="5400000">
            <a:off x="2182750" y="3591031"/>
            <a:ext cx="185965" cy="6954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3" name="AutoShape 89"/>
          <p:cNvCxnSpPr>
            <a:cxnSpLocks noChangeShapeType="1"/>
            <a:stCxn id="11" idx="4"/>
            <a:endCxn id="18" idx="7"/>
          </p:cNvCxnSpPr>
          <p:nvPr/>
        </p:nvCxnSpPr>
        <p:spPr bwMode="auto">
          <a:xfrm rot="16200000" flipH="1">
            <a:off x="2227360" y="3728434"/>
            <a:ext cx="418121" cy="8394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4" name="Rectangle 7"/>
          <p:cNvSpPr>
            <a:spLocks noChangeArrowheads="1"/>
          </p:cNvSpPr>
          <p:nvPr/>
        </p:nvSpPr>
        <p:spPr bwMode="auto">
          <a:xfrm>
            <a:off x="3505201" y="4340535"/>
            <a:ext cx="990806" cy="910962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 smtClean="0"/>
              <a:t>NS,</a:t>
            </a:r>
            <a:br>
              <a:rPr lang="en-US" sz="3200" dirty="0" smtClean="0"/>
            </a:br>
            <a:r>
              <a:rPr lang="en-US" sz="3200" dirty="0" err="1" smtClean="0"/>
              <a:t>Sched</a:t>
            </a:r>
            <a:endParaRPr lang="en-US" sz="3200" dirty="0"/>
          </a:p>
        </p:txBody>
      </p:sp>
      <p:sp>
        <p:nvSpPr>
          <p:cNvPr id="55" name="Rectangle 8"/>
          <p:cNvSpPr>
            <a:spLocks noChangeArrowheads="1"/>
          </p:cNvSpPr>
          <p:nvPr/>
        </p:nvSpPr>
        <p:spPr bwMode="auto">
          <a:xfrm>
            <a:off x="4800189" y="4340535"/>
            <a:ext cx="949727" cy="910962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/>
              <a:t>PD</a:t>
            </a:r>
          </a:p>
        </p:txBody>
      </p:sp>
      <p:sp>
        <p:nvSpPr>
          <p:cNvPr id="56" name="Rectangle 9"/>
          <p:cNvSpPr>
            <a:spLocks noChangeArrowheads="1"/>
          </p:cNvSpPr>
          <p:nvPr/>
        </p:nvSpPr>
        <p:spPr bwMode="auto">
          <a:xfrm>
            <a:off x="7013892" y="4340535"/>
            <a:ext cx="949727" cy="910962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/>
              <a:t>PD</a:t>
            </a:r>
          </a:p>
        </p:txBody>
      </p:sp>
      <p:sp>
        <p:nvSpPr>
          <p:cNvPr id="57" name="Rectangle 13"/>
          <p:cNvSpPr>
            <a:spLocks noChangeArrowheads="1"/>
          </p:cNvSpPr>
          <p:nvPr/>
        </p:nvSpPr>
        <p:spPr bwMode="auto">
          <a:xfrm>
            <a:off x="5907042" y="4340535"/>
            <a:ext cx="949727" cy="910962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/>
              <a:t>PD</a:t>
            </a:r>
          </a:p>
        </p:txBody>
      </p:sp>
      <p:sp>
        <p:nvSpPr>
          <p:cNvPr id="58" name="computr3"/>
          <p:cNvSpPr>
            <a:spLocks noEditPoints="1" noChangeArrowheads="1"/>
          </p:cNvSpPr>
          <p:nvPr/>
        </p:nvSpPr>
        <p:spPr bwMode="auto">
          <a:xfrm>
            <a:off x="990600" y="4267200"/>
            <a:ext cx="1819146" cy="1140135"/>
          </a:xfrm>
          <a:custGeom>
            <a:avLst/>
            <a:gdLst>
              <a:gd name="T0" fmla="*/ 0 w 21600"/>
              <a:gd name="T1" fmla="*/ 10800 h 21600"/>
              <a:gd name="T2" fmla="*/ 10800 w 21600"/>
              <a:gd name="T3" fmla="*/ 0 h 21600"/>
              <a:gd name="T4" fmla="*/ 10800 w 21600"/>
              <a:gd name="T5" fmla="*/ 21600 h 21600"/>
              <a:gd name="T6" fmla="*/ 18135 w 21600"/>
              <a:gd name="T7" fmla="*/ 10800 h 21600"/>
              <a:gd name="T8" fmla="*/ 7811 w 21600"/>
              <a:gd name="T9" fmla="*/ 2584 h 21600"/>
              <a:gd name="T10" fmla="*/ 16359 w 21600"/>
              <a:gd name="T11" fmla="*/ 1176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8250" y="17743"/>
                </a:moveTo>
                <a:lnTo>
                  <a:pt x="17557" y="16971"/>
                </a:lnTo>
                <a:lnTo>
                  <a:pt x="5429" y="16971"/>
                </a:lnTo>
                <a:lnTo>
                  <a:pt x="4736" y="17743"/>
                </a:lnTo>
                <a:lnTo>
                  <a:pt x="18250" y="17743"/>
                </a:lnTo>
                <a:close/>
              </a:path>
              <a:path w="21600" h="21600" extrusionOk="0">
                <a:moveTo>
                  <a:pt x="18250" y="17743"/>
                </a:moveTo>
                <a:moveTo>
                  <a:pt x="19405" y="19131"/>
                </a:moveTo>
                <a:lnTo>
                  <a:pt x="18712" y="18360"/>
                </a:lnTo>
                <a:lnTo>
                  <a:pt x="4274" y="18360"/>
                </a:lnTo>
                <a:lnTo>
                  <a:pt x="3581" y="19131"/>
                </a:lnTo>
                <a:lnTo>
                  <a:pt x="19405" y="19131"/>
                </a:lnTo>
                <a:close/>
              </a:path>
              <a:path w="21600" h="21600" extrusionOk="0">
                <a:moveTo>
                  <a:pt x="19405" y="19131"/>
                </a:moveTo>
                <a:moveTo>
                  <a:pt x="20560" y="20520"/>
                </a:moveTo>
                <a:lnTo>
                  <a:pt x="19867" y="19749"/>
                </a:lnTo>
                <a:lnTo>
                  <a:pt x="3119" y="19749"/>
                </a:lnTo>
                <a:lnTo>
                  <a:pt x="2426" y="20520"/>
                </a:lnTo>
                <a:lnTo>
                  <a:pt x="20560" y="20520"/>
                </a:lnTo>
                <a:close/>
              </a:path>
              <a:path w="21600" h="21600" extrusionOk="0">
                <a:moveTo>
                  <a:pt x="20560" y="20520"/>
                </a:moveTo>
                <a:moveTo>
                  <a:pt x="4620" y="16971"/>
                </a:moveTo>
                <a:lnTo>
                  <a:pt x="5313" y="16200"/>
                </a:lnTo>
                <a:lnTo>
                  <a:pt x="7624" y="16200"/>
                </a:lnTo>
                <a:lnTo>
                  <a:pt x="7624" y="14194"/>
                </a:lnTo>
                <a:lnTo>
                  <a:pt x="5891" y="14194"/>
                </a:lnTo>
                <a:lnTo>
                  <a:pt x="5891" y="0"/>
                </a:lnTo>
                <a:lnTo>
                  <a:pt x="12013" y="0"/>
                </a:lnTo>
                <a:lnTo>
                  <a:pt x="18135" y="0"/>
                </a:lnTo>
                <a:lnTo>
                  <a:pt x="18135" y="10800"/>
                </a:lnTo>
                <a:lnTo>
                  <a:pt x="18135" y="14194"/>
                </a:lnTo>
                <a:lnTo>
                  <a:pt x="16402" y="14194"/>
                </a:lnTo>
                <a:lnTo>
                  <a:pt x="16402" y="16200"/>
                </a:lnTo>
                <a:lnTo>
                  <a:pt x="17788" y="16200"/>
                </a:lnTo>
                <a:lnTo>
                  <a:pt x="19059" y="17743"/>
                </a:lnTo>
                <a:lnTo>
                  <a:pt x="21022" y="19903"/>
                </a:lnTo>
                <a:lnTo>
                  <a:pt x="21253" y="20057"/>
                </a:lnTo>
                <a:lnTo>
                  <a:pt x="21369" y="20366"/>
                </a:lnTo>
                <a:lnTo>
                  <a:pt x="21600" y="20674"/>
                </a:lnTo>
                <a:lnTo>
                  <a:pt x="21600" y="20829"/>
                </a:lnTo>
                <a:lnTo>
                  <a:pt x="21600" y="20983"/>
                </a:lnTo>
                <a:lnTo>
                  <a:pt x="21600" y="21137"/>
                </a:lnTo>
                <a:lnTo>
                  <a:pt x="21600" y="21291"/>
                </a:lnTo>
                <a:lnTo>
                  <a:pt x="21484" y="21446"/>
                </a:lnTo>
                <a:lnTo>
                  <a:pt x="21369" y="21446"/>
                </a:lnTo>
                <a:lnTo>
                  <a:pt x="21138" y="21600"/>
                </a:lnTo>
                <a:lnTo>
                  <a:pt x="21022" y="21600"/>
                </a:lnTo>
                <a:lnTo>
                  <a:pt x="10973" y="21600"/>
                </a:lnTo>
                <a:lnTo>
                  <a:pt x="2079" y="21600"/>
                </a:lnTo>
                <a:lnTo>
                  <a:pt x="1848" y="21600"/>
                </a:lnTo>
                <a:lnTo>
                  <a:pt x="1733" y="21446"/>
                </a:lnTo>
                <a:lnTo>
                  <a:pt x="1617" y="21446"/>
                </a:lnTo>
                <a:lnTo>
                  <a:pt x="1502" y="21291"/>
                </a:lnTo>
                <a:lnTo>
                  <a:pt x="1386" y="21291"/>
                </a:lnTo>
                <a:lnTo>
                  <a:pt x="1386" y="21137"/>
                </a:lnTo>
                <a:lnTo>
                  <a:pt x="1386" y="20983"/>
                </a:lnTo>
                <a:lnTo>
                  <a:pt x="1386" y="20829"/>
                </a:lnTo>
                <a:lnTo>
                  <a:pt x="1502" y="20674"/>
                </a:lnTo>
                <a:lnTo>
                  <a:pt x="1617" y="20366"/>
                </a:lnTo>
                <a:lnTo>
                  <a:pt x="1733" y="20057"/>
                </a:lnTo>
                <a:lnTo>
                  <a:pt x="1964" y="19903"/>
                </a:lnTo>
                <a:lnTo>
                  <a:pt x="0" y="19903"/>
                </a:lnTo>
                <a:lnTo>
                  <a:pt x="0" y="10800"/>
                </a:lnTo>
                <a:lnTo>
                  <a:pt x="0" y="2777"/>
                </a:lnTo>
                <a:lnTo>
                  <a:pt x="4620" y="2777"/>
                </a:lnTo>
                <a:lnTo>
                  <a:pt x="4620" y="16971"/>
                </a:lnTo>
                <a:moveTo>
                  <a:pt x="4620" y="16971"/>
                </a:moveTo>
                <a:moveTo>
                  <a:pt x="4620" y="16971"/>
                </a:moveTo>
                <a:lnTo>
                  <a:pt x="4158" y="17434"/>
                </a:lnTo>
                <a:lnTo>
                  <a:pt x="2541" y="19286"/>
                </a:lnTo>
                <a:lnTo>
                  <a:pt x="1964" y="19903"/>
                </a:lnTo>
                <a:lnTo>
                  <a:pt x="4620" y="16971"/>
                </a:lnTo>
                <a:close/>
              </a:path>
              <a:path w="21600" h="21600" extrusionOk="0">
                <a:moveTo>
                  <a:pt x="7624" y="2314"/>
                </a:moveTo>
                <a:moveTo>
                  <a:pt x="16402" y="2314"/>
                </a:moveTo>
                <a:lnTo>
                  <a:pt x="16402" y="11880"/>
                </a:lnTo>
                <a:lnTo>
                  <a:pt x="7624" y="11880"/>
                </a:lnTo>
                <a:lnTo>
                  <a:pt x="7624" y="2314"/>
                </a:lnTo>
                <a:close/>
              </a:path>
              <a:path w="21600" h="21600" extrusionOk="0">
                <a:moveTo>
                  <a:pt x="578" y="4011"/>
                </a:moveTo>
                <a:moveTo>
                  <a:pt x="4043" y="4011"/>
                </a:moveTo>
                <a:lnTo>
                  <a:pt x="4043" y="4320"/>
                </a:lnTo>
                <a:lnTo>
                  <a:pt x="578" y="4320"/>
                </a:lnTo>
                <a:lnTo>
                  <a:pt x="578" y="4011"/>
                </a:lnTo>
                <a:close/>
                <a:moveTo>
                  <a:pt x="7624" y="14194"/>
                </a:moveTo>
                <a:lnTo>
                  <a:pt x="16402" y="14194"/>
                </a:lnTo>
                <a:lnTo>
                  <a:pt x="16402" y="16200"/>
                </a:lnTo>
                <a:lnTo>
                  <a:pt x="7624" y="16200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400" dirty="0"/>
          </a:p>
        </p:txBody>
      </p:sp>
      <p:sp>
        <p:nvSpPr>
          <p:cNvPr id="59" name="Line 91"/>
          <p:cNvSpPr>
            <a:spLocks noChangeShapeType="1"/>
          </p:cNvSpPr>
          <p:nvPr/>
        </p:nvSpPr>
        <p:spPr bwMode="auto">
          <a:xfrm flipV="1">
            <a:off x="5425195" y="2782159"/>
            <a:ext cx="398047" cy="650279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0" name="Line 92"/>
          <p:cNvSpPr>
            <a:spLocks noChangeShapeType="1"/>
          </p:cNvSpPr>
          <p:nvPr/>
        </p:nvSpPr>
        <p:spPr bwMode="auto">
          <a:xfrm>
            <a:off x="6294613" y="2782159"/>
            <a:ext cx="80309" cy="584391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1" name="Line 93"/>
          <p:cNvSpPr>
            <a:spLocks noChangeShapeType="1"/>
          </p:cNvSpPr>
          <p:nvPr/>
        </p:nvSpPr>
        <p:spPr bwMode="auto">
          <a:xfrm>
            <a:off x="7324649" y="2782159"/>
            <a:ext cx="80307" cy="584391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2" name="Line 94"/>
          <p:cNvSpPr>
            <a:spLocks noChangeShapeType="1"/>
          </p:cNvSpPr>
          <p:nvPr/>
        </p:nvSpPr>
        <p:spPr bwMode="auto">
          <a:xfrm>
            <a:off x="5027147" y="2782159"/>
            <a:ext cx="160616" cy="584391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3" name="Line 97"/>
          <p:cNvSpPr>
            <a:spLocks noChangeShapeType="1"/>
          </p:cNvSpPr>
          <p:nvPr/>
        </p:nvSpPr>
        <p:spPr bwMode="auto">
          <a:xfrm flipV="1">
            <a:off x="6532045" y="2782159"/>
            <a:ext cx="398047" cy="650279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4" name="Line 98"/>
          <p:cNvSpPr>
            <a:spLocks noChangeShapeType="1"/>
          </p:cNvSpPr>
          <p:nvPr/>
        </p:nvSpPr>
        <p:spPr bwMode="auto">
          <a:xfrm flipV="1">
            <a:off x="7562081" y="2782159"/>
            <a:ext cx="398047" cy="650279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5" name="Line 99"/>
          <p:cNvSpPr>
            <a:spLocks noChangeShapeType="1"/>
          </p:cNvSpPr>
          <p:nvPr/>
        </p:nvSpPr>
        <p:spPr bwMode="auto">
          <a:xfrm>
            <a:off x="5264579" y="3950941"/>
            <a:ext cx="0" cy="38959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6" name="Line 101"/>
          <p:cNvSpPr>
            <a:spLocks noChangeShapeType="1"/>
          </p:cNvSpPr>
          <p:nvPr/>
        </p:nvSpPr>
        <p:spPr bwMode="auto">
          <a:xfrm>
            <a:off x="6374922" y="3950941"/>
            <a:ext cx="0" cy="38959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7" name="Line 102"/>
          <p:cNvSpPr>
            <a:spLocks noChangeShapeType="1"/>
          </p:cNvSpPr>
          <p:nvPr/>
        </p:nvSpPr>
        <p:spPr bwMode="auto">
          <a:xfrm>
            <a:off x="7481772" y="3950941"/>
            <a:ext cx="0" cy="38959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8" name="Oval 58"/>
          <p:cNvSpPr>
            <a:spLocks noChangeArrowheads="1"/>
          </p:cNvSpPr>
          <p:nvPr/>
        </p:nvSpPr>
        <p:spPr bwMode="auto">
          <a:xfrm>
            <a:off x="4870022" y="3363686"/>
            <a:ext cx="789112" cy="584391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/>
              <a:t>V</a:t>
            </a:r>
          </a:p>
        </p:txBody>
      </p:sp>
      <p:sp>
        <p:nvSpPr>
          <p:cNvPr id="69" name="Oval 59"/>
          <p:cNvSpPr>
            <a:spLocks noChangeArrowheads="1"/>
          </p:cNvSpPr>
          <p:nvPr/>
        </p:nvSpPr>
        <p:spPr bwMode="auto">
          <a:xfrm>
            <a:off x="5980365" y="3366550"/>
            <a:ext cx="789112" cy="584391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/>
              <a:t>V</a:t>
            </a:r>
          </a:p>
        </p:txBody>
      </p:sp>
      <p:sp>
        <p:nvSpPr>
          <p:cNvPr id="70" name="Oval 60"/>
          <p:cNvSpPr>
            <a:spLocks noChangeArrowheads="1"/>
          </p:cNvSpPr>
          <p:nvPr/>
        </p:nvSpPr>
        <p:spPr bwMode="auto">
          <a:xfrm>
            <a:off x="7090708" y="3366550"/>
            <a:ext cx="789112" cy="584391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/>
              <a:t>V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219200" y="5867400"/>
            <a:ext cx="1384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Job manager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5334000" y="5867400"/>
            <a:ext cx="814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cluster</a:t>
            </a:r>
            <a:endParaRPr lang="en-US" dirty="0"/>
          </a:p>
        </p:txBody>
      </p:sp>
      <p:sp>
        <p:nvSpPr>
          <p:cNvPr id="80" name="Rectangle 24"/>
          <p:cNvSpPr>
            <a:spLocks noChangeArrowheads="1"/>
          </p:cNvSpPr>
          <p:nvPr/>
        </p:nvSpPr>
        <p:spPr bwMode="auto">
          <a:xfrm>
            <a:off x="3200400" y="1752600"/>
            <a:ext cx="5257800" cy="4114800"/>
          </a:xfrm>
          <a:prstGeom prst="rect">
            <a:avLst/>
          </a:prstGeom>
          <a:noFill/>
          <a:ln w="2857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Fault Tolerance</a:t>
            </a:r>
            <a:endParaRPr lang="en-US" dirty="0"/>
          </a:p>
        </p:txBody>
      </p:sp>
      <p:pic>
        <p:nvPicPr>
          <p:cNvPr id="66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8225" y="1750445"/>
            <a:ext cx="559723" cy="813967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 rot="16200000">
            <a:off x="592896" y="1863846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 rot="16200000">
            <a:off x="1654780" y="1689367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16200000">
            <a:off x="2893645" y="1573048"/>
            <a:ext cx="756076" cy="412955"/>
          </a:xfrm>
          <a:prstGeom prst="roundRect">
            <a:avLst/>
          </a:prstGeom>
          <a:solidFill>
            <a:srgbClr val="92D050"/>
          </a:solidFill>
          <a:ln>
            <a:solidFill>
              <a:srgbClr val="2B8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51" idx="4"/>
            <a:endCxn id="5" idx="0"/>
          </p:cNvCxnSpPr>
          <p:nvPr/>
        </p:nvCxnSpPr>
        <p:spPr>
          <a:xfrm>
            <a:off x="470104" y="2069718"/>
            <a:ext cx="294968" cy="121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5" idx="2"/>
            <a:endCxn id="10" idx="0"/>
          </p:cNvCxnSpPr>
          <p:nvPr/>
        </p:nvCxnSpPr>
        <p:spPr>
          <a:xfrm rot="10800000" flipH="1">
            <a:off x="1177412" y="1895844"/>
            <a:ext cx="648929" cy="17447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5" idx="2"/>
            <a:endCxn id="9" idx="0"/>
          </p:cNvCxnSpPr>
          <p:nvPr/>
        </p:nvCxnSpPr>
        <p:spPr>
          <a:xfrm>
            <a:off x="1177412" y="2070324"/>
            <a:ext cx="648929" cy="814236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0" idx="2"/>
            <a:endCxn id="13" idx="0"/>
          </p:cNvCxnSpPr>
          <p:nvPr/>
        </p:nvCxnSpPr>
        <p:spPr>
          <a:xfrm flipV="1">
            <a:off x="2239296" y="1779525"/>
            <a:ext cx="825910" cy="11631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2"/>
            <a:endCxn id="13" idx="0"/>
          </p:cNvCxnSpPr>
          <p:nvPr/>
        </p:nvCxnSpPr>
        <p:spPr>
          <a:xfrm flipV="1">
            <a:off x="2239296" y="1779525"/>
            <a:ext cx="825910" cy="1105034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3" idx="2"/>
          </p:cNvCxnSpPr>
          <p:nvPr/>
        </p:nvCxnSpPr>
        <p:spPr>
          <a:xfrm rot="10800000" flipH="1">
            <a:off x="3478160" y="1692286"/>
            <a:ext cx="412955" cy="8724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 rot="16200000">
            <a:off x="206103" y="1952336"/>
            <a:ext cx="290799" cy="2359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16200000">
            <a:off x="1654780" y="2678082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0255" name="Picture 15" descr="C:\Users\mbudiu\AppData\Local\Microsoft\Windows\Temporary Internet Files\Content.IE5\BHDD9B0Z\MCj0434816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8225" y="1808605"/>
            <a:ext cx="766916" cy="756076"/>
          </a:xfrm>
          <a:prstGeom prst="rect">
            <a:avLst/>
          </a:prstGeom>
          <a:noFill/>
        </p:spPr>
      </p:pic>
      <p:pic>
        <p:nvPicPr>
          <p:cNvPr id="103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457" y="1866765"/>
            <a:ext cx="372723" cy="357682"/>
          </a:xfrm>
          <a:prstGeom prst="rect">
            <a:avLst/>
          </a:prstGeom>
          <a:noFill/>
        </p:spPr>
      </p:pic>
      <p:pic>
        <p:nvPicPr>
          <p:cNvPr id="104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6341" y="1692286"/>
            <a:ext cx="372723" cy="357682"/>
          </a:xfrm>
          <a:prstGeom prst="rect">
            <a:avLst/>
          </a:prstGeom>
          <a:noFill/>
        </p:spPr>
      </p:pic>
      <p:pic>
        <p:nvPicPr>
          <p:cNvPr id="105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2819400"/>
            <a:ext cx="372723" cy="357682"/>
          </a:xfrm>
          <a:prstGeom prst="rect">
            <a:avLst/>
          </a:prstGeom>
          <a:noFill/>
        </p:spPr>
      </p:pic>
      <p:pic>
        <p:nvPicPr>
          <p:cNvPr id="148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1284" y="2691233"/>
            <a:ext cx="559723" cy="813967"/>
          </a:xfrm>
          <a:prstGeom prst="rect">
            <a:avLst/>
          </a:prstGeom>
          <a:noFill/>
        </p:spPr>
      </p:pic>
      <p:sp>
        <p:nvSpPr>
          <p:cNvPr id="150" name="Rounded Rectangle 149"/>
          <p:cNvSpPr/>
          <p:nvPr/>
        </p:nvSpPr>
        <p:spPr>
          <a:xfrm rot="16200000">
            <a:off x="5395955" y="1757759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51" name="Rounded Rectangle 150"/>
          <p:cNvSpPr/>
          <p:nvPr/>
        </p:nvSpPr>
        <p:spPr>
          <a:xfrm rot="16200000">
            <a:off x="6457839" y="1583280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2" name="Rounded Rectangle 151"/>
          <p:cNvSpPr/>
          <p:nvPr/>
        </p:nvSpPr>
        <p:spPr>
          <a:xfrm rot="16200000">
            <a:off x="7696704" y="1466961"/>
            <a:ext cx="756076" cy="412955"/>
          </a:xfrm>
          <a:prstGeom prst="roundRect">
            <a:avLst/>
          </a:prstGeom>
          <a:solidFill>
            <a:srgbClr val="92D050"/>
          </a:solidFill>
          <a:ln>
            <a:solidFill>
              <a:srgbClr val="2B8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53" name="Straight Arrow Connector 152"/>
          <p:cNvCxnSpPr>
            <a:stCxn id="159" idx="4"/>
            <a:endCxn id="150" idx="0"/>
          </p:cNvCxnSpPr>
          <p:nvPr/>
        </p:nvCxnSpPr>
        <p:spPr>
          <a:xfrm>
            <a:off x="5273163" y="1963631"/>
            <a:ext cx="294968" cy="121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stCxn id="150" idx="2"/>
            <a:endCxn id="151" idx="0"/>
          </p:cNvCxnSpPr>
          <p:nvPr/>
        </p:nvCxnSpPr>
        <p:spPr>
          <a:xfrm rot="10800000" flipH="1">
            <a:off x="5980471" y="1789757"/>
            <a:ext cx="648929" cy="17447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stCxn id="150" idx="2"/>
            <a:endCxn id="160" idx="0"/>
          </p:cNvCxnSpPr>
          <p:nvPr/>
        </p:nvCxnSpPr>
        <p:spPr>
          <a:xfrm>
            <a:off x="5980471" y="1964237"/>
            <a:ext cx="648929" cy="814236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Oval 158"/>
          <p:cNvSpPr/>
          <p:nvPr/>
        </p:nvSpPr>
        <p:spPr>
          <a:xfrm rot="16200000">
            <a:off x="5009162" y="1846249"/>
            <a:ext cx="290799" cy="2359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ounded Rectangle 159"/>
          <p:cNvSpPr/>
          <p:nvPr/>
        </p:nvSpPr>
        <p:spPr>
          <a:xfrm rot="16200000">
            <a:off x="6457839" y="2571995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61" name="Picture 15" descr="C:\Users\mbudiu\AppData\Local\Microsoft\Windows\Temporary Internet Files\Content.IE5\BHDD9B0Z\MCj0434816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1284" y="1702518"/>
            <a:ext cx="766916" cy="756076"/>
          </a:xfrm>
          <a:prstGeom prst="rect">
            <a:avLst/>
          </a:prstGeom>
          <a:noFill/>
        </p:spPr>
      </p:pic>
      <p:sp>
        <p:nvSpPr>
          <p:cNvPr id="162" name="Rounded Rectangle 161"/>
          <p:cNvSpPr/>
          <p:nvPr/>
        </p:nvSpPr>
        <p:spPr>
          <a:xfrm rot="16200000">
            <a:off x="7814691" y="2630155"/>
            <a:ext cx="756076" cy="412955"/>
          </a:xfrm>
          <a:prstGeom prst="roundRect">
            <a:avLst/>
          </a:prstGeom>
          <a:solidFill>
            <a:srgbClr val="92D050"/>
          </a:solidFill>
          <a:ln>
            <a:solidFill>
              <a:srgbClr val="2B8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63" name="Straight Arrow Connector 162"/>
          <p:cNvCxnSpPr>
            <a:stCxn id="160" idx="2"/>
            <a:endCxn id="162" idx="0"/>
          </p:cNvCxnSpPr>
          <p:nvPr/>
        </p:nvCxnSpPr>
        <p:spPr>
          <a:xfrm>
            <a:off x="7042355" y="2778472"/>
            <a:ext cx="943897" cy="5816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stCxn id="151" idx="2"/>
            <a:endCxn id="162" idx="0"/>
          </p:cNvCxnSpPr>
          <p:nvPr/>
        </p:nvCxnSpPr>
        <p:spPr>
          <a:xfrm>
            <a:off x="7042355" y="1789757"/>
            <a:ext cx="943897" cy="1046875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5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7516" y="1760678"/>
            <a:ext cx="372723" cy="357682"/>
          </a:xfrm>
          <a:prstGeom prst="rect">
            <a:avLst/>
          </a:prstGeom>
          <a:noFill/>
        </p:spPr>
      </p:pic>
      <p:pic>
        <p:nvPicPr>
          <p:cNvPr id="166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1586199"/>
            <a:ext cx="372723" cy="357682"/>
          </a:xfrm>
          <a:prstGeom prst="rect">
            <a:avLst/>
          </a:prstGeom>
          <a:noFill/>
        </p:spPr>
      </p:pic>
      <p:pic>
        <p:nvPicPr>
          <p:cNvPr id="167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2667000"/>
            <a:ext cx="372723" cy="357682"/>
          </a:xfrm>
          <a:prstGeom prst="rect">
            <a:avLst/>
          </a:prstGeom>
          <a:noFill/>
        </p:spPr>
      </p:pic>
      <p:sp>
        <p:nvSpPr>
          <p:cNvPr id="168" name="Right Arrow 167"/>
          <p:cNvSpPr/>
          <p:nvPr/>
        </p:nvSpPr>
        <p:spPr>
          <a:xfrm>
            <a:off x="4119715" y="2043398"/>
            <a:ext cx="762000" cy="685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3310" y="4577923"/>
            <a:ext cx="559723" cy="813967"/>
          </a:xfrm>
          <a:prstGeom prst="rect">
            <a:avLst/>
          </a:prstGeom>
          <a:noFill/>
        </p:spPr>
      </p:pic>
      <p:sp>
        <p:nvSpPr>
          <p:cNvPr id="170" name="Rounded Rectangle 169"/>
          <p:cNvSpPr/>
          <p:nvPr/>
        </p:nvSpPr>
        <p:spPr>
          <a:xfrm rot="16200000">
            <a:off x="587981" y="4691324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71" name="Rounded Rectangle 170"/>
          <p:cNvSpPr/>
          <p:nvPr/>
        </p:nvSpPr>
        <p:spPr>
          <a:xfrm rot="16200000">
            <a:off x="1649865" y="4516845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2" name="Rounded Rectangle 171"/>
          <p:cNvSpPr/>
          <p:nvPr/>
        </p:nvSpPr>
        <p:spPr>
          <a:xfrm rot="16200000">
            <a:off x="2888730" y="4400526"/>
            <a:ext cx="756076" cy="412955"/>
          </a:xfrm>
          <a:prstGeom prst="roundRect">
            <a:avLst/>
          </a:prstGeom>
          <a:solidFill>
            <a:srgbClr val="92D050"/>
          </a:solidFill>
          <a:ln>
            <a:solidFill>
              <a:srgbClr val="2B8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73" name="Straight Arrow Connector 172"/>
          <p:cNvCxnSpPr>
            <a:stCxn id="179" idx="4"/>
            <a:endCxn id="170" idx="0"/>
          </p:cNvCxnSpPr>
          <p:nvPr/>
        </p:nvCxnSpPr>
        <p:spPr>
          <a:xfrm>
            <a:off x="465189" y="4897196"/>
            <a:ext cx="294968" cy="121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stCxn id="170" idx="2"/>
            <a:endCxn id="171" idx="0"/>
          </p:cNvCxnSpPr>
          <p:nvPr/>
        </p:nvCxnSpPr>
        <p:spPr>
          <a:xfrm rot="10800000" flipH="1">
            <a:off x="1172497" y="4723322"/>
            <a:ext cx="648929" cy="17447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stCxn id="170" idx="2"/>
            <a:endCxn id="180" idx="0"/>
          </p:cNvCxnSpPr>
          <p:nvPr/>
        </p:nvCxnSpPr>
        <p:spPr>
          <a:xfrm>
            <a:off x="1172497" y="4897802"/>
            <a:ext cx="648929" cy="814236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>
            <a:stCxn id="171" idx="2"/>
            <a:endCxn id="172" idx="0"/>
          </p:cNvCxnSpPr>
          <p:nvPr/>
        </p:nvCxnSpPr>
        <p:spPr>
          <a:xfrm flipV="1">
            <a:off x="2234381" y="4607003"/>
            <a:ext cx="825910" cy="11631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>
            <a:stCxn id="180" idx="2"/>
            <a:endCxn id="172" idx="0"/>
          </p:cNvCxnSpPr>
          <p:nvPr/>
        </p:nvCxnSpPr>
        <p:spPr>
          <a:xfrm flipV="1">
            <a:off x="2234381" y="4607003"/>
            <a:ext cx="825910" cy="1105034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>
            <a:stCxn id="172" idx="2"/>
          </p:cNvCxnSpPr>
          <p:nvPr/>
        </p:nvCxnSpPr>
        <p:spPr>
          <a:xfrm rot="10800000" flipH="1">
            <a:off x="3473245" y="4519764"/>
            <a:ext cx="412955" cy="8724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Oval 178"/>
          <p:cNvSpPr/>
          <p:nvPr/>
        </p:nvSpPr>
        <p:spPr>
          <a:xfrm rot="16200000">
            <a:off x="201188" y="4779814"/>
            <a:ext cx="290799" cy="2359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ounded Rectangle 179"/>
          <p:cNvSpPr/>
          <p:nvPr/>
        </p:nvSpPr>
        <p:spPr>
          <a:xfrm rot="16200000">
            <a:off x="1649865" y="5505560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82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542" y="4694243"/>
            <a:ext cx="372723" cy="357682"/>
          </a:xfrm>
          <a:prstGeom prst="rect">
            <a:avLst/>
          </a:prstGeom>
          <a:noFill/>
        </p:spPr>
      </p:pic>
      <p:pic>
        <p:nvPicPr>
          <p:cNvPr id="183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1426" y="4519764"/>
            <a:ext cx="372723" cy="357682"/>
          </a:xfrm>
          <a:prstGeom prst="rect">
            <a:avLst/>
          </a:prstGeom>
          <a:noFill/>
        </p:spPr>
      </p:pic>
      <p:pic>
        <p:nvPicPr>
          <p:cNvPr id="184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5562600"/>
            <a:ext cx="372723" cy="357682"/>
          </a:xfrm>
          <a:prstGeom prst="rect">
            <a:avLst/>
          </a:prstGeom>
          <a:noFill/>
        </p:spPr>
      </p:pic>
      <p:sp>
        <p:nvSpPr>
          <p:cNvPr id="185" name="Right Arrow 184"/>
          <p:cNvSpPr/>
          <p:nvPr/>
        </p:nvSpPr>
        <p:spPr>
          <a:xfrm>
            <a:off x="4114800" y="4876800"/>
            <a:ext cx="762000" cy="685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6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6665" y="4189114"/>
            <a:ext cx="559723" cy="813967"/>
          </a:xfrm>
          <a:prstGeom prst="rect">
            <a:avLst/>
          </a:prstGeom>
          <a:noFill/>
        </p:spPr>
      </p:pic>
      <p:sp>
        <p:nvSpPr>
          <p:cNvPr id="187" name="Rounded Rectangle 186"/>
          <p:cNvSpPr/>
          <p:nvPr/>
        </p:nvSpPr>
        <p:spPr>
          <a:xfrm rot="16200000">
            <a:off x="5452491" y="4691325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88" name="Rounded Rectangle 187"/>
          <p:cNvSpPr/>
          <p:nvPr/>
        </p:nvSpPr>
        <p:spPr>
          <a:xfrm rot="16200000">
            <a:off x="6534040" y="4210160"/>
            <a:ext cx="756076" cy="412955"/>
          </a:xfrm>
          <a:prstGeom prst="roundRect">
            <a:avLst/>
          </a:prstGeom>
          <a:solidFill>
            <a:srgbClr val="92D050"/>
          </a:solidFill>
          <a:ln>
            <a:solidFill>
              <a:srgbClr val="2B8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9" name="Rounded Rectangle 188"/>
          <p:cNvSpPr/>
          <p:nvPr/>
        </p:nvSpPr>
        <p:spPr>
          <a:xfrm rot="16200000">
            <a:off x="7753240" y="4400527"/>
            <a:ext cx="756076" cy="412955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90" name="Straight Arrow Connector 189"/>
          <p:cNvCxnSpPr>
            <a:stCxn id="196" idx="4"/>
            <a:endCxn id="187" idx="0"/>
          </p:cNvCxnSpPr>
          <p:nvPr/>
        </p:nvCxnSpPr>
        <p:spPr>
          <a:xfrm>
            <a:off x="5329699" y="4897197"/>
            <a:ext cx="294968" cy="121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/>
          <p:cNvCxnSpPr>
            <a:stCxn id="187" idx="2"/>
            <a:endCxn id="188" idx="0"/>
          </p:cNvCxnSpPr>
          <p:nvPr/>
        </p:nvCxnSpPr>
        <p:spPr>
          <a:xfrm flipV="1">
            <a:off x="6037007" y="4416638"/>
            <a:ext cx="668594" cy="481165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>
            <a:stCxn id="187" idx="2"/>
            <a:endCxn id="197" idx="0"/>
          </p:cNvCxnSpPr>
          <p:nvPr/>
        </p:nvCxnSpPr>
        <p:spPr>
          <a:xfrm>
            <a:off x="6037007" y="4897803"/>
            <a:ext cx="648929" cy="814236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>
            <a:stCxn id="188" idx="2"/>
            <a:endCxn id="189" idx="0"/>
          </p:cNvCxnSpPr>
          <p:nvPr/>
        </p:nvCxnSpPr>
        <p:spPr>
          <a:xfrm>
            <a:off x="7118556" y="4416638"/>
            <a:ext cx="806245" cy="190367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>
            <a:stCxn id="197" idx="2"/>
            <a:endCxn id="189" idx="0"/>
          </p:cNvCxnSpPr>
          <p:nvPr/>
        </p:nvCxnSpPr>
        <p:spPr>
          <a:xfrm flipV="1">
            <a:off x="7098891" y="4607004"/>
            <a:ext cx="825910" cy="1105034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stCxn id="189" idx="2"/>
          </p:cNvCxnSpPr>
          <p:nvPr/>
        </p:nvCxnSpPr>
        <p:spPr>
          <a:xfrm rot="10800000" flipH="1">
            <a:off x="8337755" y="4519765"/>
            <a:ext cx="412955" cy="8724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Oval 195"/>
          <p:cNvSpPr/>
          <p:nvPr/>
        </p:nvSpPr>
        <p:spPr>
          <a:xfrm rot="16200000">
            <a:off x="5065698" y="4779815"/>
            <a:ext cx="290799" cy="2359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ounded Rectangle 196"/>
          <p:cNvSpPr/>
          <p:nvPr/>
        </p:nvSpPr>
        <p:spPr>
          <a:xfrm rot="16200000">
            <a:off x="6514375" y="5505561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99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24052" y="4694244"/>
            <a:ext cx="372723" cy="357682"/>
          </a:xfrm>
          <a:prstGeom prst="rect">
            <a:avLst/>
          </a:prstGeom>
          <a:noFill/>
        </p:spPr>
      </p:pic>
      <p:pic>
        <p:nvPicPr>
          <p:cNvPr id="201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5562600"/>
            <a:ext cx="372723" cy="357682"/>
          </a:xfrm>
          <a:prstGeom prst="rect">
            <a:avLst/>
          </a:prstGeom>
          <a:noFill/>
        </p:spPr>
      </p:pic>
      <p:pic>
        <p:nvPicPr>
          <p:cNvPr id="202" name="Picture 15" descr="C:\Users\mbudiu\AppData\Local\Microsoft\Windows\Temporary Internet Files\Content.IE5\BHDD9B0Z\MCj0434816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4267200"/>
            <a:ext cx="766916" cy="756076"/>
          </a:xfrm>
          <a:prstGeom prst="rect">
            <a:avLst/>
          </a:prstGeom>
          <a:noFill/>
        </p:spPr>
      </p:pic>
      <p:sp>
        <p:nvSpPr>
          <p:cNvPr id="205" name="Rectangle 204"/>
          <p:cNvSpPr/>
          <p:nvPr/>
        </p:nvSpPr>
        <p:spPr>
          <a:xfrm>
            <a:off x="152400" y="1143000"/>
            <a:ext cx="8763000" cy="259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/>
          <p:cNvSpPr/>
          <p:nvPr/>
        </p:nvSpPr>
        <p:spPr>
          <a:xfrm>
            <a:off x="152400" y="3810000"/>
            <a:ext cx="8763000" cy="259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7" name="Picture 5" descr="C:\Program Files\Microsoft Resource DVD Artwork\DVD_ART\Artwork_Imagery\HARDWARE_IMAGERY\Illustration - Misc Hardware\Windows Server Icons\Misc\Hourglass waitin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00" y="4419600"/>
            <a:ext cx="281940" cy="4876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/>
      <p:bldP spid="151" grpId="0" animBg="1"/>
      <p:bldP spid="152" grpId="0" animBg="1"/>
      <p:bldP spid="159" grpId="0" animBg="1"/>
      <p:bldP spid="160" grpId="0" animBg="1"/>
      <p:bldP spid="162" grpId="0" animBg="1"/>
      <p:bldP spid="168" grpId="0" animBg="1"/>
      <p:bldP spid="170" grpId="0" animBg="1"/>
      <p:bldP spid="171" grpId="0" animBg="1"/>
      <p:bldP spid="172" grpId="0" animBg="1"/>
      <p:bldP spid="179" grpId="0" animBg="1"/>
      <p:bldP spid="180" grpId="0" animBg="1"/>
      <p:bldP spid="185" grpId="0" animBg="1"/>
      <p:bldP spid="187" grpId="0" animBg="1"/>
      <p:bldP spid="188" grpId="0" animBg="1"/>
      <p:bldP spid="189" grpId="0" animBg="1"/>
      <p:bldP spid="196" grpId="0" animBg="1"/>
      <p:bldP spid="19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>
          <a:xfrm>
            <a:off x="1066800" y="838200"/>
            <a:ext cx="6934200" cy="4038600"/>
          </a:xfrm>
          <a:prstGeom prst="roundRect">
            <a:avLst>
              <a:gd name="adj" fmla="val 6290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1283930" y="3733800"/>
            <a:ext cx="6564669" cy="9144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Policy Managers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07731" y="990600"/>
            <a:ext cx="64770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588731" y="1143000"/>
            <a:ext cx="990600" cy="5334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551131" y="1143000"/>
            <a:ext cx="990600" cy="5334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64931" y="38862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X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60331" y="38862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X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331931" y="38862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X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703531" y="38862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X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>
            <a:stCxn id="6" idx="2"/>
            <a:endCxn id="8" idx="0"/>
          </p:cNvCxnSpPr>
          <p:nvPr/>
        </p:nvCxnSpPr>
        <p:spPr>
          <a:xfrm rot="16200000" flipH="1">
            <a:off x="1017231" y="2743200"/>
            <a:ext cx="2209800" cy="762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1" idx="2"/>
            <a:endCxn id="9" idx="0"/>
          </p:cNvCxnSpPr>
          <p:nvPr/>
        </p:nvCxnSpPr>
        <p:spPr>
          <a:xfrm rot="16200000" flipH="1">
            <a:off x="2312631" y="2743200"/>
            <a:ext cx="2209800" cy="762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2"/>
            <a:endCxn id="10" idx="0"/>
          </p:cNvCxnSpPr>
          <p:nvPr/>
        </p:nvCxnSpPr>
        <p:spPr>
          <a:xfrm rot="16200000" flipH="1">
            <a:off x="2350731" y="1409700"/>
            <a:ext cx="2209800" cy="27432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1" idx="2"/>
            <a:endCxn id="11" idx="0"/>
          </p:cNvCxnSpPr>
          <p:nvPr/>
        </p:nvCxnSpPr>
        <p:spPr>
          <a:xfrm rot="16200000" flipH="1">
            <a:off x="3684231" y="1371600"/>
            <a:ext cx="2209800" cy="28194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2"/>
            <a:endCxn id="11" idx="0"/>
          </p:cNvCxnSpPr>
          <p:nvPr/>
        </p:nvCxnSpPr>
        <p:spPr>
          <a:xfrm rot="16200000" flipH="1">
            <a:off x="5017731" y="2705100"/>
            <a:ext cx="2209800" cy="1524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2" idx="2"/>
            <a:endCxn id="10" idx="0"/>
          </p:cNvCxnSpPr>
          <p:nvPr/>
        </p:nvCxnSpPr>
        <p:spPr>
          <a:xfrm rot="16200000" flipH="1">
            <a:off x="3646131" y="2705100"/>
            <a:ext cx="2209800" cy="1524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477000" y="1371600"/>
            <a:ext cx="127938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Stage R</a:t>
            </a:r>
            <a:endParaRPr lang="en-US" sz="2800" i="1" dirty="0"/>
          </a:p>
        </p:txBody>
      </p:sp>
      <p:sp>
        <p:nvSpPr>
          <p:cNvPr id="21" name="Rounded Rectangle 20"/>
          <p:cNvSpPr/>
          <p:nvPr/>
        </p:nvSpPr>
        <p:spPr>
          <a:xfrm>
            <a:off x="2884131" y="1143000"/>
            <a:ext cx="990600" cy="5334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179531" y="1143000"/>
            <a:ext cx="990600" cy="5334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29400" y="4114800"/>
            <a:ext cx="1269771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Stage X</a:t>
            </a:r>
            <a:endParaRPr lang="en-US" sz="2800" i="1" dirty="0"/>
          </a:p>
        </p:txBody>
      </p:sp>
      <p:sp>
        <p:nvSpPr>
          <p:cNvPr id="32" name="Rectangle 31"/>
          <p:cNvSpPr/>
          <p:nvPr/>
        </p:nvSpPr>
        <p:spPr>
          <a:xfrm>
            <a:off x="2514600" y="5638800"/>
            <a:ext cx="4038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Job </a:t>
            </a:r>
          </a:p>
          <a:p>
            <a:pPr algn="ctr"/>
            <a:r>
              <a:rPr lang="en-US" dirty="0" smtClean="0"/>
              <a:t>Manager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3886200" y="5181600"/>
            <a:ext cx="1219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 manager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667000" y="5181600"/>
            <a:ext cx="1219200" cy="457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 Manager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05400" y="5105400"/>
            <a:ext cx="1219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R-X Manager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410200" y="2590800"/>
            <a:ext cx="2390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Connection R-X</a:t>
            </a:r>
            <a:endParaRPr lang="en-US" sz="2800" i="1" dirty="0"/>
          </a:p>
        </p:txBody>
      </p:sp>
      <p:sp>
        <p:nvSpPr>
          <p:cNvPr id="44" name="Rectangle 43"/>
          <p:cNvSpPr/>
          <p:nvPr/>
        </p:nvSpPr>
        <p:spPr>
          <a:xfrm>
            <a:off x="2971800" y="5638800"/>
            <a:ext cx="762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505200" y="5638800"/>
            <a:ext cx="762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114800" y="5638800"/>
            <a:ext cx="762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800600" y="5638800"/>
            <a:ext cx="762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334000" y="5638800"/>
            <a:ext cx="76200" cy="228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019800" y="5638800"/>
            <a:ext cx="76200" cy="228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1" grpId="0" animBg="1"/>
      <p:bldP spid="5" grpId="0" animBg="1"/>
      <p:bldP spid="20" grpId="0"/>
      <p:bldP spid="33" grpId="0" animBg="1"/>
      <p:bldP spid="34" grpId="0" animBg="1"/>
      <p:bldP spid="35" grpId="0" animBg="1"/>
      <p:bldP spid="43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622" name="Slide Number Placeholder 6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4191001"/>
            <a:ext cx="799643" cy="2514600"/>
          </a:xfrm>
          <a:prstGeom prst="rect">
            <a:avLst/>
          </a:prstGeom>
          <a:noFill/>
        </p:spPr>
      </p:pic>
      <p:pic>
        <p:nvPicPr>
          <p:cNvPr id="5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191000"/>
            <a:ext cx="799643" cy="2514600"/>
          </a:xfrm>
          <a:prstGeom prst="rect">
            <a:avLst/>
          </a:prstGeom>
          <a:noFill/>
        </p:spPr>
      </p:pic>
      <p:pic>
        <p:nvPicPr>
          <p:cNvPr id="6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191000"/>
            <a:ext cx="799643" cy="2514600"/>
          </a:xfrm>
          <a:prstGeom prst="rect">
            <a:avLst/>
          </a:prstGeom>
          <a:noFill/>
        </p:spPr>
      </p:pic>
      <p:pic>
        <p:nvPicPr>
          <p:cNvPr id="7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191000"/>
            <a:ext cx="799643" cy="2514600"/>
          </a:xfrm>
          <a:prstGeom prst="rect">
            <a:avLst/>
          </a:prstGeom>
          <a:noFill/>
        </p:spPr>
      </p:pic>
      <p:pic>
        <p:nvPicPr>
          <p:cNvPr id="8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191000"/>
            <a:ext cx="799643" cy="2514600"/>
          </a:xfrm>
          <a:prstGeom prst="rect">
            <a:avLst/>
          </a:prstGeom>
          <a:noFill/>
        </p:spPr>
      </p:pic>
      <p:pic>
        <p:nvPicPr>
          <p:cNvPr id="9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191000"/>
            <a:ext cx="799643" cy="2514600"/>
          </a:xfrm>
          <a:prstGeom prst="rect">
            <a:avLst/>
          </a:prstGeom>
          <a:noFill/>
        </p:spPr>
      </p:pic>
      <p:pic>
        <p:nvPicPr>
          <p:cNvPr id="10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4191000"/>
            <a:ext cx="799643" cy="2514600"/>
          </a:xfrm>
          <a:prstGeom prst="rect">
            <a:avLst/>
          </a:prstGeom>
          <a:noFill/>
        </p:spPr>
      </p:pic>
      <p:pic>
        <p:nvPicPr>
          <p:cNvPr id="11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4191000"/>
            <a:ext cx="799643" cy="2514600"/>
          </a:xfrm>
          <a:prstGeom prst="rect">
            <a:avLst/>
          </a:prstGeom>
          <a:noFill/>
        </p:spPr>
      </p:pic>
      <p:pic>
        <p:nvPicPr>
          <p:cNvPr id="20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600201"/>
            <a:ext cx="799643" cy="2514600"/>
          </a:xfrm>
          <a:prstGeom prst="rect">
            <a:avLst/>
          </a:prstGeom>
          <a:noFill/>
        </p:spPr>
      </p:pic>
      <p:pic>
        <p:nvPicPr>
          <p:cNvPr id="21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600200"/>
            <a:ext cx="799643" cy="2514600"/>
          </a:xfrm>
          <a:prstGeom prst="rect">
            <a:avLst/>
          </a:prstGeom>
          <a:noFill/>
        </p:spPr>
      </p:pic>
      <p:pic>
        <p:nvPicPr>
          <p:cNvPr id="22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600200"/>
            <a:ext cx="799643" cy="2514600"/>
          </a:xfrm>
          <a:prstGeom prst="rect">
            <a:avLst/>
          </a:prstGeom>
          <a:noFill/>
        </p:spPr>
      </p:pic>
      <p:pic>
        <p:nvPicPr>
          <p:cNvPr id="23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00200"/>
            <a:ext cx="799643" cy="2514600"/>
          </a:xfrm>
          <a:prstGeom prst="rect">
            <a:avLst/>
          </a:prstGeom>
          <a:noFill/>
        </p:spPr>
      </p:pic>
      <p:pic>
        <p:nvPicPr>
          <p:cNvPr id="24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600200"/>
            <a:ext cx="799643" cy="2514600"/>
          </a:xfrm>
          <a:prstGeom prst="rect">
            <a:avLst/>
          </a:prstGeom>
          <a:noFill/>
        </p:spPr>
      </p:pic>
      <p:pic>
        <p:nvPicPr>
          <p:cNvPr id="25" name="Picture 24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600200"/>
            <a:ext cx="799643" cy="2514600"/>
          </a:xfrm>
          <a:prstGeom prst="rect">
            <a:avLst/>
          </a:prstGeom>
          <a:noFill/>
        </p:spPr>
      </p:pic>
      <p:pic>
        <p:nvPicPr>
          <p:cNvPr id="26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600200"/>
            <a:ext cx="799643" cy="2514600"/>
          </a:xfrm>
          <a:prstGeom prst="rect">
            <a:avLst/>
          </a:prstGeom>
          <a:noFill/>
        </p:spPr>
      </p:pic>
      <p:pic>
        <p:nvPicPr>
          <p:cNvPr id="27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1600200"/>
            <a:ext cx="799643" cy="2514600"/>
          </a:xfrm>
          <a:prstGeom prst="rect">
            <a:avLst/>
          </a:prstGeom>
          <a:noFill/>
        </p:spPr>
      </p:pic>
      <p:sp>
        <p:nvSpPr>
          <p:cNvPr id="28" name="Content Placeholder 12"/>
          <p:cNvSpPr txBox="1">
            <a:spLocks/>
          </p:cNvSpPr>
          <p:nvPr/>
        </p:nvSpPr>
        <p:spPr>
          <a:xfrm>
            <a:off x="762000" y="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88" name="Picture 16" descr="C:\Users\mbudiu\AppData\Local\Microsoft\Windows\Temporary Internet Files\Content.IE5\0W1FB6JX\MMj01781240000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429000"/>
            <a:ext cx="1219200" cy="1239187"/>
          </a:xfrm>
          <a:prstGeom prst="rect">
            <a:avLst/>
          </a:prstGeom>
          <a:noFill/>
        </p:spPr>
      </p:pic>
      <p:cxnSp>
        <p:nvCxnSpPr>
          <p:cNvPr id="590" name="Straight Arrow Connector 589"/>
          <p:cNvCxnSpPr/>
          <p:nvPr/>
        </p:nvCxnSpPr>
        <p:spPr>
          <a:xfrm flipV="1">
            <a:off x="1447800" y="2743200"/>
            <a:ext cx="1371600" cy="1309921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1" name="Straight Arrow Connector 590"/>
          <p:cNvCxnSpPr/>
          <p:nvPr/>
        </p:nvCxnSpPr>
        <p:spPr>
          <a:xfrm flipV="1">
            <a:off x="1447800" y="2743200"/>
            <a:ext cx="2209800" cy="1309921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2" name="Straight Arrow Connector 591"/>
          <p:cNvCxnSpPr/>
          <p:nvPr/>
        </p:nvCxnSpPr>
        <p:spPr>
          <a:xfrm flipV="1">
            <a:off x="1447800" y="2743200"/>
            <a:ext cx="3048000" cy="1309920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3" name="Straight Arrow Connector 592"/>
          <p:cNvCxnSpPr/>
          <p:nvPr/>
        </p:nvCxnSpPr>
        <p:spPr>
          <a:xfrm flipV="1">
            <a:off x="1447800" y="2743200"/>
            <a:ext cx="3886200" cy="1309921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4" name="Straight Arrow Connector 593"/>
          <p:cNvCxnSpPr/>
          <p:nvPr/>
        </p:nvCxnSpPr>
        <p:spPr>
          <a:xfrm rot="16200000" flipH="1">
            <a:off x="1188360" y="4312560"/>
            <a:ext cx="1890480" cy="1371600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5" name="Straight Arrow Connector 594"/>
          <p:cNvCxnSpPr/>
          <p:nvPr/>
        </p:nvCxnSpPr>
        <p:spPr>
          <a:xfrm>
            <a:off x="1447800" y="4053120"/>
            <a:ext cx="2209800" cy="1890480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6" name="Straight Arrow Connector 595"/>
          <p:cNvCxnSpPr/>
          <p:nvPr/>
        </p:nvCxnSpPr>
        <p:spPr>
          <a:xfrm>
            <a:off x="1447800" y="4053120"/>
            <a:ext cx="3810000" cy="1966680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7" name="Straight Arrow Connector 596"/>
          <p:cNvCxnSpPr/>
          <p:nvPr/>
        </p:nvCxnSpPr>
        <p:spPr>
          <a:xfrm>
            <a:off x="1447800" y="4053120"/>
            <a:ext cx="4648200" cy="1904999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8" name="Straight Arrow Connector 597"/>
          <p:cNvCxnSpPr/>
          <p:nvPr/>
        </p:nvCxnSpPr>
        <p:spPr>
          <a:xfrm>
            <a:off x="1447800" y="4053120"/>
            <a:ext cx="5562600" cy="1966680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9" name="Straight Arrow Connector 598"/>
          <p:cNvCxnSpPr/>
          <p:nvPr/>
        </p:nvCxnSpPr>
        <p:spPr>
          <a:xfrm>
            <a:off x="1447800" y="4053120"/>
            <a:ext cx="3048000" cy="1966680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0" name="Straight Arrow Connector 599"/>
          <p:cNvCxnSpPr/>
          <p:nvPr/>
        </p:nvCxnSpPr>
        <p:spPr>
          <a:xfrm>
            <a:off x="1447800" y="4053120"/>
            <a:ext cx="6324600" cy="1966680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1" name="Straight Arrow Connector 600"/>
          <p:cNvCxnSpPr/>
          <p:nvPr/>
        </p:nvCxnSpPr>
        <p:spPr>
          <a:xfrm>
            <a:off x="1447800" y="4053120"/>
            <a:ext cx="7239000" cy="1966680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2" name="Straight Arrow Connector 601"/>
          <p:cNvCxnSpPr/>
          <p:nvPr/>
        </p:nvCxnSpPr>
        <p:spPr>
          <a:xfrm flipV="1">
            <a:off x="1447800" y="2743200"/>
            <a:ext cx="4724400" cy="1309921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3" name="Straight Arrow Connector 602"/>
          <p:cNvCxnSpPr/>
          <p:nvPr/>
        </p:nvCxnSpPr>
        <p:spPr>
          <a:xfrm flipV="1">
            <a:off x="1447800" y="2743200"/>
            <a:ext cx="6400800" cy="1309921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4" name="Straight Arrow Connector 603"/>
          <p:cNvCxnSpPr/>
          <p:nvPr/>
        </p:nvCxnSpPr>
        <p:spPr>
          <a:xfrm flipV="1">
            <a:off x="1447800" y="2743200"/>
            <a:ext cx="5562600" cy="1309921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5" name="Straight Arrow Connector 604"/>
          <p:cNvCxnSpPr/>
          <p:nvPr/>
        </p:nvCxnSpPr>
        <p:spPr>
          <a:xfrm flipV="1">
            <a:off x="1447800" y="2743200"/>
            <a:ext cx="7315200" cy="1309922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914400" y="1981200"/>
            <a:ext cx="990600" cy="533400"/>
          </a:xfrm>
          <a:prstGeom prst="roundRect">
            <a:avLst/>
          </a:prstGeom>
          <a:solidFill>
            <a:srgbClr val="99FF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X[0]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09800" y="1981200"/>
            <a:ext cx="990600" cy="533400"/>
          </a:xfrm>
          <a:prstGeom prst="roundRect">
            <a:avLst/>
          </a:prstGeom>
          <a:solidFill>
            <a:srgbClr val="99FF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X[1]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05200" y="1981200"/>
            <a:ext cx="990600" cy="533400"/>
          </a:xfrm>
          <a:prstGeom prst="roundRect">
            <a:avLst/>
          </a:prstGeom>
          <a:solidFill>
            <a:srgbClr val="99FF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X[3]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876800" y="19812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X[2]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32" name="Straight Arrow Connector 31"/>
          <p:cNvCxnSpPr>
            <a:endCxn id="9" idx="0"/>
          </p:cNvCxnSpPr>
          <p:nvPr/>
        </p:nvCxnSpPr>
        <p:spPr>
          <a:xfrm rot="16200000" flipH="1">
            <a:off x="2286000" y="1562100"/>
            <a:ext cx="609600" cy="2286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10" idx="0"/>
          </p:cNvCxnSpPr>
          <p:nvPr/>
        </p:nvCxnSpPr>
        <p:spPr>
          <a:xfrm rot="16200000" flipH="1">
            <a:off x="3581400" y="1562100"/>
            <a:ext cx="609600" cy="2286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11" idx="0"/>
          </p:cNvCxnSpPr>
          <p:nvPr/>
        </p:nvCxnSpPr>
        <p:spPr>
          <a:xfrm rot="16200000" flipH="1">
            <a:off x="4914900" y="1524000"/>
            <a:ext cx="609600" cy="3048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8" idx="0"/>
          </p:cNvCxnSpPr>
          <p:nvPr/>
        </p:nvCxnSpPr>
        <p:spPr>
          <a:xfrm rot="16200000" flipH="1">
            <a:off x="933450" y="1504950"/>
            <a:ext cx="685800" cy="2667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9" idx="2"/>
          </p:cNvCxnSpPr>
          <p:nvPr/>
        </p:nvCxnSpPr>
        <p:spPr>
          <a:xfrm rot="16200000" flipH="1">
            <a:off x="2533650" y="2686050"/>
            <a:ext cx="685800" cy="3429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16200000" flipH="1">
            <a:off x="1219200" y="2743200"/>
            <a:ext cx="685800" cy="2286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10" idx="2"/>
          </p:cNvCxnSpPr>
          <p:nvPr/>
        </p:nvCxnSpPr>
        <p:spPr>
          <a:xfrm rot="16200000" flipH="1">
            <a:off x="3867150" y="2647950"/>
            <a:ext cx="685800" cy="4191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11" idx="2"/>
          </p:cNvCxnSpPr>
          <p:nvPr/>
        </p:nvCxnSpPr>
        <p:spPr>
          <a:xfrm rot="16200000" flipH="1">
            <a:off x="5276850" y="2609850"/>
            <a:ext cx="685800" cy="4953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ounded Rectangle 69"/>
          <p:cNvSpPr/>
          <p:nvPr/>
        </p:nvSpPr>
        <p:spPr>
          <a:xfrm>
            <a:off x="7239000" y="19812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X’[2]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71" name="Straight Arrow Connector 70"/>
          <p:cNvCxnSpPr>
            <a:endCxn id="70" idx="0"/>
          </p:cNvCxnSpPr>
          <p:nvPr/>
        </p:nvCxnSpPr>
        <p:spPr>
          <a:xfrm>
            <a:off x="5105400" y="1371600"/>
            <a:ext cx="2628900" cy="6096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70" idx="2"/>
          </p:cNvCxnSpPr>
          <p:nvPr/>
        </p:nvCxnSpPr>
        <p:spPr>
          <a:xfrm rot="16200000" flipH="1">
            <a:off x="7639050" y="2609850"/>
            <a:ext cx="685800" cy="4953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1676400" y="3429000"/>
            <a:ext cx="2554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Completed vertices</a:t>
            </a:r>
            <a:endParaRPr lang="en-US" sz="2400" i="1" dirty="0"/>
          </a:p>
        </p:txBody>
      </p:sp>
      <p:sp>
        <p:nvSpPr>
          <p:cNvPr id="75" name="Left Brace 74"/>
          <p:cNvSpPr/>
          <p:nvPr/>
        </p:nvSpPr>
        <p:spPr>
          <a:xfrm rot="16200000">
            <a:off x="2590800" y="1524000"/>
            <a:ext cx="304800" cy="3657600"/>
          </a:xfrm>
          <a:prstGeom prst="leftBrace">
            <a:avLst>
              <a:gd name="adj1" fmla="val 50333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5181600" y="3276600"/>
            <a:ext cx="9492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smtClean="0"/>
              <a:t>Slow </a:t>
            </a:r>
            <a:br>
              <a:rPr lang="en-US" sz="2400" i="1" dirty="0" smtClean="0"/>
            </a:br>
            <a:r>
              <a:rPr lang="en-US" sz="2400" i="1" dirty="0" smtClean="0"/>
              <a:t>vertex</a:t>
            </a:r>
            <a:endParaRPr lang="en-US" sz="2400" i="1" dirty="0"/>
          </a:p>
        </p:txBody>
      </p:sp>
      <p:sp>
        <p:nvSpPr>
          <p:cNvPr id="78" name="TextBox 77"/>
          <p:cNvSpPr txBox="1"/>
          <p:nvPr/>
        </p:nvSpPr>
        <p:spPr>
          <a:xfrm>
            <a:off x="7239000" y="3276600"/>
            <a:ext cx="13640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smtClean="0"/>
              <a:t>Duplicate</a:t>
            </a:r>
            <a:br>
              <a:rPr lang="en-US" sz="2400" i="1" dirty="0" smtClean="0"/>
            </a:br>
            <a:r>
              <a:rPr lang="en-US" sz="2400" i="1" dirty="0" smtClean="0"/>
              <a:t>vertex</a:t>
            </a:r>
            <a:endParaRPr lang="en-US" sz="2400" i="1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Dynamic Graph Rewriting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762000" y="5486400"/>
            <a:ext cx="7586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Duplication Policy = f(running times, data volumes)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8" grpId="0"/>
      <p:bldP spid="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network topology</a:t>
            </a:r>
            <a:endParaRPr lang="en-US" dirty="0"/>
          </a:p>
        </p:txBody>
      </p:sp>
      <p:pic>
        <p:nvPicPr>
          <p:cNvPr id="22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357" y="3886201"/>
            <a:ext cx="799643" cy="2514600"/>
          </a:xfrm>
          <a:prstGeom prst="rect">
            <a:avLst/>
          </a:prstGeom>
          <a:noFill/>
        </p:spPr>
      </p:pic>
      <p:pic>
        <p:nvPicPr>
          <p:cNvPr id="24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0757" y="3886200"/>
            <a:ext cx="799643" cy="2514600"/>
          </a:xfrm>
          <a:prstGeom prst="rect">
            <a:avLst/>
          </a:prstGeom>
          <a:noFill/>
        </p:spPr>
      </p:pic>
      <p:pic>
        <p:nvPicPr>
          <p:cNvPr id="26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7157" y="3886200"/>
            <a:ext cx="799643" cy="2514600"/>
          </a:xfrm>
          <a:prstGeom prst="rect">
            <a:avLst/>
          </a:prstGeom>
          <a:noFill/>
        </p:spPr>
      </p:pic>
      <p:pic>
        <p:nvPicPr>
          <p:cNvPr id="28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3557" y="3886200"/>
            <a:ext cx="799643" cy="25146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724357" y="3505200"/>
            <a:ext cx="762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400757" y="3505200"/>
            <a:ext cx="762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077157" y="3505200"/>
            <a:ext cx="762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753557" y="3505200"/>
            <a:ext cx="762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276600" y="2133600"/>
            <a:ext cx="762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16" idx="2"/>
            <a:endCxn id="12" idx="0"/>
          </p:cNvCxnSpPr>
          <p:nvPr/>
        </p:nvCxnSpPr>
        <p:spPr>
          <a:xfrm rot="5400000">
            <a:off x="1962379" y="1809979"/>
            <a:ext cx="838200" cy="255224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762794" y="3885406"/>
            <a:ext cx="304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724694" y="3999706"/>
            <a:ext cx="533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648494" y="4152106"/>
            <a:ext cx="838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610394" y="4266406"/>
            <a:ext cx="1066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534194" y="4418806"/>
            <a:ext cx="1371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57994" y="4571206"/>
            <a:ext cx="1676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2439194" y="3885406"/>
            <a:ext cx="304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2401094" y="3999706"/>
            <a:ext cx="533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2324894" y="4152106"/>
            <a:ext cx="838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2286794" y="4266406"/>
            <a:ext cx="1066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2210594" y="4418806"/>
            <a:ext cx="1371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2134394" y="4571206"/>
            <a:ext cx="1676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4115594" y="3885406"/>
            <a:ext cx="304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4077494" y="3999706"/>
            <a:ext cx="533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4001294" y="4152106"/>
            <a:ext cx="838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3963194" y="4266406"/>
            <a:ext cx="1066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3886994" y="4418806"/>
            <a:ext cx="1371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3810794" y="4571206"/>
            <a:ext cx="1676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5791994" y="3885406"/>
            <a:ext cx="304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5753894" y="3999706"/>
            <a:ext cx="533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5677694" y="4152106"/>
            <a:ext cx="838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5639594" y="4266406"/>
            <a:ext cx="1066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5563394" y="4418806"/>
            <a:ext cx="1371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5487194" y="4571206"/>
            <a:ext cx="1676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6" idx="2"/>
            <a:endCxn id="13" idx="0"/>
          </p:cNvCxnSpPr>
          <p:nvPr/>
        </p:nvCxnSpPr>
        <p:spPr>
          <a:xfrm rot="5400000">
            <a:off x="2800579" y="2648179"/>
            <a:ext cx="838200" cy="87584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6" idx="2"/>
            <a:endCxn id="14" idx="0"/>
          </p:cNvCxnSpPr>
          <p:nvPr/>
        </p:nvCxnSpPr>
        <p:spPr>
          <a:xfrm rot="16200000" flipH="1">
            <a:off x="3638778" y="2685821"/>
            <a:ext cx="838200" cy="80055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16" idx="2"/>
            <a:endCxn id="15" idx="0"/>
          </p:cNvCxnSpPr>
          <p:nvPr/>
        </p:nvCxnSpPr>
        <p:spPr>
          <a:xfrm rot="16200000" flipH="1">
            <a:off x="4476978" y="1847621"/>
            <a:ext cx="838200" cy="247695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6934200" y="4648200"/>
            <a:ext cx="572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rack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6934200" y="3429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top-of-rack switch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6934200" y="2209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top-level switch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/>
          <p:cNvSpPr/>
          <p:nvPr/>
        </p:nvSpPr>
        <p:spPr>
          <a:xfrm>
            <a:off x="381000" y="3505200"/>
            <a:ext cx="8534400" cy="3276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457200" y="990600"/>
            <a:ext cx="8534400" cy="2133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838200" y="37338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33600" y="37338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429000" y="37338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800600" y="37338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71800" y="4953000"/>
            <a:ext cx="990600" cy="533400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267200" y="4953000"/>
            <a:ext cx="990600" cy="533400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562600" y="4953000"/>
            <a:ext cx="990600" cy="533400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58" name="Straight Arrow Connector 57"/>
          <p:cNvCxnSpPr>
            <a:stCxn id="10" idx="2"/>
            <a:endCxn id="16" idx="0"/>
          </p:cNvCxnSpPr>
          <p:nvPr/>
        </p:nvCxnSpPr>
        <p:spPr>
          <a:xfrm rot="5400000">
            <a:off x="3352800" y="4381500"/>
            <a:ext cx="685800" cy="4572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8" idx="2"/>
            <a:endCxn id="16" idx="0"/>
          </p:cNvCxnSpPr>
          <p:nvPr/>
        </p:nvCxnSpPr>
        <p:spPr>
          <a:xfrm rot="16200000" flipH="1">
            <a:off x="2057400" y="3543300"/>
            <a:ext cx="685800" cy="21336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9" idx="2"/>
            <a:endCxn id="17" idx="0"/>
          </p:cNvCxnSpPr>
          <p:nvPr/>
        </p:nvCxnSpPr>
        <p:spPr>
          <a:xfrm rot="16200000" flipH="1">
            <a:off x="3352800" y="3543300"/>
            <a:ext cx="685800" cy="21336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57" idx="2"/>
            <a:endCxn id="18" idx="0"/>
          </p:cNvCxnSpPr>
          <p:nvPr/>
        </p:nvCxnSpPr>
        <p:spPr>
          <a:xfrm rot="5400000">
            <a:off x="6057900" y="4267200"/>
            <a:ext cx="685800" cy="6858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59" idx="2"/>
            <a:endCxn id="17" idx="0"/>
          </p:cNvCxnSpPr>
          <p:nvPr/>
        </p:nvCxnSpPr>
        <p:spPr>
          <a:xfrm rot="5400000">
            <a:off x="6096000" y="2933700"/>
            <a:ext cx="685800" cy="33528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1" idx="2"/>
            <a:endCxn id="18" idx="0"/>
          </p:cNvCxnSpPr>
          <p:nvPr/>
        </p:nvCxnSpPr>
        <p:spPr>
          <a:xfrm rot="16200000" flipH="1">
            <a:off x="5334000" y="4229100"/>
            <a:ext cx="685800" cy="7620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56"/>
          <p:cNvSpPr/>
          <p:nvPr/>
        </p:nvSpPr>
        <p:spPr>
          <a:xfrm>
            <a:off x="6248400" y="37338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7620000" y="37338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4419600" y="6096000"/>
            <a:ext cx="990600" cy="533400"/>
          </a:xfrm>
          <a:prstGeom prst="roundRect">
            <a:avLst/>
          </a:prstGeom>
          <a:solidFill>
            <a:srgbClr val="FFFF99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838200" y="12192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2133600" y="12192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3429000" y="12192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4800600" y="12192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6248400" y="12192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7620000" y="12192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4419600" y="2286000"/>
            <a:ext cx="990600" cy="533400"/>
          </a:xfrm>
          <a:prstGeom prst="roundRect">
            <a:avLst/>
          </a:prstGeom>
          <a:solidFill>
            <a:srgbClr val="FFFF99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97" name="Straight Arrow Connector 96"/>
          <p:cNvCxnSpPr>
            <a:stCxn id="87" idx="2"/>
            <a:endCxn id="96" idx="0"/>
          </p:cNvCxnSpPr>
          <p:nvPr/>
        </p:nvCxnSpPr>
        <p:spPr>
          <a:xfrm rot="16200000" flipH="1">
            <a:off x="2857500" y="228600"/>
            <a:ext cx="533400" cy="35814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8" idx="2"/>
            <a:endCxn id="96" idx="0"/>
          </p:cNvCxnSpPr>
          <p:nvPr/>
        </p:nvCxnSpPr>
        <p:spPr>
          <a:xfrm rot="16200000" flipH="1">
            <a:off x="3505200" y="876300"/>
            <a:ext cx="533400" cy="22860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89" idx="2"/>
            <a:endCxn id="96" idx="0"/>
          </p:cNvCxnSpPr>
          <p:nvPr/>
        </p:nvCxnSpPr>
        <p:spPr>
          <a:xfrm rot="16200000" flipH="1">
            <a:off x="4152900" y="1524000"/>
            <a:ext cx="533400" cy="9906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91" idx="2"/>
            <a:endCxn id="96" idx="0"/>
          </p:cNvCxnSpPr>
          <p:nvPr/>
        </p:nvCxnSpPr>
        <p:spPr>
          <a:xfrm rot="5400000">
            <a:off x="4838700" y="1828800"/>
            <a:ext cx="533400" cy="3810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92" idx="2"/>
            <a:endCxn id="96" idx="0"/>
          </p:cNvCxnSpPr>
          <p:nvPr/>
        </p:nvCxnSpPr>
        <p:spPr>
          <a:xfrm rot="5400000">
            <a:off x="5562600" y="1104900"/>
            <a:ext cx="533400" cy="18288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95" idx="2"/>
            <a:endCxn id="96" idx="0"/>
          </p:cNvCxnSpPr>
          <p:nvPr/>
        </p:nvCxnSpPr>
        <p:spPr>
          <a:xfrm rot="5400000">
            <a:off x="6248400" y="419100"/>
            <a:ext cx="533400" cy="32004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18" idx="2"/>
            <a:endCxn id="65" idx="0"/>
          </p:cNvCxnSpPr>
          <p:nvPr/>
        </p:nvCxnSpPr>
        <p:spPr>
          <a:xfrm rot="5400000">
            <a:off x="5181600" y="5219700"/>
            <a:ext cx="609600" cy="11430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17" idx="2"/>
            <a:endCxn id="65" idx="0"/>
          </p:cNvCxnSpPr>
          <p:nvPr/>
        </p:nvCxnSpPr>
        <p:spPr>
          <a:xfrm rot="16200000" flipH="1">
            <a:off x="4533900" y="5715000"/>
            <a:ext cx="609600" cy="1524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stCxn id="16" idx="2"/>
            <a:endCxn id="65" idx="0"/>
          </p:cNvCxnSpPr>
          <p:nvPr/>
        </p:nvCxnSpPr>
        <p:spPr>
          <a:xfrm rot="16200000" flipH="1">
            <a:off x="3886200" y="5067300"/>
            <a:ext cx="609600" cy="14478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Down Arrow 149"/>
          <p:cNvSpPr/>
          <p:nvPr/>
        </p:nvSpPr>
        <p:spPr>
          <a:xfrm>
            <a:off x="4343400" y="3048000"/>
            <a:ext cx="8382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TextBox 150"/>
          <p:cNvSpPr txBox="1"/>
          <p:nvPr/>
        </p:nvSpPr>
        <p:spPr>
          <a:xfrm>
            <a:off x="838200" y="3962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1</a:t>
            </a:r>
            <a:endParaRPr lang="en-US" dirty="0"/>
          </a:p>
        </p:txBody>
      </p:sp>
      <p:sp>
        <p:nvSpPr>
          <p:cNvPr id="152" name="TextBox 151"/>
          <p:cNvSpPr txBox="1"/>
          <p:nvPr/>
        </p:nvSpPr>
        <p:spPr>
          <a:xfrm>
            <a:off x="2133600" y="3962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2</a:t>
            </a:r>
            <a:endParaRPr lang="en-US" dirty="0"/>
          </a:p>
        </p:txBody>
      </p:sp>
      <p:sp>
        <p:nvSpPr>
          <p:cNvPr id="153" name="TextBox 152"/>
          <p:cNvSpPr txBox="1"/>
          <p:nvPr/>
        </p:nvSpPr>
        <p:spPr>
          <a:xfrm>
            <a:off x="3429000" y="3962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1</a:t>
            </a:r>
            <a:endParaRPr lang="en-US" dirty="0"/>
          </a:p>
        </p:txBody>
      </p:sp>
      <p:sp>
        <p:nvSpPr>
          <p:cNvPr id="154" name="TextBox 153"/>
          <p:cNvSpPr txBox="1"/>
          <p:nvPr/>
        </p:nvSpPr>
        <p:spPr>
          <a:xfrm>
            <a:off x="4800600" y="3962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3</a:t>
            </a:r>
            <a:endParaRPr lang="en-US" dirty="0"/>
          </a:p>
        </p:txBody>
      </p:sp>
      <p:sp>
        <p:nvSpPr>
          <p:cNvPr id="155" name="TextBox 154"/>
          <p:cNvSpPr txBox="1"/>
          <p:nvPr/>
        </p:nvSpPr>
        <p:spPr>
          <a:xfrm>
            <a:off x="6248400" y="3962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3</a:t>
            </a:r>
            <a:endParaRPr lang="en-US" dirty="0"/>
          </a:p>
        </p:txBody>
      </p:sp>
      <p:sp>
        <p:nvSpPr>
          <p:cNvPr id="156" name="TextBox 155"/>
          <p:cNvSpPr txBox="1"/>
          <p:nvPr/>
        </p:nvSpPr>
        <p:spPr>
          <a:xfrm>
            <a:off x="7620000" y="3962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2</a:t>
            </a:r>
            <a:endParaRPr lang="en-US" dirty="0"/>
          </a:p>
        </p:txBody>
      </p:sp>
      <p:sp>
        <p:nvSpPr>
          <p:cNvPr id="157" name="TextBox 156"/>
          <p:cNvSpPr txBox="1"/>
          <p:nvPr/>
        </p:nvSpPr>
        <p:spPr>
          <a:xfrm>
            <a:off x="5562600" y="5181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3</a:t>
            </a:r>
            <a:endParaRPr lang="en-US" dirty="0"/>
          </a:p>
        </p:txBody>
      </p:sp>
      <p:sp>
        <p:nvSpPr>
          <p:cNvPr id="158" name="TextBox 157"/>
          <p:cNvSpPr txBox="1"/>
          <p:nvPr/>
        </p:nvSpPr>
        <p:spPr>
          <a:xfrm>
            <a:off x="4267200" y="5181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2</a:t>
            </a:r>
            <a:endParaRPr lang="en-US" dirty="0"/>
          </a:p>
        </p:txBody>
      </p:sp>
      <p:sp>
        <p:nvSpPr>
          <p:cNvPr id="159" name="TextBox 158"/>
          <p:cNvSpPr txBox="1"/>
          <p:nvPr/>
        </p:nvSpPr>
        <p:spPr>
          <a:xfrm>
            <a:off x="2971800" y="5181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1</a:t>
            </a:r>
            <a:endParaRPr lang="en-US" dirty="0"/>
          </a:p>
        </p:txBody>
      </p:sp>
      <p:sp>
        <p:nvSpPr>
          <p:cNvPr id="160" name="TextBox 159"/>
          <p:cNvSpPr txBox="1"/>
          <p:nvPr/>
        </p:nvSpPr>
        <p:spPr>
          <a:xfrm>
            <a:off x="457200" y="2514600"/>
            <a:ext cx="970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static</a:t>
            </a:r>
            <a:endParaRPr lang="en-US" sz="2800" i="1" dirty="0"/>
          </a:p>
        </p:txBody>
      </p:sp>
      <p:sp>
        <p:nvSpPr>
          <p:cNvPr id="161" name="TextBox 160"/>
          <p:cNvSpPr txBox="1"/>
          <p:nvPr/>
        </p:nvSpPr>
        <p:spPr>
          <a:xfrm>
            <a:off x="533400" y="6172200"/>
            <a:ext cx="1412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dynamic</a:t>
            </a:r>
            <a:endParaRPr lang="en-US" sz="2800" i="1" dirty="0"/>
          </a:p>
        </p:txBody>
      </p:sp>
      <p:sp>
        <p:nvSpPr>
          <p:cNvPr id="162" name="TextBox 161"/>
          <p:cNvSpPr txBox="1"/>
          <p:nvPr/>
        </p:nvSpPr>
        <p:spPr>
          <a:xfrm>
            <a:off x="762000" y="4800600"/>
            <a:ext cx="81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rack #</a:t>
            </a:r>
            <a:endParaRPr lang="en-US" sz="2000" i="1" dirty="0"/>
          </a:p>
        </p:txBody>
      </p:sp>
      <p:cxnSp>
        <p:nvCxnSpPr>
          <p:cNvPr id="164" name="Straight Arrow Connector 163"/>
          <p:cNvCxnSpPr/>
          <p:nvPr/>
        </p:nvCxnSpPr>
        <p:spPr>
          <a:xfrm rot="5400000" flipH="1" flipV="1">
            <a:off x="685800" y="4495800"/>
            <a:ext cx="685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itle 50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Dynamic Aggregation</a:t>
            </a:r>
            <a:endParaRPr lang="en-US" dirty="0"/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8" grpId="0" animBg="1"/>
      <p:bldP spid="9" grpId="0" animBg="1"/>
      <p:bldP spid="10" grpId="0" animBg="1"/>
      <p:bldP spid="11" grpId="0" animBg="1"/>
      <p:bldP spid="16" grpId="0" animBg="1"/>
      <p:bldP spid="17" grpId="0" animBg="1"/>
      <p:bldP spid="18" grpId="0" animBg="1"/>
      <p:bldP spid="57" grpId="0" animBg="1"/>
      <p:bldP spid="59" grpId="0" animBg="1"/>
      <p:bldP spid="65" grpId="0" animBg="1"/>
      <p:bldP spid="151" grpId="0"/>
      <p:bldP spid="152" grpId="0"/>
      <p:bldP spid="153" grpId="0"/>
      <p:bldP spid="154" grpId="0"/>
      <p:bldP spid="155" grpId="0"/>
      <p:bldP spid="156" grpId="0"/>
      <p:bldP spid="157" grpId="0"/>
      <p:bldP spid="158" grpId="0"/>
      <p:bldP spid="159" grpId="0"/>
      <p:bldP spid="161" grpId="0"/>
      <p:bldP spid="16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US" dirty="0" smtClean="0"/>
              <a:t>Policy vs. Mechanism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23907" name="Picture 3" descr="C:\Documents and Settings\mbudiu\Local Settings\Temporary Internet Files\Content.IE5\8FBAYZRT\MPj0434013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6858000" y="762000"/>
            <a:ext cx="2133601" cy="1420623"/>
          </a:xfrm>
          <a:prstGeom prst="rect">
            <a:avLst/>
          </a:prstGeom>
          <a:noFill/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400" y="2209800"/>
            <a:ext cx="3733800" cy="4419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Application-level</a:t>
            </a:r>
          </a:p>
          <a:p>
            <a:r>
              <a:rPr lang="en-US" dirty="0" smtClean="0"/>
              <a:t>Most complex in C++ code</a:t>
            </a:r>
          </a:p>
          <a:p>
            <a:r>
              <a:rPr lang="en-US" dirty="0" smtClean="0"/>
              <a:t>Invoked with </a:t>
            </a:r>
            <a:r>
              <a:rPr lang="en-US" dirty="0" err="1" smtClean="0"/>
              <a:t>upcalls</a:t>
            </a:r>
            <a:endParaRPr lang="en-US" dirty="0" smtClean="0"/>
          </a:p>
          <a:p>
            <a:r>
              <a:rPr lang="en-US" dirty="0" smtClean="0"/>
              <a:t>Need good default implementations</a:t>
            </a:r>
          </a:p>
          <a:p>
            <a:r>
              <a:rPr lang="en-US" dirty="0" smtClean="0"/>
              <a:t>DryadLINQ provides a comprehensive set</a:t>
            </a:r>
          </a:p>
        </p:txBody>
      </p:sp>
      <p:pic>
        <p:nvPicPr>
          <p:cNvPr id="123921" name="Picture 17" descr="C:\Documents and Settings\mbudiu\Local Settings\Temporary Internet Files\Content.IE5\O34CZ4MC\MCSY01686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85800"/>
            <a:ext cx="1345997" cy="1345997"/>
          </a:xfrm>
          <a:prstGeom prst="rect">
            <a:avLst/>
          </a:prstGeom>
          <a:noFill/>
        </p:spPr>
      </p:pic>
      <p:sp>
        <p:nvSpPr>
          <p:cNvPr id="22" name="Content Placeholder 6"/>
          <p:cNvSpPr txBox="1">
            <a:spLocks/>
          </p:cNvSpPr>
          <p:nvPr/>
        </p:nvSpPr>
        <p:spPr>
          <a:xfrm>
            <a:off x="4495800" y="2209800"/>
            <a:ext cx="3048000" cy="4068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Content Placeholder 6"/>
          <p:cNvSpPr txBox="1">
            <a:spLocks/>
          </p:cNvSpPr>
          <p:nvPr/>
        </p:nvSpPr>
        <p:spPr>
          <a:xfrm>
            <a:off x="4724400" y="2209800"/>
            <a:ext cx="3581400" cy="4068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Built-in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Scheduling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Graph rewriting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Fault tolerance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Statistics and reporting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28495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Dryad </a:t>
            </a:r>
          </a:p>
          <a:p>
            <a:r>
              <a:rPr lang="en-US" dirty="0" smtClean="0"/>
              <a:t>DryadLINQ</a:t>
            </a:r>
          </a:p>
          <a:p>
            <a:r>
              <a:rPr lang="en-US" dirty="0" smtClean="0"/>
              <a:t>Building on DryadLINQ</a:t>
            </a:r>
          </a:p>
          <a:p>
            <a:r>
              <a:rPr lang="en-US" dirty="0" smtClean="0"/>
              <a:t>Conclusions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124200" y="457200"/>
            <a:ext cx="256512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Outline</a:t>
            </a:r>
            <a:endParaRPr lang="en-US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4495800"/>
            <a:ext cx="1363467" cy="2011226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274638"/>
            <a:ext cx="3886200" cy="1143000"/>
          </a:xfrm>
        </p:spPr>
        <p:txBody>
          <a:bodyPr/>
          <a:lstStyle/>
          <a:p>
            <a:r>
              <a:rPr lang="en-US" dirty="0" smtClean="0"/>
              <a:t>LINQ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8" name="Picture 5" descr="C:\Program Files\Microsoft Resource DVD Artwork\DVD_ART\BoxShots_Logos\Visual Studio 2008 Professional Edition MSDN Premium\Visual Studio 2008 Professional Edition with MSDN Premium Subscription Ang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1219200"/>
            <a:ext cx="1736852" cy="2357718"/>
          </a:xfrm>
          <a:prstGeom prst="rect">
            <a:avLst/>
          </a:prstGeom>
          <a:noFill/>
        </p:spPr>
      </p:pic>
      <p:pic>
        <p:nvPicPr>
          <p:cNvPr id="6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4343401"/>
            <a:ext cx="799643" cy="2514600"/>
          </a:xfrm>
          <a:prstGeom prst="rect">
            <a:avLst/>
          </a:prstGeom>
          <a:noFill/>
        </p:spPr>
      </p:pic>
      <p:pic>
        <p:nvPicPr>
          <p:cNvPr id="7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4343400"/>
            <a:ext cx="799643" cy="2514600"/>
          </a:xfrm>
          <a:prstGeom prst="rect">
            <a:avLst/>
          </a:prstGeom>
          <a:noFill/>
        </p:spPr>
      </p:pic>
      <p:pic>
        <p:nvPicPr>
          <p:cNvPr id="9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4343400"/>
            <a:ext cx="799643" cy="2514600"/>
          </a:xfrm>
          <a:prstGeom prst="rect">
            <a:avLst/>
          </a:prstGeom>
          <a:noFill/>
        </p:spPr>
      </p:pic>
      <p:pic>
        <p:nvPicPr>
          <p:cNvPr id="10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4343400"/>
            <a:ext cx="799643" cy="2514600"/>
          </a:xfrm>
          <a:prstGeom prst="rect">
            <a:avLst/>
          </a:prstGeom>
          <a:noFill/>
        </p:spPr>
      </p:pic>
      <p:pic>
        <p:nvPicPr>
          <p:cNvPr id="11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343400"/>
            <a:ext cx="799643" cy="2514600"/>
          </a:xfrm>
          <a:prstGeom prst="rect">
            <a:avLst/>
          </a:prstGeom>
          <a:noFill/>
        </p:spPr>
      </p:pic>
      <p:pic>
        <p:nvPicPr>
          <p:cNvPr id="12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4343400"/>
            <a:ext cx="799643" cy="2514600"/>
          </a:xfrm>
          <a:prstGeom prst="rect">
            <a:avLst/>
          </a:prstGeom>
          <a:noFill/>
        </p:spPr>
      </p:pic>
      <p:pic>
        <p:nvPicPr>
          <p:cNvPr id="13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4343400"/>
            <a:ext cx="799643" cy="2514600"/>
          </a:xfrm>
          <a:prstGeom prst="rect">
            <a:avLst/>
          </a:prstGeom>
          <a:noFill/>
        </p:spPr>
      </p:pic>
      <p:pic>
        <p:nvPicPr>
          <p:cNvPr id="14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4343400"/>
            <a:ext cx="799643" cy="251460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1219200" y="3733800"/>
            <a:ext cx="6629400" cy="38100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Dryad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62400" y="430640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/>
              <a:t>=&gt; DryadLINQ</a:t>
            </a:r>
            <a:endParaRPr lang="en-US" sz="4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6200" y="1722437"/>
            <a:ext cx="8991600" cy="4800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28600" y="4160837"/>
            <a:ext cx="8686800" cy="2133600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04800" y="4618037"/>
            <a:ext cx="1676400" cy="53340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14021" name="Title 1"/>
          <p:cNvSpPr>
            <a:spLocks noGrp="1"/>
          </p:cNvSpPr>
          <p:nvPr>
            <p:ph type="title" idx="4294967295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dirty="0" smtClean="0"/>
              <a:t>LINQ = </a:t>
            </a:r>
            <a:r>
              <a:rPr lang="en-US" dirty="0" err="1" smtClean="0"/>
              <a:t>.Net</a:t>
            </a:r>
            <a:r>
              <a:rPr lang="en-US" dirty="0" smtClean="0"/>
              <a:t>+ Queries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228600" y="2255837"/>
            <a:ext cx="8686800" cy="53340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28600" y="2865437"/>
            <a:ext cx="8686800" cy="1219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4024" name="Content Placeholder 2"/>
          <p:cNvSpPr txBox="1">
            <a:spLocks/>
          </p:cNvSpPr>
          <p:nvPr/>
        </p:nvSpPr>
        <p:spPr bwMode="auto">
          <a:xfrm>
            <a:off x="228600" y="2255837"/>
            <a:ext cx="8686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>
                <a:latin typeface="Calibri" pitchFamily="34" charset="0"/>
              </a:rPr>
              <a:t>Collection&lt;T&gt; collection;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 err="1">
                <a:latin typeface="Calibri" pitchFamily="34" charset="0"/>
              </a:rPr>
              <a:t>bool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IsLegal</a:t>
            </a:r>
            <a:r>
              <a:rPr lang="en-US" sz="3200" dirty="0">
                <a:latin typeface="Calibri" pitchFamily="34" charset="0"/>
              </a:rPr>
              <a:t>(Key);	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>
                <a:latin typeface="Calibri" pitchFamily="34" charset="0"/>
              </a:rPr>
              <a:t>string Hash(Key);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endParaRPr lang="en-US" sz="32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 err="1">
                <a:latin typeface="Calibri" pitchFamily="34" charset="0"/>
              </a:rPr>
              <a:t>var</a:t>
            </a:r>
            <a:r>
              <a:rPr lang="en-US" sz="3200" dirty="0">
                <a:latin typeface="Calibri" pitchFamily="34" charset="0"/>
              </a:rPr>
              <a:t> results = from c in collection </a:t>
            </a:r>
            <a:br>
              <a:rPr lang="en-US" sz="3200" dirty="0">
                <a:latin typeface="Calibri" pitchFamily="34" charset="0"/>
              </a:rPr>
            </a:br>
            <a:r>
              <a:rPr lang="en-US" sz="3200" dirty="0">
                <a:latin typeface="Calibri" pitchFamily="34" charset="0"/>
              </a:rPr>
              <a:t>		where </a:t>
            </a:r>
            <a:r>
              <a:rPr lang="en-US" sz="3200" dirty="0" err="1">
                <a:latin typeface="Calibri" pitchFamily="34" charset="0"/>
              </a:rPr>
              <a:t>IsLegal</a:t>
            </a:r>
            <a:r>
              <a:rPr lang="en-US" sz="3200" dirty="0">
                <a:latin typeface="Calibri" pitchFamily="34" charset="0"/>
              </a:rPr>
              <a:t>(</a:t>
            </a:r>
            <a:r>
              <a:rPr lang="en-US" sz="3200" dirty="0" err="1">
                <a:latin typeface="Calibri" pitchFamily="34" charset="0"/>
              </a:rPr>
              <a:t>c.key</a:t>
            </a:r>
            <a:r>
              <a:rPr lang="en-US" sz="3200" dirty="0">
                <a:latin typeface="Calibri" pitchFamily="34" charset="0"/>
              </a:rPr>
              <a:t>) </a:t>
            </a:r>
            <a:br>
              <a:rPr lang="en-US" sz="3200" dirty="0">
                <a:latin typeface="Calibri" pitchFamily="34" charset="0"/>
              </a:rPr>
            </a:br>
            <a:r>
              <a:rPr lang="en-US" sz="3200" dirty="0">
                <a:latin typeface="Calibri" pitchFamily="34" charset="0"/>
              </a:rPr>
              <a:t>		select new { Hash(</a:t>
            </a:r>
            <a:r>
              <a:rPr lang="en-US" sz="3200" dirty="0" err="1">
                <a:latin typeface="Calibri" pitchFamily="34" charset="0"/>
              </a:rPr>
              <a:t>c.key</a:t>
            </a:r>
            <a:r>
              <a:rPr lang="en-US" sz="3200" dirty="0">
                <a:latin typeface="Calibri" pitchFamily="34" charset="0"/>
              </a:rPr>
              <a:t>), </a:t>
            </a:r>
            <a:r>
              <a:rPr lang="en-US" sz="3200" dirty="0" err="1">
                <a:latin typeface="Calibri" pitchFamily="34" charset="0"/>
              </a:rPr>
              <a:t>c.value</a:t>
            </a:r>
            <a:r>
              <a:rPr lang="en-US" sz="3200" dirty="0">
                <a:latin typeface="Calibri" pitchFamily="34" charset="0"/>
              </a:rPr>
              <a:t>};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1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44562"/>
          </a:xfrm>
        </p:spPr>
        <p:txBody>
          <a:bodyPr/>
          <a:lstStyle/>
          <a:p>
            <a:r>
              <a:rPr lang="en-US" dirty="0" smtClean="0"/>
              <a:t>Collections and Iterators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990600"/>
            <a:ext cx="8382000" cy="293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en-US" sz="2800" dirty="0" smtClean="0">
                <a:latin typeface="Calibri" pitchFamily="34" charset="0"/>
              </a:rPr>
              <a:t>class Collection&lt;T&gt; : IEnumerable&lt;T&gt;;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endParaRPr lang="en-US" sz="2800" dirty="0" smtClean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endParaRPr lang="en-US" sz="2800" dirty="0" smtClean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endParaRPr lang="en-US" sz="2800" dirty="0" smtClean="0">
              <a:latin typeface="Calibri" pitchFamily="34" charset="0"/>
            </a:endParaRPr>
          </a:p>
          <a:p>
            <a:endParaRPr lang="en-US" sz="2800" dirty="0" smtClean="0"/>
          </a:p>
          <a:p>
            <a:endParaRPr lang="en-US" sz="2800" dirty="0" smtClean="0">
              <a:latin typeface="Calibri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43000" y="1524001"/>
            <a:ext cx="3352800" cy="761999"/>
            <a:chOff x="1143000" y="1524000"/>
            <a:chExt cx="3352800" cy="1349145"/>
          </a:xfrm>
        </p:grpSpPr>
        <p:sp>
          <p:nvSpPr>
            <p:cNvPr id="5" name="Rounded Rectangle 4"/>
            <p:cNvSpPr/>
            <p:nvPr/>
          </p:nvSpPr>
          <p:spPr>
            <a:xfrm>
              <a:off x="1143000" y="1524000"/>
              <a:ext cx="3352800" cy="1349145"/>
            </a:xfrm>
            <a:prstGeom prst="roundRect">
              <a:avLst/>
            </a:prstGeom>
            <a:solidFill>
              <a:srgbClr val="FFCCFF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54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370811" y="1673904"/>
              <a:ext cx="227811" cy="10493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750493" y="1673904"/>
              <a:ext cx="227811" cy="10493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54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130177" y="1673904"/>
              <a:ext cx="227811" cy="10493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54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509861" y="1673904"/>
              <a:ext cx="227811" cy="10493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54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889545" y="1673904"/>
              <a:ext cx="227811" cy="10493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5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276600" y="1676400"/>
              <a:ext cx="227811" cy="10493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54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656284" y="1676400"/>
              <a:ext cx="227811" cy="10493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54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35968" y="1676400"/>
              <a:ext cx="227811" cy="10493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5400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590800" y="2438400"/>
            <a:ext cx="6400800" cy="13849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 smtClean="0"/>
              <a:t>public interface IEnumerable&lt;T&gt;  {</a:t>
            </a:r>
          </a:p>
          <a:p>
            <a:r>
              <a:rPr lang="en-US" sz="2800" dirty="0" smtClean="0"/>
              <a:t>	</a:t>
            </a:r>
            <a:r>
              <a:rPr lang="en-US" sz="2800" dirty="0" err="1" smtClean="0"/>
              <a:t>IEnumerator</a:t>
            </a:r>
            <a:r>
              <a:rPr lang="en-US" sz="2800" dirty="0" smtClean="0"/>
              <a:t>&lt;T&gt; </a:t>
            </a:r>
            <a:r>
              <a:rPr lang="en-US" sz="2800" dirty="0" err="1" smtClean="0"/>
              <a:t>GetEnumerator</a:t>
            </a:r>
            <a:r>
              <a:rPr lang="en-US" sz="2800" dirty="0" smtClean="0"/>
              <a:t>();</a:t>
            </a:r>
          </a:p>
          <a:p>
            <a:r>
              <a:rPr lang="en-US" sz="2800" dirty="0" smtClean="0"/>
              <a:t>}</a:t>
            </a:r>
            <a:endParaRPr lang="en-US" sz="2800" dirty="0"/>
          </a:p>
        </p:txBody>
      </p:sp>
      <p:sp>
        <p:nvSpPr>
          <p:cNvPr id="16" name="Down Arrow 15"/>
          <p:cNvSpPr/>
          <p:nvPr/>
        </p:nvSpPr>
        <p:spPr>
          <a:xfrm flipV="1">
            <a:off x="2040467" y="2308578"/>
            <a:ext cx="381000" cy="609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09600" y="4191000"/>
            <a:ext cx="5943600" cy="224676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public interface </a:t>
            </a:r>
            <a:r>
              <a:rPr lang="en-US" sz="2800" dirty="0" err="1" smtClean="0"/>
              <a:t>IEnumerator</a:t>
            </a:r>
            <a:r>
              <a:rPr lang="en-US" sz="2800" dirty="0" smtClean="0"/>
              <a:t> &lt;T&gt; {</a:t>
            </a:r>
          </a:p>
          <a:p>
            <a:r>
              <a:rPr lang="en-US" sz="2800" dirty="0" smtClean="0"/>
              <a:t>	T Current { get; }</a:t>
            </a:r>
          </a:p>
          <a:p>
            <a:r>
              <a:rPr lang="en-US" sz="2800" dirty="0" smtClean="0"/>
              <a:t>	</a:t>
            </a:r>
            <a:r>
              <a:rPr lang="en-US" sz="2800" dirty="0" err="1" smtClean="0"/>
              <a:t>bool</a:t>
            </a:r>
            <a:r>
              <a:rPr lang="en-US" sz="2800" dirty="0" smtClean="0"/>
              <a:t> </a:t>
            </a:r>
            <a:r>
              <a:rPr lang="en-US" sz="2800" dirty="0" err="1" smtClean="0"/>
              <a:t>MoveNext</a:t>
            </a:r>
            <a:r>
              <a:rPr lang="en-US" sz="2800" dirty="0" smtClean="0"/>
              <a:t>();</a:t>
            </a:r>
          </a:p>
          <a:p>
            <a:r>
              <a:rPr lang="en-US" sz="2800" dirty="0" smtClean="0"/>
              <a:t>	void Reset();</a:t>
            </a:r>
          </a:p>
          <a:p>
            <a:r>
              <a:rPr lang="en-US" sz="2800" dirty="0" smtClean="0"/>
              <a:t>}</a:t>
            </a:r>
            <a:endParaRPr lang="en-US" sz="2800" dirty="0">
              <a:latin typeface="Calibri" pitchFamily="34" charset="0"/>
            </a:endParaRPr>
          </a:p>
        </p:txBody>
      </p:sp>
      <p:pic>
        <p:nvPicPr>
          <p:cNvPr id="67585" name="Picture 1" descr="C:\Documents and Settings\mbudiu\Local Settings\Temporary Internet Files\Content.IE5\D44W1AYC\MCj0432538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5486400"/>
            <a:ext cx="571391" cy="56311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DryadLINQ Data Model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4" name="Picture 3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0155" y="2998065"/>
            <a:ext cx="884439" cy="1304621"/>
          </a:xfrm>
          <a:prstGeom prst="rect">
            <a:avLst/>
          </a:prstGeom>
          <a:noFill/>
        </p:spPr>
      </p:pic>
      <p:pic>
        <p:nvPicPr>
          <p:cNvPr id="5" name="Picture 4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6065" y="2998065"/>
            <a:ext cx="884439" cy="1304621"/>
          </a:xfrm>
          <a:prstGeom prst="rect">
            <a:avLst/>
          </a:prstGeom>
          <a:noFill/>
        </p:spPr>
      </p:pic>
      <p:pic>
        <p:nvPicPr>
          <p:cNvPr id="6" name="Picture 5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025" y="2998065"/>
            <a:ext cx="884439" cy="1304621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1078913" y="2700754"/>
            <a:ext cx="2202164" cy="1349145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8" name="Rectangle 7"/>
          <p:cNvSpPr/>
          <p:nvPr/>
        </p:nvSpPr>
        <p:spPr>
          <a:xfrm>
            <a:off x="1306724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86406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0" name="Rectangle 9"/>
          <p:cNvSpPr/>
          <p:nvPr/>
        </p:nvSpPr>
        <p:spPr>
          <a:xfrm>
            <a:off x="2066090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1" name="Rectangle 10"/>
          <p:cNvSpPr/>
          <p:nvPr/>
        </p:nvSpPr>
        <p:spPr>
          <a:xfrm>
            <a:off x="2445774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2" name="Rectangle 11"/>
          <p:cNvSpPr/>
          <p:nvPr/>
        </p:nvSpPr>
        <p:spPr>
          <a:xfrm>
            <a:off x="2825458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3" name="Rounded Rectangle 12"/>
          <p:cNvSpPr/>
          <p:nvPr/>
        </p:nvSpPr>
        <p:spPr>
          <a:xfrm>
            <a:off x="3812634" y="2700754"/>
            <a:ext cx="1822480" cy="1349145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4" name="Rectangle 13"/>
          <p:cNvSpPr/>
          <p:nvPr/>
        </p:nvSpPr>
        <p:spPr>
          <a:xfrm>
            <a:off x="4040443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5" name="Rectangle 14"/>
          <p:cNvSpPr/>
          <p:nvPr/>
        </p:nvSpPr>
        <p:spPr>
          <a:xfrm>
            <a:off x="4420127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" name="Rectangle 15"/>
          <p:cNvSpPr/>
          <p:nvPr/>
        </p:nvSpPr>
        <p:spPr>
          <a:xfrm>
            <a:off x="4799811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7" name="Rectangle 16"/>
          <p:cNvSpPr/>
          <p:nvPr/>
        </p:nvSpPr>
        <p:spPr>
          <a:xfrm>
            <a:off x="5179495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" name="Rounded Rectangle 17"/>
          <p:cNvSpPr/>
          <p:nvPr/>
        </p:nvSpPr>
        <p:spPr>
          <a:xfrm>
            <a:off x="6470418" y="2700754"/>
            <a:ext cx="1822480" cy="1349145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9" name="Rectangle 18"/>
          <p:cNvSpPr/>
          <p:nvPr/>
        </p:nvSpPr>
        <p:spPr>
          <a:xfrm>
            <a:off x="6698226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" name="Rectangle 19"/>
          <p:cNvSpPr/>
          <p:nvPr/>
        </p:nvSpPr>
        <p:spPr>
          <a:xfrm>
            <a:off x="7077910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1" name="Rectangle 20"/>
          <p:cNvSpPr/>
          <p:nvPr/>
        </p:nvSpPr>
        <p:spPr>
          <a:xfrm>
            <a:off x="7457594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2" name="Rectangle 21"/>
          <p:cNvSpPr/>
          <p:nvPr/>
        </p:nvSpPr>
        <p:spPr>
          <a:xfrm>
            <a:off x="7837278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3" name="TextBox 18"/>
          <p:cNvSpPr txBox="1"/>
          <p:nvPr/>
        </p:nvSpPr>
        <p:spPr>
          <a:xfrm>
            <a:off x="1371600" y="1676400"/>
            <a:ext cx="1627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i="1" dirty="0" smtClean="0"/>
              <a:t>Partition</a:t>
            </a:r>
            <a:endParaRPr lang="en-US" sz="3200" i="1" dirty="0"/>
          </a:p>
        </p:txBody>
      </p:sp>
      <p:sp>
        <p:nvSpPr>
          <p:cNvPr id="24" name="Left Brace 23"/>
          <p:cNvSpPr/>
          <p:nvPr/>
        </p:nvSpPr>
        <p:spPr>
          <a:xfrm rot="16200000" flipH="1">
            <a:off x="2066090" y="1376594"/>
            <a:ext cx="294813" cy="2063691"/>
          </a:xfrm>
          <a:prstGeom prst="leftBrace">
            <a:avLst>
              <a:gd name="adj1" fmla="val 27750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TextBox 20"/>
          <p:cNvSpPr txBox="1"/>
          <p:nvPr/>
        </p:nvSpPr>
        <p:spPr>
          <a:xfrm>
            <a:off x="3810000" y="4724400"/>
            <a:ext cx="18197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i="1" dirty="0" smtClean="0"/>
              <a:t>Collection</a:t>
            </a:r>
            <a:endParaRPr lang="en-US" sz="3200" i="1" dirty="0"/>
          </a:p>
        </p:txBody>
      </p:sp>
      <p:sp>
        <p:nvSpPr>
          <p:cNvPr id="26" name="Left Brace 25"/>
          <p:cNvSpPr/>
          <p:nvPr/>
        </p:nvSpPr>
        <p:spPr>
          <a:xfrm rot="16200000">
            <a:off x="4645703" y="860673"/>
            <a:ext cx="294813" cy="7517731"/>
          </a:xfrm>
          <a:prstGeom prst="leftBrace">
            <a:avLst>
              <a:gd name="adj1" fmla="val 27750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7" name="TextBox 25"/>
          <p:cNvSpPr txBox="1"/>
          <p:nvPr/>
        </p:nvSpPr>
        <p:spPr>
          <a:xfrm>
            <a:off x="5603845" y="1524000"/>
            <a:ext cx="2202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i="1" dirty="0" err="1" smtClean="0"/>
              <a:t>.Net</a:t>
            </a:r>
            <a:r>
              <a:rPr lang="en-US" sz="3200" i="1" dirty="0" smtClean="0"/>
              <a:t> objects</a:t>
            </a:r>
            <a:endParaRPr lang="en-US" sz="3200" i="1" dirty="0"/>
          </a:p>
        </p:txBody>
      </p:sp>
      <p:cxnSp>
        <p:nvCxnSpPr>
          <p:cNvPr id="28" name="Straight Arrow Connector 27"/>
          <p:cNvCxnSpPr>
            <a:stCxn id="27" idx="2"/>
            <a:endCxn id="12" idx="0"/>
          </p:cNvCxnSpPr>
          <p:nvPr/>
        </p:nvCxnSpPr>
        <p:spPr>
          <a:xfrm rot="5400000">
            <a:off x="4451239" y="596900"/>
            <a:ext cx="741883" cy="37656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886838" y="2555845"/>
            <a:ext cx="7665137" cy="162147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stCxn id="27" idx="2"/>
            <a:endCxn id="22" idx="0"/>
          </p:cNvCxnSpPr>
          <p:nvPr/>
        </p:nvCxnSpPr>
        <p:spPr>
          <a:xfrm rot="16200000" flipH="1">
            <a:off x="6957149" y="1856622"/>
            <a:ext cx="741883" cy="12461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286000" y="1371600"/>
            <a:ext cx="4191000" cy="19081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357438" y="2341563"/>
            <a:ext cx="4048125" cy="847725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2393950" y="2514600"/>
            <a:ext cx="858838" cy="225425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2366963" y="1600200"/>
            <a:ext cx="4049712" cy="20955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357438" y="1828800"/>
            <a:ext cx="4048125" cy="482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357438" y="1584325"/>
            <a:ext cx="4048125" cy="1798638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+mn-lt"/>
              </a:rPr>
              <a:t>Collection&lt;T&gt; collection;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err="1">
                <a:latin typeface="+mn-lt"/>
              </a:rPr>
              <a:t>bool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IsLegal</a:t>
            </a:r>
            <a:r>
              <a:rPr lang="en-US" sz="3200" dirty="0">
                <a:latin typeface="+mn-lt"/>
              </a:rPr>
              <a:t>(Key k);	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+mn-lt"/>
              </a:rPr>
              <a:t>string Hash(Key);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err="1">
                <a:latin typeface="+mn-lt"/>
              </a:rPr>
              <a:t>var</a:t>
            </a:r>
            <a:r>
              <a:rPr lang="en-US" sz="3200" dirty="0">
                <a:latin typeface="+mn-lt"/>
              </a:rPr>
              <a:t> results = from c in collection 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	where </a:t>
            </a:r>
            <a:r>
              <a:rPr lang="en-US" sz="3200" dirty="0" err="1">
                <a:latin typeface="+mn-lt"/>
              </a:rPr>
              <a:t>IsLegal</a:t>
            </a:r>
            <a:r>
              <a:rPr lang="en-US" sz="3200" dirty="0">
                <a:latin typeface="+mn-lt"/>
              </a:rPr>
              <a:t>(</a:t>
            </a:r>
            <a:r>
              <a:rPr lang="en-US" sz="3200" dirty="0" err="1">
                <a:latin typeface="+mn-lt"/>
              </a:rPr>
              <a:t>c.key</a:t>
            </a:r>
            <a:r>
              <a:rPr lang="en-US" sz="3200" dirty="0">
                <a:latin typeface="+mn-lt"/>
              </a:rPr>
              <a:t>) 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	select new { Hash(</a:t>
            </a:r>
            <a:r>
              <a:rPr lang="en-US" sz="3200" dirty="0" err="1">
                <a:latin typeface="+mn-lt"/>
              </a:rPr>
              <a:t>c.key</a:t>
            </a:r>
            <a:r>
              <a:rPr lang="en-US" sz="3200" dirty="0">
                <a:latin typeface="+mn-lt"/>
              </a:rPr>
              <a:t>), </a:t>
            </a:r>
            <a:r>
              <a:rPr lang="en-US" sz="3200" dirty="0" err="1">
                <a:latin typeface="+mn-lt"/>
              </a:rPr>
              <a:t>c.value</a:t>
            </a:r>
            <a:r>
              <a:rPr lang="en-US" sz="3200" dirty="0">
                <a:latin typeface="+mn-lt"/>
              </a:rPr>
              <a:t>};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676400" y="4953000"/>
            <a:ext cx="5334000" cy="838200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1504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6688" y="4657725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15050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/>
              <a:t>DryadLINQ = LINQ + Dryad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817688" y="5114925"/>
            <a:ext cx="990600" cy="5334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C#</a:t>
            </a:r>
          </a:p>
        </p:txBody>
      </p:sp>
      <p:cxnSp>
        <p:nvCxnSpPr>
          <p:cNvPr id="17" name="Straight Arrow Connector 16"/>
          <p:cNvCxnSpPr>
            <a:stCxn id="21" idx="4"/>
            <a:endCxn id="13" idx="0"/>
          </p:cNvCxnSpPr>
          <p:nvPr/>
        </p:nvCxnSpPr>
        <p:spPr>
          <a:xfrm rot="5400000">
            <a:off x="2121694" y="4925219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6" idx="0"/>
          </p:cNvCxnSpPr>
          <p:nvPr/>
        </p:nvCxnSpPr>
        <p:spPr>
          <a:xfrm rot="16200000" flipH="1">
            <a:off x="6065838" y="4905375"/>
            <a:ext cx="381000" cy="381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2122488" y="44291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417888" y="44291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713288" y="44291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008688" y="44291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542088" y="4352925"/>
            <a:ext cx="1611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i="1">
                <a:latin typeface="Calibri" pitchFamily="34" charset="0"/>
              </a:rPr>
              <a:t>collection</a:t>
            </a:r>
          </a:p>
        </p:txBody>
      </p:sp>
      <p:sp>
        <p:nvSpPr>
          <p:cNvPr id="33" name="Oval 32"/>
          <p:cNvSpPr/>
          <p:nvPr/>
        </p:nvSpPr>
        <p:spPr>
          <a:xfrm>
            <a:off x="2198688" y="60293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494088" y="60293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789488" y="60293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084888" y="60293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7" name="Straight Arrow Connector 36"/>
          <p:cNvCxnSpPr>
            <a:stCxn id="13" idx="2"/>
            <a:endCxn id="33" idx="0"/>
          </p:cNvCxnSpPr>
          <p:nvPr/>
        </p:nvCxnSpPr>
        <p:spPr>
          <a:xfrm rot="16200000" flipH="1">
            <a:off x="2160588" y="5800725"/>
            <a:ext cx="381000" cy="76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4" idx="2"/>
            <a:endCxn id="34" idx="0"/>
          </p:cNvCxnSpPr>
          <p:nvPr/>
        </p:nvCxnSpPr>
        <p:spPr>
          <a:xfrm rot="16200000" flipH="1">
            <a:off x="3455988" y="5800725"/>
            <a:ext cx="381000" cy="76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5" idx="2"/>
            <a:endCxn id="35" idx="0"/>
          </p:cNvCxnSpPr>
          <p:nvPr/>
        </p:nvCxnSpPr>
        <p:spPr>
          <a:xfrm rot="16200000" flipH="1">
            <a:off x="4751388" y="5800725"/>
            <a:ext cx="381000" cy="76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6" idx="2"/>
            <a:endCxn id="36" idx="0"/>
          </p:cNvCxnSpPr>
          <p:nvPr/>
        </p:nvCxnSpPr>
        <p:spPr>
          <a:xfrm rot="5400000">
            <a:off x="6084094" y="5839619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6618288" y="5953125"/>
            <a:ext cx="11445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i="1">
                <a:latin typeface="Calibri" pitchFamily="34" charset="0"/>
              </a:rPr>
              <a:t>results</a:t>
            </a:r>
          </a:p>
        </p:txBody>
      </p:sp>
      <p:pic>
        <p:nvPicPr>
          <p:cNvPr id="215068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4488" y="4657725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9888" y="4657725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0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5288" y="4657725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ed Rectangle 13"/>
          <p:cNvSpPr/>
          <p:nvPr/>
        </p:nvSpPr>
        <p:spPr>
          <a:xfrm>
            <a:off x="3113088" y="5114925"/>
            <a:ext cx="990600" cy="5334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C#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408488" y="5114925"/>
            <a:ext cx="990600" cy="5334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C#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0088" y="5114925"/>
            <a:ext cx="990600" cy="5334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C#</a:t>
            </a:r>
          </a:p>
        </p:txBody>
      </p:sp>
      <p:sp>
        <p:nvSpPr>
          <p:cNvPr id="54" name="Down Arrow 53"/>
          <p:cNvSpPr/>
          <p:nvPr/>
        </p:nvSpPr>
        <p:spPr>
          <a:xfrm>
            <a:off x="3886200" y="3429000"/>
            <a:ext cx="914400" cy="762000"/>
          </a:xfrm>
          <a:prstGeom prst="downArrow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1333500" y="1897063"/>
            <a:ext cx="1038225" cy="3200400"/>
          </a:xfrm>
          <a:custGeom>
            <a:avLst/>
            <a:gdLst>
              <a:gd name="connsiteX0" fmla="*/ 1017916 w 1017916"/>
              <a:gd name="connsiteY0" fmla="*/ 0 h 3200400"/>
              <a:gd name="connsiteX1" fmla="*/ 586595 w 1017916"/>
              <a:gd name="connsiteY1" fmla="*/ 155276 h 3200400"/>
              <a:gd name="connsiteX2" fmla="*/ 8626 w 1017916"/>
              <a:gd name="connsiteY2" fmla="*/ 854015 h 3200400"/>
              <a:gd name="connsiteX3" fmla="*/ 534837 w 1017916"/>
              <a:gd name="connsiteY3" fmla="*/ 3200400 h 3200400"/>
              <a:gd name="connsiteX0" fmla="*/ 1038764 w 1038764"/>
              <a:gd name="connsiteY0" fmla="*/ 0 h 3200400"/>
              <a:gd name="connsiteX1" fmla="*/ 378843 w 1038764"/>
              <a:gd name="connsiteY1" fmla="*/ 155276 h 3200400"/>
              <a:gd name="connsiteX2" fmla="*/ 29474 w 1038764"/>
              <a:gd name="connsiteY2" fmla="*/ 854015 h 3200400"/>
              <a:gd name="connsiteX3" fmla="*/ 555685 w 1038764"/>
              <a:gd name="connsiteY3" fmla="*/ 320040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8764" h="3200400">
                <a:moveTo>
                  <a:pt x="1038764" y="0"/>
                </a:moveTo>
                <a:cubicBezTo>
                  <a:pt x="907211" y="6470"/>
                  <a:pt x="547058" y="12940"/>
                  <a:pt x="378843" y="155276"/>
                </a:cubicBezTo>
                <a:cubicBezTo>
                  <a:pt x="210628" y="297612"/>
                  <a:pt x="0" y="346494"/>
                  <a:pt x="29474" y="854015"/>
                </a:cubicBezTo>
                <a:cubicBezTo>
                  <a:pt x="58948" y="1361536"/>
                  <a:pt x="288266" y="2280968"/>
                  <a:pt x="555685" y="3200400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Freeform 60"/>
          <p:cNvSpPr/>
          <p:nvPr/>
        </p:nvSpPr>
        <p:spPr>
          <a:xfrm flipH="1">
            <a:off x="6400800" y="2743200"/>
            <a:ext cx="889000" cy="2286000"/>
          </a:xfrm>
          <a:custGeom>
            <a:avLst/>
            <a:gdLst>
              <a:gd name="connsiteX0" fmla="*/ 1017916 w 1017916"/>
              <a:gd name="connsiteY0" fmla="*/ 0 h 3200400"/>
              <a:gd name="connsiteX1" fmla="*/ 586595 w 1017916"/>
              <a:gd name="connsiteY1" fmla="*/ 155276 h 3200400"/>
              <a:gd name="connsiteX2" fmla="*/ 8626 w 1017916"/>
              <a:gd name="connsiteY2" fmla="*/ 854015 h 3200400"/>
              <a:gd name="connsiteX3" fmla="*/ 534837 w 1017916"/>
              <a:gd name="connsiteY3" fmla="*/ 3200400 h 3200400"/>
              <a:gd name="connsiteX0" fmla="*/ 1038764 w 1038764"/>
              <a:gd name="connsiteY0" fmla="*/ 0 h 3200400"/>
              <a:gd name="connsiteX1" fmla="*/ 378843 w 1038764"/>
              <a:gd name="connsiteY1" fmla="*/ 155276 h 3200400"/>
              <a:gd name="connsiteX2" fmla="*/ 29474 w 1038764"/>
              <a:gd name="connsiteY2" fmla="*/ 854015 h 3200400"/>
              <a:gd name="connsiteX3" fmla="*/ 555685 w 1038764"/>
              <a:gd name="connsiteY3" fmla="*/ 3200400 h 3200400"/>
              <a:gd name="connsiteX0" fmla="*/ 1009909 w 1009909"/>
              <a:gd name="connsiteY0" fmla="*/ 0 h 2743200"/>
              <a:gd name="connsiteX1" fmla="*/ 349988 w 1009909"/>
              <a:gd name="connsiteY1" fmla="*/ 155276 h 2743200"/>
              <a:gd name="connsiteX2" fmla="*/ 619 w 1009909"/>
              <a:gd name="connsiteY2" fmla="*/ 854015 h 2743200"/>
              <a:gd name="connsiteX3" fmla="*/ 353703 w 1009909"/>
              <a:gd name="connsiteY3" fmla="*/ 274320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9909" h="2743200">
                <a:moveTo>
                  <a:pt x="1009909" y="0"/>
                </a:moveTo>
                <a:cubicBezTo>
                  <a:pt x="878356" y="6470"/>
                  <a:pt x="518203" y="12940"/>
                  <a:pt x="349988" y="155276"/>
                </a:cubicBezTo>
                <a:cubicBezTo>
                  <a:pt x="181773" y="297612"/>
                  <a:pt x="0" y="422694"/>
                  <a:pt x="619" y="854015"/>
                </a:cubicBezTo>
                <a:cubicBezTo>
                  <a:pt x="1238" y="1285336"/>
                  <a:pt x="86284" y="1823768"/>
                  <a:pt x="353703" y="2743200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685800" y="2133600"/>
            <a:ext cx="7731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i="1">
                <a:latin typeface="Calibri" pitchFamily="34" charset="0"/>
              </a:rPr>
              <a:t>Vertex</a:t>
            </a:r>
            <a:br>
              <a:rPr lang="en-US" i="1">
                <a:latin typeface="Calibri" pitchFamily="34" charset="0"/>
              </a:rPr>
            </a:br>
            <a:r>
              <a:rPr lang="en-US" i="1">
                <a:latin typeface="Calibri" pitchFamily="34" charset="0"/>
              </a:rPr>
              <a:t>code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7315200" y="2819400"/>
            <a:ext cx="12319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i="1">
                <a:latin typeface="Calibri" pitchFamily="34" charset="0"/>
              </a:rPr>
              <a:t>Query</a:t>
            </a:r>
            <a:br>
              <a:rPr lang="en-US" i="1">
                <a:latin typeface="Calibri" pitchFamily="34" charset="0"/>
              </a:rPr>
            </a:br>
            <a:r>
              <a:rPr lang="en-US" i="1">
                <a:latin typeface="Calibri" pitchFamily="34" charset="0"/>
              </a:rPr>
              <a:t>plan</a:t>
            </a:r>
          </a:p>
          <a:p>
            <a:pPr>
              <a:spcBef>
                <a:spcPct val="0"/>
              </a:spcBef>
            </a:pPr>
            <a:r>
              <a:rPr lang="en-US" i="1">
                <a:latin typeface="Calibri" pitchFamily="34" charset="0"/>
              </a:rPr>
              <a:t>(Dryad job)</a:t>
            </a:r>
          </a:p>
        </p:txBody>
      </p:sp>
      <p:sp>
        <p:nvSpPr>
          <p:cNvPr id="68" name="Freeform 67"/>
          <p:cNvSpPr/>
          <p:nvPr/>
        </p:nvSpPr>
        <p:spPr>
          <a:xfrm>
            <a:off x="1854200" y="1703388"/>
            <a:ext cx="547688" cy="2792412"/>
          </a:xfrm>
          <a:custGeom>
            <a:avLst/>
            <a:gdLst>
              <a:gd name="connsiteX0" fmla="*/ 1017916 w 1017916"/>
              <a:gd name="connsiteY0" fmla="*/ 0 h 3200400"/>
              <a:gd name="connsiteX1" fmla="*/ 586595 w 1017916"/>
              <a:gd name="connsiteY1" fmla="*/ 155276 h 3200400"/>
              <a:gd name="connsiteX2" fmla="*/ 8626 w 1017916"/>
              <a:gd name="connsiteY2" fmla="*/ 854015 h 3200400"/>
              <a:gd name="connsiteX3" fmla="*/ 534837 w 1017916"/>
              <a:gd name="connsiteY3" fmla="*/ 3200400 h 3200400"/>
              <a:gd name="connsiteX0" fmla="*/ 1038764 w 1038764"/>
              <a:gd name="connsiteY0" fmla="*/ 0 h 3200400"/>
              <a:gd name="connsiteX1" fmla="*/ 378843 w 1038764"/>
              <a:gd name="connsiteY1" fmla="*/ 155276 h 3200400"/>
              <a:gd name="connsiteX2" fmla="*/ 29474 w 1038764"/>
              <a:gd name="connsiteY2" fmla="*/ 854015 h 3200400"/>
              <a:gd name="connsiteX3" fmla="*/ 555685 w 1038764"/>
              <a:gd name="connsiteY3" fmla="*/ 3200400 h 3200400"/>
              <a:gd name="connsiteX0" fmla="*/ 1038764 w 1038764"/>
              <a:gd name="connsiteY0" fmla="*/ 22561 h 3222961"/>
              <a:gd name="connsiteX1" fmla="*/ 792088 w 1038764"/>
              <a:gd name="connsiteY1" fmla="*/ 25879 h 3222961"/>
              <a:gd name="connsiteX2" fmla="*/ 378843 w 1038764"/>
              <a:gd name="connsiteY2" fmla="*/ 177837 h 3222961"/>
              <a:gd name="connsiteX3" fmla="*/ 29474 w 1038764"/>
              <a:gd name="connsiteY3" fmla="*/ 876576 h 3222961"/>
              <a:gd name="connsiteX4" fmla="*/ 555685 w 1038764"/>
              <a:gd name="connsiteY4" fmla="*/ 3222961 h 3222961"/>
              <a:gd name="connsiteX0" fmla="*/ 798875 w 862093"/>
              <a:gd name="connsiteY0" fmla="*/ 22561 h 3222961"/>
              <a:gd name="connsiteX1" fmla="*/ 792088 w 862093"/>
              <a:gd name="connsiteY1" fmla="*/ 25879 h 3222961"/>
              <a:gd name="connsiteX2" fmla="*/ 378843 w 862093"/>
              <a:gd name="connsiteY2" fmla="*/ 177837 h 3222961"/>
              <a:gd name="connsiteX3" fmla="*/ 29474 w 862093"/>
              <a:gd name="connsiteY3" fmla="*/ 876576 h 3222961"/>
              <a:gd name="connsiteX4" fmla="*/ 555685 w 862093"/>
              <a:gd name="connsiteY4" fmla="*/ 3222961 h 322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093" h="3222961">
                <a:moveTo>
                  <a:pt x="798875" y="22561"/>
                </a:moveTo>
                <a:cubicBezTo>
                  <a:pt x="797744" y="23114"/>
                  <a:pt x="862093" y="0"/>
                  <a:pt x="792088" y="25879"/>
                </a:cubicBezTo>
                <a:cubicBezTo>
                  <a:pt x="722083" y="51758"/>
                  <a:pt x="505945" y="36054"/>
                  <a:pt x="378843" y="177837"/>
                </a:cubicBezTo>
                <a:cubicBezTo>
                  <a:pt x="251741" y="319620"/>
                  <a:pt x="0" y="369055"/>
                  <a:pt x="29474" y="876576"/>
                </a:cubicBezTo>
                <a:cubicBezTo>
                  <a:pt x="58948" y="1384097"/>
                  <a:pt x="288266" y="2303529"/>
                  <a:pt x="555685" y="3222961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2057400" y="3505200"/>
            <a:ext cx="638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i="1">
                <a:latin typeface="Calibri" pitchFamily="34" charset="0"/>
              </a:rPr>
              <a:t>Data</a:t>
            </a:r>
          </a:p>
        </p:txBody>
      </p:sp>
      <p:cxnSp>
        <p:nvCxnSpPr>
          <p:cNvPr id="18" name="Straight Arrow Connector 17"/>
          <p:cNvCxnSpPr>
            <a:stCxn id="22" idx="4"/>
            <a:endCxn id="14" idx="0"/>
          </p:cNvCxnSpPr>
          <p:nvPr/>
        </p:nvCxnSpPr>
        <p:spPr>
          <a:xfrm rot="5400000">
            <a:off x="3417094" y="4925219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3" idx="4"/>
            <a:endCxn id="15" idx="0"/>
          </p:cNvCxnSpPr>
          <p:nvPr/>
        </p:nvCxnSpPr>
        <p:spPr>
          <a:xfrm rot="5400000">
            <a:off x="4712494" y="4925219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13" grpId="0" animBg="1"/>
      <p:bldP spid="21" grpId="0" animBg="1"/>
      <p:bldP spid="22" grpId="0" animBg="1"/>
      <p:bldP spid="23" grpId="0" animBg="1"/>
      <p:bldP spid="24" grpId="0" animBg="1"/>
      <p:bldP spid="25" grpId="0"/>
      <p:bldP spid="33" grpId="0" animBg="1"/>
      <p:bldP spid="34" grpId="0" animBg="1"/>
      <p:bldP spid="35" grpId="0" animBg="1"/>
      <p:bldP spid="36" grpId="0" animBg="1"/>
      <p:bldP spid="49" grpId="0"/>
      <p:bldP spid="14" grpId="0" animBg="1"/>
      <p:bldP spid="15" grpId="0" animBg="1"/>
      <p:bldP spid="16" grpId="0" animBg="1"/>
      <p:bldP spid="60" grpId="0" animBg="1"/>
      <p:bldP spid="61" grpId="0" animBg="1"/>
      <p:bldP spid="62" grpId="0"/>
      <p:bldP spid="63" grpId="0"/>
      <p:bldP spid="68" grpId="0" animBg="1"/>
      <p:bldP spid="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Space</a:t>
            </a:r>
            <a:endParaRPr lang="en-US" dirty="0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219200" y="5943600"/>
            <a:ext cx="5715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 flipH="1" flipV="1">
            <a:off x="-838200" y="3810000"/>
            <a:ext cx="39624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38800" y="6096000"/>
            <a:ext cx="1290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Throughput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43000" y="6096000"/>
            <a:ext cx="904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Latency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2057400"/>
            <a:ext cx="945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Internet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4724400"/>
            <a:ext cx="8354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Private</a:t>
            </a:r>
          </a:p>
          <a:p>
            <a:pPr algn="ctr"/>
            <a:r>
              <a:rPr lang="en-US" dirty="0"/>
              <a:t>d</a:t>
            </a:r>
            <a:r>
              <a:rPr lang="en-US" dirty="0" smtClean="0"/>
              <a:t>ata</a:t>
            </a:r>
          </a:p>
          <a:p>
            <a:pPr algn="ctr"/>
            <a:r>
              <a:rPr lang="en-US" dirty="0" smtClean="0"/>
              <a:t>center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295400" y="3886200"/>
            <a:ext cx="2057400" cy="182880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67000" y="3276600"/>
            <a:ext cx="877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Data-</a:t>
            </a:r>
          </a:p>
          <a:p>
            <a:pPr algn="ctr"/>
            <a:r>
              <a:rPr lang="en-US" dirty="0" smtClean="0"/>
              <a:t>parallel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66800" y="4495800"/>
            <a:ext cx="976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Shared</a:t>
            </a:r>
          </a:p>
          <a:p>
            <a:r>
              <a:rPr lang="en-US" dirty="0" smtClean="0"/>
              <a:t>memory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6438900" y="4000500"/>
            <a:ext cx="1905000" cy="182880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429000" y="3886200"/>
            <a:ext cx="4953000" cy="7620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7010400" y="3810000"/>
            <a:ext cx="838200" cy="533400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bliqueTopRight">
              <a:rot lat="0" lon="0" rev="0"/>
            </a:camera>
            <a:lightRig rig="threePt" dir="t"/>
          </a:scene3d>
          <a:sp3d extrusionH="1270000">
            <a:bevelB/>
            <a:extrusionClr>
              <a:schemeClr val="tx2">
                <a:lumMod val="20000"/>
                <a:lumOff val="8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Dryad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276600" y="3886200"/>
            <a:ext cx="838200" cy="533400"/>
          </a:xfrm>
          <a:prstGeom prst="rect">
            <a:avLst/>
          </a:prstGeom>
          <a:solidFill>
            <a:srgbClr val="FFFF99"/>
          </a:solidFill>
          <a:ln>
            <a:noFill/>
          </a:ln>
          <a:scene3d>
            <a:camera prst="obliqueTopRight">
              <a:rot lat="0" lon="0" rev="0"/>
            </a:camera>
            <a:lightRig rig="threePt" dir="t"/>
          </a:scene3d>
          <a:sp3d extrusionH="1270000">
            <a:bevelB/>
            <a:extrusionClr>
              <a:schemeClr val="tx2">
                <a:lumMod val="20000"/>
                <a:lumOff val="8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Search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486400" y="5257800"/>
            <a:ext cx="838200" cy="533400"/>
          </a:xfrm>
          <a:prstGeom prst="rect">
            <a:avLst/>
          </a:prstGeom>
          <a:solidFill>
            <a:srgbClr val="FFFF99"/>
          </a:solidFill>
          <a:ln>
            <a:noFill/>
          </a:ln>
          <a:scene3d>
            <a:camera prst="obliqueTopRight">
              <a:rot lat="0" lon="0" rev="0"/>
            </a:camera>
            <a:lightRig rig="threePt" dir="t"/>
          </a:scene3d>
          <a:sp3d extrusionH="1270000">
            <a:bevelB/>
            <a:extrusionClr>
              <a:schemeClr val="tx2">
                <a:lumMod val="20000"/>
                <a:lumOff val="8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HPC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239000" y="1371600"/>
            <a:ext cx="838200" cy="533400"/>
          </a:xfrm>
          <a:prstGeom prst="rect">
            <a:avLst/>
          </a:prstGeom>
          <a:solidFill>
            <a:srgbClr val="FFFF99"/>
          </a:solidFill>
          <a:ln>
            <a:noFill/>
          </a:ln>
          <a:scene3d>
            <a:camera prst="obliqueTopRight">
              <a:rot lat="0" lon="0" rev="0"/>
            </a:camera>
            <a:lightRig rig="threePt" dir="t"/>
          </a:scene3d>
          <a:sp3d extrusionH="1270000">
            <a:bevelB/>
            <a:extrusionClr>
              <a:schemeClr val="tx2">
                <a:lumMod val="20000"/>
                <a:lumOff val="8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Grid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752600" y="5257800"/>
            <a:ext cx="1219200" cy="533400"/>
          </a:xfrm>
          <a:prstGeom prst="rect">
            <a:avLst/>
          </a:prstGeom>
          <a:solidFill>
            <a:srgbClr val="FFFF99"/>
          </a:solidFill>
          <a:ln>
            <a:noFill/>
          </a:ln>
          <a:scene3d>
            <a:camera prst="obliqueTopRight">
              <a:rot lat="0" lon="0" rev="0"/>
            </a:camera>
            <a:lightRig rig="threePt" dir="t"/>
          </a:scene3d>
          <a:sp3d extrusionH="2540000">
            <a:bevelB/>
            <a:extrusionClr>
              <a:schemeClr val="tx2">
                <a:lumMod val="20000"/>
                <a:lumOff val="8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Transaction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170589"/>
            <a:ext cx="6400800" cy="51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8077200" y="5562600"/>
            <a:ext cx="533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Histogram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38200" y="1295400"/>
            <a:ext cx="7467600" cy="3170099"/>
          </a:xfrm>
          <a:prstGeom prst="rect">
            <a:avLst/>
          </a:prstGeom>
          <a:solidFill>
            <a:srgbClr val="E5FFE5"/>
          </a:solidFill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public static IQueryable&lt;Pair&gt; Histogram(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  IQueryable&lt;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LineRecord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&gt; input,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k)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{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words =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input.SelectMany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(x =&gt;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x.line.Split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(' '));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groups =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words.GroupBy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(x =&gt; x);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counts =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groups.Select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(x =&gt; new Pair(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x.Key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x.Count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()));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ordered =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counts.OrderByDescending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(x =&gt;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x.count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top =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ordered.Take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(k);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return top;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}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81200" y="4572000"/>
          <a:ext cx="5105400" cy="2127885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5105400"/>
              </a:tblGrid>
              <a:tr h="3514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“A line of words of wisdom”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514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[“A”, “line”, “of”, “words”, “of”, “wisdom”]</a:t>
                      </a:r>
                      <a:endParaRPr lang="en-U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514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[[“A”], [“line”], [“of”, “of”], [“words”], [“wisdom”]]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514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[ {“A”, 1}, {“line”, 1}, {“of”, 2}, {“words”, 1}, {“wisdom”, 1}]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514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[{“of”, 2}, {“A”, 1}, {“line”, 1}, {“words”, 1}, {“wisdom”, 1}]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5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[{“of”, 2}, {“A”, 1}, {“line”, 1}]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Histogram Plan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905000"/>
            <a:ext cx="696835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Straight Arrow Connector 13"/>
          <p:cNvCxnSpPr/>
          <p:nvPr/>
        </p:nvCxnSpPr>
        <p:spPr>
          <a:xfrm>
            <a:off x="1981200" y="2286000"/>
            <a:ext cx="990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28600" y="1676400"/>
            <a:ext cx="15146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err="1" smtClean="0"/>
              <a:t>SelectMany</a:t>
            </a:r>
            <a:endParaRPr lang="en-US" sz="1600" dirty="0" smtClean="0"/>
          </a:p>
          <a:p>
            <a:pPr algn="r"/>
            <a:r>
              <a:rPr lang="en-US" sz="1600" dirty="0" smtClean="0"/>
              <a:t>Sort</a:t>
            </a:r>
          </a:p>
          <a:p>
            <a:pPr algn="r"/>
            <a:r>
              <a:rPr lang="en-US" sz="1600" dirty="0" err="1" smtClean="0"/>
              <a:t>GroupBy+Select</a:t>
            </a:r>
            <a:endParaRPr lang="en-US" sz="1600" dirty="0" smtClean="0"/>
          </a:p>
          <a:p>
            <a:pPr algn="r"/>
            <a:r>
              <a:rPr lang="en-US" sz="1600" dirty="0" err="1" smtClean="0"/>
              <a:t>HashDistribute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670194" y="2743200"/>
            <a:ext cx="10730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err="1" smtClean="0"/>
              <a:t>MergeSort</a:t>
            </a:r>
            <a:endParaRPr lang="en-US" sz="1600" dirty="0" smtClean="0"/>
          </a:p>
          <a:p>
            <a:pPr algn="r"/>
            <a:r>
              <a:rPr lang="en-US" sz="1600" dirty="0" err="1" smtClean="0"/>
              <a:t>GroupBy</a:t>
            </a:r>
            <a:endParaRPr lang="en-US" sz="1600" dirty="0" smtClean="0"/>
          </a:p>
          <a:p>
            <a:pPr algn="r"/>
            <a:r>
              <a:rPr lang="en-US" sz="1600" dirty="0" smtClean="0"/>
              <a:t>Select</a:t>
            </a:r>
          </a:p>
          <a:p>
            <a:pPr algn="r"/>
            <a:r>
              <a:rPr lang="en-US" sz="1600" dirty="0" smtClean="0"/>
              <a:t>Sort</a:t>
            </a:r>
          </a:p>
          <a:p>
            <a:pPr algn="r"/>
            <a:r>
              <a:rPr lang="en-US" sz="1600" dirty="0" smtClean="0"/>
              <a:t>Take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0194" y="4038600"/>
            <a:ext cx="1073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err="1" smtClean="0"/>
              <a:t>MergeSort</a:t>
            </a:r>
            <a:endParaRPr lang="en-US" sz="1600" dirty="0" smtClean="0"/>
          </a:p>
          <a:p>
            <a:pPr algn="r"/>
            <a:r>
              <a:rPr lang="en-US" sz="1600" dirty="0" smtClean="0"/>
              <a:t>Take</a:t>
            </a:r>
            <a:endParaRPr lang="en-US" sz="1600" dirty="0"/>
          </a:p>
        </p:txBody>
      </p:sp>
      <p:sp>
        <p:nvSpPr>
          <p:cNvPr id="18" name="Left Brace 17"/>
          <p:cNvSpPr/>
          <p:nvPr/>
        </p:nvSpPr>
        <p:spPr>
          <a:xfrm flipH="1">
            <a:off x="1709548" y="1828800"/>
            <a:ext cx="191474" cy="914400"/>
          </a:xfrm>
          <a:prstGeom prst="leftBrace">
            <a:avLst>
              <a:gd name="adj1" fmla="val 38945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Brace 18"/>
          <p:cNvSpPr/>
          <p:nvPr/>
        </p:nvSpPr>
        <p:spPr>
          <a:xfrm flipH="1">
            <a:off x="1709548" y="2819400"/>
            <a:ext cx="228600" cy="1066800"/>
          </a:xfrm>
          <a:prstGeom prst="leftBrace">
            <a:avLst>
              <a:gd name="adj1" fmla="val 38945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Brace 19"/>
          <p:cNvSpPr/>
          <p:nvPr/>
        </p:nvSpPr>
        <p:spPr>
          <a:xfrm flipH="1">
            <a:off x="1709548" y="3962400"/>
            <a:ext cx="195451" cy="609600"/>
          </a:xfrm>
          <a:prstGeom prst="leftBrace">
            <a:avLst>
              <a:gd name="adj1" fmla="val 38945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057400" y="3048000"/>
            <a:ext cx="9906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981200" y="3505200"/>
            <a:ext cx="29718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Map-Reduce in </a:t>
            </a:r>
            <a:r>
              <a:rPr lang="en-US" dirty="0" err="1" smtClean="0"/>
              <a:t>DryadLINQ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95400" y="1981200"/>
            <a:ext cx="6400800" cy="347787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public static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IQueryable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&lt;S&gt;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MapReduce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&lt;T,M,K,S&gt;(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 this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IQueryable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&lt;T&gt; input,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	Func&lt;T, IEnumerable&lt;M&gt;&gt;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mapper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	Func&lt;M,K&gt;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keySelector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	Func&lt;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IGrouping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&lt;K,M&gt;,S&gt; reducer)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{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map =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input.SelectMany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mapper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group =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map.GroupBy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keySelector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result =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group.Select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(reducer);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 return result;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}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Rectangle 225"/>
          <p:cNvSpPr/>
          <p:nvPr/>
        </p:nvSpPr>
        <p:spPr>
          <a:xfrm>
            <a:off x="152400" y="5791200"/>
            <a:ext cx="2590800" cy="1066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Map-Reduce Plan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071944" y="3444240"/>
            <a:ext cx="533400" cy="1371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757744" y="3444240"/>
            <a:ext cx="533400" cy="1371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423744" y="1051560"/>
            <a:ext cx="533400" cy="21945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423744" y="3550920"/>
            <a:ext cx="533400" cy="17068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80744" y="2514600"/>
            <a:ext cx="401782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390195" y="2423001"/>
            <a:ext cx="18288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280744" y="3489960"/>
            <a:ext cx="401782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80744" y="3002280"/>
            <a:ext cx="401782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390195" y="3398361"/>
            <a:ext cx="18288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2"/>
          </p:cNvCxnSpPr>
          <p:nvPr/>
        </p:nvCxnSpPr>
        <p:spPr>
          <a:xfrm rot="5400000">
            <a:off x="389481" y="2910760"/>
            <a:ext cx="183515" cy="79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H="1">
            <a:off x="390195" y="3881004"/>
            <a:ext cx="182880" cy="1039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1510335" y="117348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510335" y="160020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510335" y="20269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510335" y="245364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510335" y="288036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>
            <a:endCxn id="17" idx="0"/>
          </p:cNvCxnSpPr>
          <p:nvPr/>
        </p:nvCxnSpPr>
        <p:spPr>
          <a:xfrm rot="5400000">
            <a:off x="1568524" y="1051401"/>
            <a:ext cx="24384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2"/>
            <a:endCxn id="18" idx="0"/>
          </p:cNvCxnSpPr>
          <p:nvPr/>
        </p:nvCxnSpPr>
        <p:spPr>
          <a:xfrm rot="5400000">
            <a:off x="1629484" y="153908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2"/>
            <a:endCxn id="19" idx="0"/>
          </p:cNvCxnSpPr>
          <p:nvPr/>
        </p:nvCxnSpPr>
        <p:spPr>
          <a:xfrm rot="5400000">
            <a:off x="1629484" y="196580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9" idx="2"/>
            <a:endCxn id="20" idx="0"/>
          </p:cNvCxnSpPr>
          <p:nvPr/>
        </p:nvCxnSpPr>
        <p:spPr>
          <a:xfrm rot="5400000">
            <a:off x="1629484" y="239252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0" idx="2"/>
            <a:endCxn id="21" idx="0"/>
          </p:cNvCxnSpPr>
          <p:nvPr/>
        </p:nvCxnSpPr>
        <p:spPr>
          <a:xfrm rot="5400000">
            <a:off x="1629484" y="281924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1510335" y="361188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510335" y="403860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510335" y="44653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>
            <a:stCxn id="27" idx="2"/>
            <a:endCxn id="28" idx="0"/>
          </p:cNvCxnSpPr>
          <p:nvPr/>
        </p:nvCxnSpPr>
        <p:spPr>
          <a:xfrm rot="5400000">
            <a:off x="1629484" y="397748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8" idx="2"/>
            <a:endCxn id="29" idx="0"/>
          </p:cNvCxnSpPr>
          <p:nvPr/>
        </p:nvCxnSpPr>
        <p:spPr>
          <a:xfrm rot="5400000">
            <a:off x="1629484" y="440420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9" idx="2"/>
            <a:endCxn id="44" idx="0"/>
          </p:cNvCxnSpPr>
          <p:nvPr/>
        </p:nvCxnSpPr>
        <p:spPr>
          <a:xfrm rot="5400000">
            <a:off x="1629484" y="483092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1477084" y="3398361"/>
            <a:ext cx="426720" cy="158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ight Arrow 33"/>
          <p:cNvSpPr/>
          <p:nvPr/>
        </p:nvSpPr>
        <p:spPr>
          <a:xfrm>
            <a:off x="814144" y="3154680"/>
            <a:ext cx="381000" cy="3048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5" name="TextBox 218"/>
          <p:cNvSpPr txBox="1"/>
          <p:nvPr/>
        </p:nvSpPr>
        <p:spPr>
          <a:xfrm>
            <a:off x="762000" y="5410200"/>
            <a:ext cx="68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static</a:t>
            </a:r>
            <a:endParaRPr lang="en-US" dirty="0"/>
          </a:p>
        </p:txBody>
      </p:sp>
      <p:sp>
        <p:nvSpPr>
          <p:cNvPr id="36" name="Right Arrow 35"/>
          <p:cNvSpPr/>
          <p:nvPr/>
        </p:nvSpPr>
        <p:spPr>
          <a:xfrm>
            <a:off x="2109544" y="3154680"/>
            <a:ext cx="381000" cy="3048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7" name="TextBox 288"/>
          <p:cNvSpPr txBox="1"/>
          <p:nvPr/>
        </p:nvSpPr>
        <p:spPr>
          <a:xfrm>
            <a:off x="2133600" y="5410200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dynamic</a:t>
            </a:r>
            <a:endParaRPr lang="en-US" dirty="0"/>
          </a:p>
        </p:txBody>
      </p:sp>
      <p:sp>
        <p:nvSpPr>
          <p:cNvPr id="38" name="Right Arrow 37"/>
          <p:cNvSpPr/>
          <p:nvPr/>
        </p:nvSpPr>
        <p:spPr>
          <a:xfrm>
            <a:off x="4776544" y="3154680"/>
            <a:ext cx="381000" cy="3048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280744" y="3977640"/>
            <a:ext cx="401782" cy="3048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rot="16200000" flipH="1">
            <a:off x="390195" y="4371282"/>
            <a:ext cx="182880" cy="519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280744" y="1539240"/>
            <a:ext cx="401782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280744" y="4465320"/>
            <a:ext cx="401782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510335" y="4892040"/>
            <a:ext cx="360218" cy="3048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rot="16200000" flipH="1">
            <a:off x="1568524" y="5316162"/>
            <a:ext cx="243840" cy="519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1489553" y="5440680"/>
            <a:ext cx="401782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2642944" y="1051560"/>
            <a:ext cx="533400" cy="21945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2947744" y="3550920"/>
            <a:ext cx="533400" cy="17068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2729535" y="117348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2729535" y="160020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2729535" y="20269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2729535" y="245364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2729535" y="288036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4" name="Straight Arrow Connector 53"/>
          <p:cNvCxnSpPr>
            <a:endCxn id="49" idx="0"/>
          </p:cNvCxnSpPr>
          <p:nvPr/>
        </p:nvCxnSpPr>
        <p:spPr>
          <a:xfrm rot="5400000">
            <a:off x="2787724" y="1051401"/>
            <a:ext cx="24384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9" idx="2"/>
            <a:endCxn id="50" idx="0"/>
          </p:cNvCxnSpPr>
          <p:nvPr/>
        </p:nvCxnSpPr>
        <p:spPr>
          <a:xfrm rot="5400000">
            <a:off x="2848684" y="153908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50" idx="2"/>
            <a:endCxn id="51" idx="0"/>
          </p:cNvCxnSpPr>
          <p:nvPr/>
        </p:nvCxnSpPr>
        <p:spPr>
          <a:xfrm rot="5400000">
            <a:off x="2848684" y="196580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1" idx="2"/>
            <a:endCxn id="52" idx="0"/>
          </p:cNvCxnSpPr>
          <p:nvPr/>
        </p:nvCxnSpPr>
        <p:spPr>
          <a:xfrm rot="5400000">
            <a:off x="2848684" y="239252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2" idx="2"/>
            <a:endCxn id="53" idx="0"/>
          </p:cNvCxnSpPr>
          <p:nvPr/>
        </p:nvCxnSpPr>
        <p:spPr>
          <a:xfrm rot="5400000">
            <a:off x="2848684" y="281924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3034335" y="361188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3034335" y="403860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3034335" y="44653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2" name="Straight Arrow Connector 61"/>
          <p:cNvCxnSpPr>
            <a:stCxn id="59" idx="2"/>
            <a:endCxn id="60" idx="0"/>
          </p:cNvCxnSpPr>
          <p:nvPr/>
        </p:nvCxnSpPr>
        <p:spPr>
          <a:xfrm rot="5400000">
            <a:off x="3153484" y="397748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60" idx="2"/>
            <a:endCxn id="61" idx="0"/>
          </p:cNvCxnSpPr>
          <p:nvPr/>
        </p:nvCxnSpPr>
        <p:spPr>
          <a:xfrm rot="5400000">
            <a:off x="3153484" y="440420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1" idx="2"/>
            <a:endCxn id="65" idx="0"/>
          </p:cNvCxnSpPr>
          <p:nvPr/>
        </p:nvCxnSpPr>
        <p:spPr>
          <a:xfrm rot="5400000">
            <a:off x="3153484" y="483092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64"/>
          <p:cNvSpPr/>
          <p:nvPr/>
        </p:nvSpPr>
        <p:spPr>
          <a:xfrm>
            <a:off x="3034335" y="4892040"/>
            <a:ext cx="360218" cy="3048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rot="16200000" flipH="1">
            <a:off x="3092524" y="5316162"/>
            <a:ext cx="243840" cy="519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3013553" y="5440680"/>
            <a:ext cx="401782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3328744" y="1051560"/>
            <a:ext cx="533400" cy="21945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3633544" y="3550920"/>
            <a:ext cx="533400" cy="17068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3415335" y="117348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3415335" y="160020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3415335" y="20269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3415335" y="245364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3415335" y="288036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5" name="Straight Arrow Connector 74"/>
          <p:cNvCxnSpPr>
            <a:endCxn id="70" idx="0"/>
          </p:cNvCxnSpPr>
          <p:nvPr/>
        </p:nvCxnSpPr>
        <p:spPr>
          <a:xfrm rot="5400000">
            <a:off x="3473524" y="1051401"/>
            <a:ext cx="24384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70" idx="2"/>
            <a:endCxn id="71" idx="0"/>
          </p:cNvCxnSpPr>
          <p:nvPr/>
        </p:nvCxnSpPr>
        <p:spPr>
          <a:xfrm rot="5400000">
            <a:off x="3534484" y="153908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71" idx="2"/>
            <a:endCxn id="72" idx="0"/>
          </p:cNvCxnSpPr>
          <p:nvPr/>
        </p:nvCxnSpPr>
        <p:spPr>
          <a:xfrm rot="5400000">
            <a:off x="3534484" y="196580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72" idx="2"/>
            <a:endCxn id="73" idx="0"/>
          </p:cNvCxnSpPr>
          <p:nvPr/>
        </p:nvCxnSpPr>
        <p:spPr>
          <a:xfrm rot="5400000">
            <a:off x="3534484" y="239252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73" idx="2"/>
            <a:endCxn id="74" idx="0"/>
          </p:cNvCxnSpPr>
          <p:nvPr/>
        </p:nvCxnSpPr>
        <p:spPr>
          <a:xfrm rot="5400000">
            <a:off x="3534484" y="281924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ounded Rectangle 79"/>
          <p:cNvSpPr/>
          <p:nvPr/>
        </p:nvSpPr>
        <p:spPr>
          <a:xfrm>
            <a:off x="3720135" y="361188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3720135" y="403860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3720135" y="44653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3" name="Straight Arrow Connector 82"/>
          <p:cNvCxnSpPr>
            <a:stCxn id="80" idx="2"/>
            <a:endCxn id="81" idx="0"/>
          </p:cNvCxnSpPr>
          <p:nvPr/>
        </p:nvCxnSpPr>
        <p:spPr>
          <a:xfrm rot="5400000">
            <a:off x="3839284" y="397748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81" idx="2"/>
            <a:endCxn id="82" idx="0"/>
          </p:cNvCxnSpPr>
          <p:nvPr/>
        </p:nvCxnSpPr>
        <p:spPr>
          <a:xfrm rot="5400000">
            <a:off x="3839284" y="440420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82" idx="2"/>
            <a:endCxn id="86" idx="0"/>
          </p:cNvCxnSpPr>
          <p:nvPr/>
        </p:nvCxnSpPr>
        <p:spPr>
          <a:xfrm rot="5400000">
            <a:off x="3839284" y="483092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ounded Rectangle 85"/>
          <p:cNvSpPr/>
          <p:nvPr/>
        </p:nvSpPr>
        <p:spPr>
          <a:xfrm>
            <a:off x="3720135" y="4892040"/>
            <a:ext cx="360218" cy="3048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7" name="Straight Arrow Connector 86"/>
          <p:cNvCxnSpPr/>
          <p:nvPr/>
        </p:nvCxnSpPr>
        <p:spPr>
          <a:xfrm rot="16200000" flipH="1">
            <a:off x="3778324" y="5316162"/>
            <a:ext cx="243840" cy="519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ounded Rectangle 87"/>
          <p:cNvSpPr/>
          <p:nvPr/>
        </p:nvSpPr>
        <p:spPr>
          <a:xfrm>
            <a:off x="3699353" y="5440680"/>
            <a:ext cx="401782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4014544" y="1051560"/>
            <a:ext cx="533400" cy="21945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0" name="Rounded Rectangle 89"/>
          <p:cNvSpPr/>
          <p:nvPr/>
        </p:nvSpPr>
        <p:spPr>
          <a:xfrm>
            <a:off x="4101135" y="117348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4101135" y="160020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4101135" y="20269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4101135" y="245364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4101135" y="288036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5" name="Straight Arrow Connector 94"/>
          <p:cNvCxnSpPr>
            <a:endCxn id="90" idx="0"/>
          </p:cNvCxnSpPr>
          <p:nvPr/>
        </p:nvCxnSpPr>
        <p:spPr>
          <a:xfrm rot="5400000">
            <a:off x="4159324" y="1051401"/>
            <a:ext cx="24384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90" idx="2"/>
            <a:endCxn id="91" idx="0"/>
          </p:cNvCxnSpPr>
          <p:nvPr/>
        </p:nvCxnSpPr>
        <p:spPr>
          <a:xfrm rot="5400000">
            <a:off x="4220284" y="153908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91" idx="2"/>
            <a:endCxn id="92" idx="0"/>
          </p:cNvCxnSpPr>
          <p:nvPr/>
        </p:nvCxnSpPr>
        <p:spPr>
          <a:xfrm rot="5400000">
            <a:off x="4220284" y="196580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92" idx="2"/>
            <a:endCxn id="93" idx="0"/>
          </p:cNvCxnSpPr>
          <p:nvPr/>
        </p:nvCxnSpPr>
        <p:spPr>
          <a:xfrm rot="5400000">
            <a:off x="4220284" y="239252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93" idx="2"/>
            <a:endCxn id="94" idx="0"/>
          </p:cNvCxnSpPr>
          <p:nvPr/>
        </p:nvCxnSpPr>
        <p:spPr>
          <a:xfrm rot="5400000">
            <a:off x="4220284" y="281924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53" idx="2"/>
            <a:endCxn id="59" idx="0"/>
          </p:cNvCxnSpPr>
          <p:nvPr/>
        </p:nvCxnSpPr>
        <p:spPr>
          <a:xfrm rot="16200000" flipH="1">
            <a:off x="2848684" y="3246120"/>
            <a:ext cx="42672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53" idx="2"/>
            <a:endCxn id="80" idx="0"/>
          </p:cNvCxnSpPr>
          <p:nvPr/>
        </p:nvCxnSpPr>
        <p:spPr>
          <a:xfrm rot="16200000" flipH="1">
            <a:off x="3191584" y="2903220"/>
            <a:ext cx="426720" cy="990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74" idx="2"/>
            <a:endCxn id="80" idx="0"/>
          </p:cNvCxnSpPr>
          <p:nvPr/>
        </p:nvCxnSpPr>
        <p:spPr>
          <a:xfrm rot="16200000" flipH="1">
            <a:off x="3534484" y="3246120"/>
            <a:ext cx="42672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94" idx="2"/>
            <a:endCxn id="80" idx="0"/>
          </p:cNvCxnSpPr>
          <p:nvPr/>
        </p:nvCxnSpPr>
        <p:spPr>
          <a:xfrm rot="5400000">
            <a:off x="3877384" y="3208020"/>
            <a:ext cx="42672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74" idx="2"/>
            <a:endCxn id="59" idx="0"/>
          </p:cNvCxnSpPr>
          <p:nvPr/>
        </p:nvCxnSpPr>
        <p:spPr>
          <a:xfrm rot="5400000">
            <a:off x="3191584" y="3208020"/>
            <a:ext cx="42672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94" idx="2"/>
            <a:endCxn id="59" idx="0"/>
          </p:cNvCxnSpPr>
          <p:nvPr/>
        </p:nvCxnSpPr>
        <p:spPr>
          <a:xfrm rot="5400000">
            <a:off x="3534484" y="2865120"/>
            <a:ext cx="426720" cy="1066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ounded Rectangle 105"/>
          <p:cNvSpPr/>
          <p:nvPr/>
        </p:nvSpPr>
        <p:spPr>
          <a:xfrm>
            <a:off x="5386144" y="1051560"/>
            <a:ext cx="533400" cy="21945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7" name="Rounded Rectangle 106"/>
          <p:cNvSpPr/>
          <p:nvPr/>
        </p:nvSpPr>
        <p:spPr>
          <a:xfrm>
            <a:off x="5690944" y="4968240"/>
            <a:ext cx="533400" cy="17068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8" name="Rounded Rectangle 107"/>
          <p:cNvSpPr/>
          <p:nvPr/>
        </p:nvSpPr>
        <p:spPr>
          <a:xfrm>
            <a:off x="5472735" y="117348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9" name="Rounded Rectangle 108"/>
          <p:cNvSpPr/>
          <p:nvPr/>
        </p:nvSpPr>
        <p:spPr>
          <a:xfrm>
            <a:off x="5472735" y="160020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0" name="Rounded Rectangle 109"/>
          <p:cNvSpPr/>
          <p:nvPr/>
        </p:nvSpPr>
        <p:spPr>
          <a:xfrm>
            <a:off x="5472735" y="20269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111" name="Rounded Rectangle 110"/>
          <p:cNvSpPr/>
          <p:nvPr/>
        </p:nvSpPr>
        <p:spPr>
          <a:xfrm>
            <a:off x="5472735" y="245364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5472735" y="288036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3" name="Straight Arrow Connector 112"/>
          <p:cNvCxnSpPr>
            <a:endCxn id="108" idx="0"/>
          </p:cNvCxnSpPr>
          <p:nvPr/>
        </p:nvCxnSpPr>
        <p:spPr>
          <a:xfrm rot="5400000">
            <a:off x="5530924" y="1051401"/>
            <a:ext cx="24384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108" idx="2"/>
            <a:endCxn id="109" idx="0"/>
          </p:cNvCxnSpPr>
          <p:nvPr/>
        </p:nvCxnSpPr>
        <p:spPr>
          <a:xfrm rot="5400000">
            <a:off x="5591884" y="153908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109" idx="2"/>
            <a:endCxn id="110" idx="0"/>
          </p:cNvCxnSpPr>
          <p:nvPr/>
        </p:nvCxnSpPr>
        <p:spPr>
          <a:xfrm rot="5400000">
            <a:off x="5591884" y="196580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110" idx="2"/>
            <a:endCxn id="111" idx="0"/>
          </p:cNvCxnSpPr>
          <p:nvPr/>
        </p:nvCxnSpPr>
        <p:spPr>
          <a:xfrm rot="5400000">
            <a:off x="5591884" y="239252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111" idx="2"/>
            <a:endCxn id="112" idx="0"/>
          </p:cNvCxnSpPr>
          <p:nvPr/>
        </p:nvCxnSpPr>
        <p:spPr>
          <a:xfrm rot="5400000">
            <a:off x="5591884" y="281924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ounded Rectangle 117"/>
          <p:cNvSpPr/>
          <p:nvPr/>
        </p:nvSpPr>
        <p:spPr>
          <a:xfrm>
            <a:off x="5777535" y="502920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9" name="Rounded Rectangle 118"/>
          <p:cNvSpPr/>
          <p:nvPr/>
        </p:nvSpPr>
        <p:spPr>
          <a:xfrm>
            <a:off x="5777535" y="54559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5777535" y="588264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1" name="Straight Arrow Connector 120"/>
          <p:cNvCxnSpPr>
            <a:stCxn id="118" idx="2"/>
            <a:endCxn id="119" idx="0"/>
          </p:cNvCxnSpPr>
          <p:nvPr/>
        </p:nvCxnSpPr>
        <p:spPr>
          <a:xfrm rot="5400000">
            <a:off x="5896684" y="539480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119" idx="2"/>
            <a:endCxn id="120" idx="0"/>
          </p:cNvCxnSpPr>
          <p:nvPr/>
        </p:nvCxnSpPr>
        <p:spPr>
          <a:xfrm rot="5400000">
            <a:off x="5896684" y="582152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120" idx="2"/>
            <a:endCxn id="124" idx="0"/>
          </p:cNvCxnSpPr>
          <p:nvPr/>
        </p:nvCxnSpPr>
        <p:spPr>
          <a:xfrm rot="5400000">
            <a:off x="5896684" y="624824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ounded Rectangle 123"/>
          <p:cNvSpPr/>
          <p:nvPr/>
        </p:nvSpPr>
        <p:spPr>
          <a:xfrm>
            <a:off x="5777535" y="6309360"/>
            <a:ext cx="360218" cy="3048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5" name="Straight Arrow Connector 124"/>
          <p:cNvCxnSpPr/>
          <p:nvPr/>
        </p:nvCxnSpPr>
        <p:spPr>
          <a:xfrm rot="16200000" flipH="1">
            <a:off x="5835724" y="6733482"/>
            <a:ext cx="243840" cy="519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ounded Rectangle 126"/>
          <p:cNvSpPr/>
          <p:nvPr/>
        </p:nvSpPr>
        <p:spPr>
          <a:xfrm>
            <a:off x="6071944" y="1051560"/>
            <a:ext cx="533400" cy="21945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8" name="Rounded Rectangle 127"/>
          <p:cNvSpPr/>
          <p:nvPr/>
        </p:nvSpPr>
        <p:spPr>
          <a:xfrm>
            <a:off x="6376744" y="4968240"/>
            <a:ext cx="533400" cy="17068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9" name="Rounded Rectangle 128"/>
          <p:cNvSpPr/>
          <p:nvPr/>
        </p:nvSpPr>
        <p:spPr>
          <a:xfrm>
            <a:off x="6158535" y="117348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0" name="Rounded Rectangle 129"/>
          <p:cNvSpPr/>
          <p:nvPr/>
        </p:nvSpPr>
        <p:spPr>
          <a:xfrm>
            <a:off x="6158535" y="160020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1" name="Rounded Rectangle 130"/>
          <p:cNvSpPr/>
          <p:nvPr/>
        </p:nvSpPr>
        <p:spPr>
          <a:xfrm>
            <a:off x="6158535" y="20269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132" name="Rounded Rectangle 131"/>
          <p:cNvSpPr/>
          <p:nvPr/>
        </p:nvSpPr>
        <p:spPr>
          <a:xfrm>
            <a:off x="6158535" y="245364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3" name="Rounded Rectangle 132"/>
          <p:cNvSpPr/>
          <p:nvPr/>
        </p:nvSpPr>
        <p:spPr>
          <a:xfrm>
            <a:off x="6158535" y="288036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4" name="Straight Arrow Connector 133"/>
          <p:cNvCxnSpPr>
            <a:endCxn id="129" idx="0"/>
          </p:cNvCxnSpPr>
          <p:nvPr/>
        </p:nvCxnSpPr>
        <p:spPr>
          <a:xfrm rot="5400000">
            <a:off x="6216724" y="1051401"/>
            <a:ext cx="24384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129" idx="2"/>
            <a:endCxn id="130" idx="0"/>
          </p:cNvCxnSpPr>
          <p:nvPr/>
        </p:nvCxnSpPr>
        <p:spPr>
          <a:xfrm rot="5400000">
            <a:off x="6277684" y="153908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130" idx="2"/>
            <a:endCxn id="131" idx="0"/>
          </p:cNvCxnSpPr>
          <p:nvPr/>
        </p:nvCxnSpPr>
        <p:spPr>
          <a:xfrm rot="5400000">
            <a:off x="6277684" y="196580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stCxn id="131" idx="2"/>
            <a:endCxn id="132" idx="0"/>
          </p:cNvCxnSpPr>
          <p:nvPr/>
        </p:nvCxnSpPr>
        <p:spPr>
          <a:xfrm rot="5400000">
            <a:off x="6277684" y="239252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>
            <a:stCxn id="132" idx="2"/>
            <a:endCxn id="133" idx="0"/>
          </p:cNvCxnSpPr>
          <p:nvPr/>
        </p:nvCxnSpPr>
        <p:spPr>
          <a:xfrm rot="5400000">
            <a:off x="6277684" y="281924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Rounded Rectangle 138"/>
          <p:cNvSpPr/>
          <p:nvPr/>
        </p:nvSpPr>
        <p:spPr>
          <a:xfrm>
            <a:off x="6463335" y="502920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Rounded Rectangle 139"/>
          <p:cNvSpPr/>
          <p:nvPr/>
        </p:nvSpPr>
        <p:spPr>
          <a:xfrm>
            <a:off x="6463335" y="54559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Rounded Rectangle 140"/>
          <p:cNvSpPr/>
          <p:nvPr/>
        </p:nvSpPr>
        <p:spPr>
          <a:xfrm>
            <a:off x="6463335" y="588264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2" name="Straight Arrow Connector 141"/>
          <p:cNvCxnSpPr>
            <a:stCxn id="139" idx="2"/>
            <a:endCxn id="140" idx="0"/>
          </p:cNvCxnSpPr>
          <p:nvPr/>
        </p:nvCxnSpPr>
        <p:spPr>
          <a:xfrm rot="5400000">
            <a:off x="6582484" y="539480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stCxn id="140" idx="2"/>
            <a:endCxn id="141" idx="0"/>
          </p:cNvCxnSpPr>
          <p:nvPr/>
        </p:nvCxnSpPr>
        <p:spPr>
          <a:xfrm rot="5400000">
            <a:off x="6582484" y="582152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>
            <a:stCxn id="141" idx="2"/>
            <a:endCxn id="145" idx="0"/>
          </p:cNvCxnSpPr>
          <p:nvPr/>
        </p:nvCxnSpPr>
        <p:spPr>
          <a:xfrm rot="5400000">
            <a:off x="6582484" y="624824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ounded Rectangle 144"/>
          <p:cNvSpPr/>
          <p:nvPr/>
        </p:nvSpPr>
        <p:spPr>
          <a:xfrm>
            <a:off x="6463335" y="6309360"/>
            <a:ext cx="360218" cy="3048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6" name="Straight Arrow Connector 145"/>
          <p:cNvCxnSpPr/>
          <p:nvPr/>
        </p:nvCxnSpPr>
        <p:spPr>
          <a:xfrm rot="16200000" flipH="1">
            <a:off x="6521524" y="6733482"/>
            <a:ext cx="243840" cy="519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ounded Rectangle 147"/>
          <p:cNvSpPr/>
          <p:nvPr/>
        </p:nvSpPr>
        <p:spPr>
          <a:xfrm>
            <a:off x="6757744" y="1051560"/>
            <a:ext cx="533400" cy="21945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9" name="Rounded Rectangle 148"/>
          <p:cNvSpPr/>
          <p:nvPr/>
        </p:nvSpPr>
        <p:spPr>
          <a:xfrm>
            <a:off x="6844335" y="117348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0" name="Rounded Rectangle 149"/>
          <p:cNvSpPr/>
          <p:nvPr/>
        </p:nvSpPr>
        <p:spPr>
          <a:xfrm>
            <a:off x="6844335" y="160020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1" name="Rounded Rectangle 150"/>
          <p:cNvSpPr/>
          <p:nvPr/>
        </p:nvSpPr>
        <p:spPr>
          <a:xfrm>
            <a:off x="6844335" y="20269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152" name="Rounded Rectangle 151"/>
          <p:cNvSpPr/>
          <p:nvPr/>
        </p:nvSpPr>
        <p:spPr>
          <a:xfrm>
            <a:off x="6844335" y="245364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3" name="Rounded Rectangle 152"/>
          <p:cNvSpPr/>
          <p:nvPr/>
        </p:nvSpPr>
        <p:spPr>
          <a:xfrm>
            <a:off x="6844335" y="288036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4" name="Straight Arrow Connector 153"/>
          <p:cNvCxnSpPr>
            <a:endCxn id="149" idx="0"/>
          </p:cNvCxnSpPr>
          <p:nvPr/>
        </p:nvCxnSpPr>
        <p:spPr>
          <a:xfrm rot="5400000">
            <a:off x="6902524" y="1051401"/>
            <a:ext cx="24384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stCxn id="149" idx="2"/>
            <a:endCxn id="150" idx="0"/>
          </p:cNvCxnSpPr>
          <p:nvPr/>
        </p:nvCxnSpPr>
        <p:spPr>
          <a:xfrm rot="5400000">
            <a:off x="6963484" y="153908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>
            <a:stCxn id="150" idx="2"/>
            <a:endCxn id="151" idx="0"/>
          </p:cNvCxnSpPr>
          <p:nvPr/>
        </p:nvCxnSpPr>
        <p:spPr>
          <a:xfrm rot="5400000">
            <a:off x="6963484" y="196580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stCxn id="151" idx="2"/>
            <a:endCxn id="152" idx="0"/>
          </p:cNvCxnSpPr>
          <p:nvPr/>
        </p:nvCxnSpPr>
        <p:spPr>
          <a:xfrm rot="5400000">
            <a:off x="6963484" y="239252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>
            <a:stCxn id="152" idx="2"/>
            <a:endCxn id="153" idx="0"/>
          </p:cNvCxnSpPr>
          <p:nvPr/>
        </p:nvCxnSpPr>
        <p:spPr>
          <a:xfrm rot="5400000">
            <a:off x="6963484" y="281924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>
            <a:stCxn id="153" idx="2"/>
            <a:endCxn id="169" idx="0"/>
          </p:cNvCxnSpPr>
          <p:nvPr/>
        </p:nvCxnSpPr>
        <p:spPr>
          <a:xfrm rot="5400000">
            <a:off x="6498664" y="3025140"/>
            <a:ext cx="365760" cy="685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>
            <a:stCxn id="133" idx="2"/>
            <a:endCxn id="163" idx="0"/>
          </p:cNvCxnSpPr>
          <p:nvPr/>
        </p:nvCxnSpPr>
        <p:spPr>
          <a:xfrm rot="16200000" flipH="1">
            <a:off x="6498664" y="3025140"/>
            <a:ext cx="365760" cy="685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>
            <a:stCxn id="153" idx="2"/>
            <a:endCxn id="163" idx="0"/>
          </p:cNvCxnSpPr>
          <p:nvPr/>
        </p:nvCxnSpPr>
        <p:spPr>
          <a:xfrm rot="5400000">
            <a:off x="6841564" y="3368040"/>
            <a:ext cx="36576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>
            <a:stCxn id="133" idx="2"/>
            <a:endCxn id="169" idx="0"/>
          </p:cNvCxnSpPr>
          <p:nvPr/>
        </p:nvCxnSpPr>
        <p:spPr>
          <a:xfrm rot="5400000">
            <a:off x="6155764" y="3368040"/>
            <a:ext cx="36576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Rounded Rectangle 162"/>
          <p:cNvSpPr/>
          <p:nvPr/>
        </p:nvSpPr>
        <p:spPr>
          <a:xfrm>
            <a:off x="6844335" y="35509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4" name="Rounded Rectangle 163"/>
          <p:cNvSpPr/>
          <p:nvPr/>
        </p:nvSpPr>
        <p:spPr>
          <a:xfrm>
            <a:off x="6844335" y="397764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5" name="Rounded Rectangle 164"/>
          <p:cNvSpPr/>
          <p:nvPr/>
        </p:nvSpPr>
        <p:spPr>
          <a:xfrm>
            <a:off x="6844335" y="440436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6" name="Straight Arrow Connector 165"/>
          <p:cNvCxnSpPr/>
          <p:nvPr/>
        </p:nvCxnSpPr>
        <p:spPr>
          <a:xfrm rot="5400000">
            <a:off x="6963484" y="3916680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/>
          <p:nvPr/>
        </p:nvCxnSpPr>
        <p:spPr>
          <a:xfrm rot="5400000">
            <a:off x="6963484" y="4343400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>
            <a:stCxn id="165" idx="2"/>
            <a:endCxn id="139" idx="0"/>
          </p:cNvCxnSpPr>
          <p:nvPr/>
        </p:nvCxnSpPr>
        <p:spPr>
          <a:xfrm rot="5400000">
            <a:off x="6673924" y="4678680"/>
            <a:ext cx="32004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Rounded Rectangle 168"/>
          <p:cNvSpPr/>
          <p:nvPr/>
        </p:nvSpPr>
        <p:spPr>
          <a:xfrm>
            <a:off x="6158535" y="35509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0" name="Rounded Rectangle 169"/>
          <p:cNvSpPr/>
          <p:nvPr/>
        </p:nvSpPr>
        <p:spPr>
          <a:xfrm>
            <a:off x="6158535" y="397764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1" name="Rounded Rectangle 170"/>
          <p:cNvSpPr/>
          <p:nvPr/>
        </p:nvSpPr>
        <p:spPr>
          <a:xfrm>
            <a:off x="6158535" y="440436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2" name="Straight Arrow Connector 171"/>
          <p:cNvCxnSpPr/>
          <p:nvPr/>
        </p:nvCxnSpPr>
        <p:spPr>
          <a:xfrm rot="5400000">
            <a:off x="6277684" y="3916680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 rot="5400000">
            <a:off x="6277684" y="4343400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stCxn id="171" idx="2"/>
            <a:endCxn id="118" idx="0"/>
          </p:cNvCxnSpPr>
          <p:nvPr/>
        </p:nvCxnSpPr>
        <p:spPr>
          <a:xfrm rot="5400000">
            <a:off x="5988124" y="4678680"/>
            <a:ext cx="32004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Freeform 174"/>
          <p:cNvSpPr/>
          <p:nvPr/>
        </p:nvSpPr>
        <p:spPr>
          <a:xfrm>
            <a:off x="5729115" y="3188158"/>
            <a:ext cx="723829" cy="1843790"/>
          </a:xfrm>
          <a:custGeom>
            <a:avLst/>
            <a:gdLst>
              <a:gd name="connsiteX0" fmla="*/ 41223 w 296056"/>
              <a:gd name="connsiteY0" fmla="*/ 0 h 1993692"/>
              <a:gd name="connsiteX1" fmla="*/ 26233 w 296056"/>
              <a:gd name="connsiteY1" fmla="*/ 1244184 h 1993692"/>
              <a:gd name="connsiteX2" fmla="*/ 198619 w 296056"/>
              <a:gd name="connsiteY2" fmla="*/ 1723869 h 1993692"/>
              <a:gd name="connsiteX3" fmla="*/ 296056 w 296056"/>
              <a:gd name="connsiteY3" fmla="*/ 1993692 h 1993692"/>
              <a:gd name="connsiteX0" fmla="*/ 41223 w 296056"/>
              <a:gd name="connsiteY0" fmla="*/ 0 h 1993692"/>
              <a:gd name="connsiteX1" fmla="*/ 26233 w 296056"/>
              <a:gd name="connsiteY1" fmla="*/ 1244184 h 1993692"/>
              <a:gd name="connsiteX2" fmla="*/ 198619 w 296056"/>
              <a:gd name="connsiteY2" fmla="*/ 1723869 h 1993692"/>
              <a:gd name="connsiteX3" fmla="*/ 296056 w 296056"/>
              <a:gd name="connsiteY3" fmla="*/ 1993692 h 1993692"/>
              <a:gd name="connsiteX0" fmla="*/ 41223 w 296056"/>
              <a:gd name="connsiteY0" fmla="*/ 0 h 1993692"/>
              <a:gd name="connsiteX1" fmla="*/ 26233 w 296056"/>
              <a:gd name="connsiteY1" fmla="*/ 1244184 h 1993692"/>
              <a:gd name="connsiteX2" fmla="*/ 198619 w 296056"/>
              <a:gd name="connsiteY2" fmla="*/ 1723869 h 1993692"/>
              <a:gd name="connsiteX3" fmla="*/ 296056 w 296056"/>
              <a:gd name="connsiteY3" fmla="*/ 1993692 h 1993692"/>
              <a:gd name="connsiteX0" fmla="*/ 41223 w 296056"/>
              <a:gd name="connsiteY0" fmla="*/ 0 h 1993692"/>
              <a:gd name="connsiteX1" fmla="*/ 26233 w 296056"/>
              <a:gd name="connsiteY1" fmla="*/ 1244184 h 1993692"/>
              <a:gd name="connsiteX2" fmla="*/ 198619 w 296056"/>
              <a:gd name="connsiteY2" fmla="*/ 1800069 h 1993692"/>
              <a:gd name="connsiteX3" fmla="*/ 296056 w 296056"/>
              <a:gd name="connsiteY3" fmla="*/ 1993692 h 1993692"/>
              <a:gd name="connsiteX0" fmla="*/ 20612 w 329193"/>
              <a:gd name="connsiteY0" fmla="*/ 0 h 1993692"/>
              <a:gd name="connsiteX1" fmla="*/ 59370 w 329193"/>
              <a:gd name="connsiteY1" fmla="*/ 1244184 h 1993692"/>
              <a:gd name="connsiteX2" fmla="*/ 231756 w 329193"/>
              <a:gd name="connsiteY2" fmla="*/ 1800069 h 1993692"/>
              <a:gd name="connsiteX3" fmla="*/ 329193 w 329193"/>
              <a:gd name="connsiteY3" fmla="*/ 1993692 h 1993692"/>
              <a:gd name="connsiteX0" fmla="*/ 20612 w 370342"/>
              <a:gd name="connsiteY0" fmla="*/ 0 h 1993692"/>
              <a:gd name="connsiteX1" fmla="*/ 100519 w 370342"/>
              <a:gd name="connsiteY1" fmla="*/ 1244184 h 1993692"/>
              <a:gd name="connsiteX2" fmla="*/ 272905 w 370342"/>
              <a:gd name="connsiteY2" fmla="*/ 1800069 h 1993692"/>
              <a:gd name="connsiteX3" fmla="*/ 370342 w 370342"/>
              <a:gd name="connsiteY3" fmla="*/ 1993692 h 1993692"/>
              <a:gd name="connsiteX0" fmla="*/ 5097 w 354827"/>
              <a:gd name="connsiteY0" fmla="*/ 0 h 1993692"/>
              <a:gd name="connsiteX1" fmla="*/ 85004 w 354827"/>
              <a:gd name="connsiteY1" fmla="*/ 1244184 h 1993692"/>
              <a:gd name="connsiteX2" fmla="*/ 257390 w 354827"/>
              <a:gd name="connsiteY2" fmla="*/ 1800069 h 1993692"/>
              <a:gd name="connsiteX3" fmla="*/ 354827 w 354827"/>
              <a:gd name="connsiteY3" fmla="*/ 1993692 h 1993692"/>
              <a:gd name="connsiteX0" fmla="*/ 5097 w 395976"/>
              <a:gd name="connsiteY0" fmla="*/ 0 h 1993692"/>
              <a:gd name="connsiteX1" fmla="*/ 126153 w 395976"/>
              <a:gd name="connsiteY1" fmla="*/ 1244184 h 1993692"/>
              <a:gd name="connsiteX2" fmla="*/ 298539 w 395976"/>
              <a:gd name="connsiteY2" fmla="*/ 1800069 h 1993692"/>
              <a:gd name="connsiteX3" fmla="*/ 395976 w 395976"/>
              <a:gd name="connsiteY3" fmla="*/ 1993692 h 1993692"/>
              <a:gd name="connsiteX0" fmla="*/ 0 w 390879"/>
              <a:gd name="connsiteY0" fmla="*/ 0 h 1993692"/>
              <a:gd name="connsiteX1" fmla="*/ 121056 w 390879"/>
              <a:gd name="connsiteY1" fmla="*/ 1244184 h 1993692"/>
              <a:gd name="connsiteX2" fmla="*/ 293442 w 390879"/>
              <a:gd name="connsiteY2" fmla="*/ 1800069 h 1993692"/>
              <a:gd name="connsiteX3" fmla="*/ 390879 w 390879"/>
              <a:gd name="connsiteY3" fmla="*/ 1993692 h 1993692"/>
              <a:gd name="connsiteX0" fmla="*/ 0 w 390879"/>
              <a:gd name="connsiteY0" fmla="*/ 0 h 1993692"/>
              <a:gd name="connsiteX1" fmla="*/ 121056 w 390879"/>
              <a:gd name="connsiteY1" fmla="*/ 1244184 h 1993692"/>
              <a:gd name="connsiteX2" fmla="*/ 169995 w 390879"/>
              <a:gd name="connsiteY2" fmla="*/ 1800069 h 1993692"/>
              <a:gd name="connsiteX3" fmla="*/ 390879 w 390879"/>
              <a:gd name="connsiteY3" fmla="*/ 1993692 h 199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879" h="1993692">
                <a:moveTo>
                  <a:pt x="0" y="0"/>
                </a:moveTo>
                <a:cubicBezTo>
                  <a:pt x="35378" y="525711"/>
                  <a:pt x="92724" y="944173"/>
                  <a:pt x="121056" y="1244184"/>
                </a:cubicBezTo>
                <a:cubicBezTo>
                  <a:pt x="149388" y="1544195"/>
                  <a:pt x="169995" y="1800069"/>
                  <a:pt x="169995" y="1800069"/>
                </a:cubicBezTo>
                <a:lnTo>
                  <a:pt x="390879" y="1993692"/>
                </a:ln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6" name="TextBox 844"/>
          <p:cNvSpPr txBox="1"/>
          <p:nvPr/>
        </p:nvSpPr>
        <p:spPr>
          <a:xfrm>
            <a:off x="7367344" y="1158240"/>
            <a:ext cx="558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map</a:t>
            </a:r>
            <a:endParaRPr lang="en-US" sz="1600" i="1" dirty="0"/>
          </a:p>
        </p:txBody>
      </p:sp>
      <p:sp>
        <p:nvSpPr>
          <p:cNvPr id="177" name="TextBox 845"/>
          <p:cNvSpPr txBox="1"/>
          <p:nvPr/>
        </p:nvSpPr>
        <p:spPr>
          <a:xfrm>
            <a:off x="7367344" y="1615440"/>
            <a:ext cx="510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sort</a:t>
            </a:r>
            <a:endParaRPr lang="en-US" sz="1600" i="1" dirty="0"/>
          </a:p>
        </p:txBody>
      </p:sp>
      <p:sp>
        <p:nvSpPr>
          <p:cNvPr id="178" name="TextBox 846"/>
          <p:cNvSpPr txBox="1"/>
          <p:nvPr/>
        </p:nvSpPr>
        <p:spPr>
          <a:xfrm>
            <a:off x="7367344" y="1996440"/>
            <a:ext cx="874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err="1" smtClean="0"/>
              <a:t>groupby</a:t>
            </a:r>
            <a:endParaRPr lang="en-US" sz="1600" i="1" dirty="0"/>
          </a:p>
        </p:txBody>
      </p:sp>
      <p:sp>
        <p:nvSpPr>
          <p:cNvPr id="179" name="TextBox 847"/>
          <p:cNvSpPr txBox="1"/>
          <p:nvPr/>
        </p:nvSpPr>
        <p:spPr>
          <a:xfrm>
            <a:off x="7367344" y="2453640"/>
            <a:ext cx="746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reduce</a:t>
            </a:r>
            <a:endParaRPr lang="en-US" sz="1600" i="1" dirty="0"/>
          </a:p>
        </p:txBody>
      </p:sp>
      <p:sp>
        <p:nvSpPr>
          <p:cNvPr id="180" name="TextBox 848"/>
          <p:cNvSpPr txBox="1"/>
          <p:nvPr/>
        </p:nvSpPr>
        <p:spPr>
          <a:xfrm>
            <a:off x="7367344" y="2834640"/>
            <a:ext cx="9768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distribute</a:t>
            </a:r>
            <a:endParaRPr lang="en-US" sz="1600" i="1" dirty="0"/>
          </a:p>
        </p:txBody>
      </p:sp>
      <p:sp>
        <p:nvSpPr>
          <p:cNvPr id="181" name="TextBox 849"/>
          <p:cNvSpPr txBox="1"/>
          <p:nvPr/>
        </p:nvSpPr>
        <p:spPr>
          <a:xfrm>
            <a:off x="7367344" y="3520440"/>
            <a:ext cx="1043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err="1" smtClean="0"/>
              <a:t>mergesort</a:t>
            </a:r>
            <a:endParaRPr lang="en-US" sz="1600" i="1" dirty="0"/>
          </a:p>
        </p:txBody>
      </p:sp>
      <p:sp>
        <p:nvSpPr>
          <p:cNvPr id="182" name="TextBox 850"/>
          <p:cNvSpPr txBox="1"/>
          <p:nvPr/>
        </p:nvSpPr>
        <p:spPr>
          <a:xfrm>
            <a:off x="7367344" y="3901440"/>
            <a:ext cx="874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err="1" smtClean="0"/>
              <a:t>groupby</a:t>
            </a:r>
            <a:endParaRPr lang="en-US" sz="1600" i="1" dirty="0"/>
          </a:p>
        </p:txBody>
      </p:sp>
      <p:sp>
        <p:nvSpPr>
          <p:cNvPr id="183" name="TextBox 851"/>
          <p:cNvSpPr txBox="1"/>
          <p:nvPr/>
        </p:nvSpPr>
        <p:spPr>
          <a:xfrm>
            <a:off x="7367344" y="4358640"/>
            <a:ext cx="746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reduce</a:t>
            </a:r>
            <a:endParaRPr lang="en-US" sz="1600" i="1" dirty="0"/>
          </a:p>
        </p:txBody>
      </p:sp>
      <p:sp>
        <p:nvSpPr>
          <p:cNvPr id="184" name="TextBox 852"/>
          <p:cNvSpPr txBox="1"/>
          <p:nvPr/>
        </p:nvSpPr>
        <p:spPr>
          <a:xfrm>
            <a:off x="7367344" y="4968240"/>
            <a:ext cx="1043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err="1" smtClean="0"/>
              <a:t>mergesort</a:t>
            </a:r>
            <a:endParaRPr lang="en-US" sz="1600" i="1" dirty="0"/>
          </a:p>
        </p:txBody>
      </p:sp>
      <p:sp>
        <p:nvSpPr>
          <p:cNvPr id="185" name="TextBox 853"/>
          <p:cNvSpPr txBox="1"/>
          <p:nvPr/>
        </p:nvSpPr>
        <p:spPr>
          <a:xfrm>
            <a:off x="7367344" y="5425440"/>
            <a:ext cx="874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err="1" smtClean="0"/>
              <a:t>groupby</a:t>
            </a:r>
            <a:endParaRPr lang="en-US" sz="1600" i="1" dirty="0"/>
          </a:p>
        </p:txBody>
      </p:sp>
      <p:sp>
        <p:nvSpPr>
          <p:cNvPr id="186" name="TextBox 854"/>
          <p:cNvSpPr txBox="1"/>
          <p:nvPr/>
        </p:nvSpPr>
        <p:spPr>
          <a:xfrm>
            <a:off x="7367344" y="5882640"/>
            <a:ext cx="746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reduce</a:t>
            </a:r>
            <a:endParaRPr lang="en-US" sz="1600" i="1" dirty="0"/>
          </a:p>
        </p:txBody>
      </p:sp>
      <p:sp>
        <p:nvSpPr>
          <p:cNvPr id="187" name="TextBox 855"/>
          <p:cNvSpPr txBox="1"/>
          <p:nvPr/>
        </p:nvSpPr>
        <p:spPr>
          <a:xfrm>
            <a:off x="7367344" y="6263640"/>
            <a:ext cx="9956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consumer</a:t>
            </a:r>
            <a:endParaRPr lang="en-US" sz="1600" i="1" dirty="0"/>
          </a:p>
        </p:txBody>
      </p:sp>
      <p:sp>
        <p:nvSpPr>
          <p:cNvPr id="188" name="Right Brace 187"/>
          <p:cNvSpPr/>
          <p:nvPr/>
        </p:nvSpPr>
        <p:spPr>
          <a:xfrm>
            <a:off x="8281744" y="1082040"/>
            <a:ext cx="228600" cy="2209800"/>
          </a:xfrm>
          <a:prstGeom prst="rightBrace">
            <a:avLst>
              <a:gd name="adj1" fmla="val 50956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9" name="Right Brace 188"/>
          <p:cNvSpPr/>
          <p:nvPr/>
        </p:nvSpPr>
        <p:spPr>
          <a:xfrm>
            <a:off x="8281744" y="4892040"/>
            <a:ext cx="228600" cy="1752600"/>
          </a:xfrm>
          <a:prstGeom prst="rightBrace">
            <a:avLst>
              <a:gd name="adj1" fmla="val 50956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0" name="Right Brace 189"/>
          <p:cNvSpPr/>
          <p:nvPr/>
        </p:nvSpPr>
        <p:spPr>
          <a:xfrm>
            <a:off x="8281744" y="3368040"/>
            <a:ext cx="228600" cy="1447800"/>
          </a:xfrm>
          <a:prstGeom prst="rightBrace">
            <a:avLst>
              <a:gd name="adj1" fmla="val 50956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1" name="TextBox 859"/>
          <p:cNvSpPr txBox="1"/>
          <p:nvPr/>
        </p:nvSpPr>
        <p:spPr>
          <a:xfrm rot="16200000">
            <a:off x="8414896" y="2072640"/>
            <a:ext cx="558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map</a:t>
            </a:r>
            <a:endParaRPr lang="en-US" sz="1600" i="1" dirty="0"/>
          </a:p>
        </p:txBody>
      </p:sp>
      <p:sp>
        <p:nvSpPr>
          <p:cNvPr id="192" name="TextBox 860"/>
          <p:cNvSpPr txBox="1"/>
          <p:nvPr/>
        </p:nvSpPr>
        <p:spPr>
          <a:xfrm rot="16200000">
            <a:off x="7776973" y="3935046"/>
            <a:ext cx="18053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partial aggregation</a:t>
            </a:r>
            <a:endParaRPr lang="en-US" sz="1600" i="1" dirty="0"/>
          </a:p>
        </p:txBody>
      </p:sp>
      <p:sp>
        <p:nvSpPr>
          <p:cNvPr id="193" name="TextBox 861"/>
          <p:cNvSpPr txBox="1"/>
          <p:nvPr/>
        </p:nvSpPr>
        <p:spPr>
          <a:xfrm rot="16200000">
            <a:off x="8306603" y="5623554"/>
            <a:ext cx="746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reduce</a:t>
            </a:r>
            <a:endParaRPr lang="en-US" sz="1600" i="1" dirty="0"/>
          </a:p>
        </p:txBody>
      </p:sp>
      <p:cxnSp>
        <p:nvCxnSpPr>
          <p:cNvPr id="194" name="Straight Arrow Connector 193"/>
          <p:cNvCxnSpPr>
            <a:stCxn id="112" idx="2"/>
            <a:endCxn id="118" idx="0"/>
          </p:cNvCxnSpPr>
          <p:nvPr/>
        </p:nvCxnSpPr>
        <p:spPr>
          <a:xfrm rot="16200000" flipH="1">
            <a:off x="4883224" y="3954780"/>
            <a:ext cx="184404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Rounded Rectangle 194"/>
          <p:cNvSpPr/>
          <p:nvPr/>
        </p:nvSpPr>
        <p:spPr>
          <a:xfrm>
            <a:off x="228600" y="5910309"/>
            <a:ext cx="298142" cy="1605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6" name="Rounded Rectangle 195"/>
          <p:cNvSpPr/>
          <p:nvPr/>
        </p:nvSpPr>
        <p:spPr>
          <a:xfrm>
            <a:off x="618478" y="5910309"/>
            <a:ext cx="298142" cy="1605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7" name="Rounded Rectangle 196"/>
          <p:cNvSpPr/>
          <p:nvPr/>
        </p:nvSpPr>
        <p:spPr>
          <a:xfrm>
            <a:off x="1008355" y="5910309"/>
            <a:ext cx="298142" cy="1605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8" name="Rounded Rectangle 197"/>
          <p:cNvSpPr/>
          <p:nvPr/>
        </p:nvSpPr>
        <p:spPr>
          <a:xfrm>
            <a:off x="1421167" y="5910309"/>
            <a:ext cx="298142" cy="1605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9" name="Rounded Rectangle 198"/>
          <p:cNvSpPr/>
          <p:nvPr/>
        </p:nvSpPr>
        <p:spPr>
          <a:xfrm>
            <a:off x="870751" y="6277253"/>
            <a:ext cx="298142" cy="160538"/>
          </a:xfrm>
          <a:prstGeom prst="roundRect">
            <a:avLst/>
          </a:prstGeom>
          <a:solidFill>
            <a:srgbClr val="FFC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00" name="Rounded Rectangle 199"/>
          <p:cNvSpPr/>
          <p:nvPr/>
        </p:nvSpPr>
        <p:spPr>
          <a:xfrm>
            <a:off x="1260629" y="6277253"/>
            <a:ext cx="298142" cy="160538"/>
          </a:xfrm>
          <a:prstGeom prst="roundRect">
            <a:avLst/>
          </a:prstGeom>
          <a:solidFill>
            <a:srgbClr val="FFC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01" name="Rounded Rectangle 200"/>
          <p:cNvSpPr/>
          <p:nvPr/>
        </p:nvSpPr>
        <p:spPr>
          <a:xfrm>
            <a:off x="1650507" y="6277253"/>
            <a:ext cx="298142" cy="160538"/>
          </a:xfrm>
          <a:prstGeom prst="roundRect">
            <a:avLst/>
          </a:prstGeom>
          <a:solidFill>
            <a:srgbClr val="FFC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202" name="Straight Arrow Connector 201"/>
          <p:cNvCxnSpPr>
            <a:stCxn id="197" idx="2"/>
            <a:endCxn id="199" idx="0"/>
          </p:cNvCxnSpPr>
          <p:nvPr/>
        </p:nvCxnSpPr>
        <p:spPr>
          <a:xfrm rot="5400000">
            <a:off x="985421" y="6105248"/>
            <a:ext cx="206406" cy="137604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>
            <a:stCxn id="195" idx="2"/>
            <a:endCxn id="199" idx="0"/>
          </p:cNvCxnSpPr>
          <p:nvPr/>
        </p:nvCxnSpPr>
        <p:spPr>
          <a:xfrm rot="16200000" flipH="1">
            <a:off x="595544" y="5852974"/>
            <a:ext cx="206406" cy="642151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/>
          <p:cNvCxnSpPr>
            <a:stCxn id="196" idx="2"/>
            <a:endCxn id="200" idx="0"/>
          </p:cNvCxnSpPr>
          <p:nvPr/>
        </p:nvCxnSpPr>
        <p:spPr>
          <a:xfrm rot="16200000" flipH="1">
            <a:off x="985421" y="5852974"/>
            <a:ext cx="206406" cy="642151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/>
          <p:cNvCxnSpPr>
            <a:stCxn id="208" idx="2"/>
            <a:endCxn id="201" idx="0"/>
          </p:cNvCxnSpPr>
          <p:nvPr/>
        </p:nvCxnSpPr>
        <p:spPr>
          <a:xfrm rot="5400000">
            <a:off x="1799578" y="6070847"/>
            <a:ext cx="206406" cy="206406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/>
          <p:cNvCxnSpPr>
            <a:stCxn id="209" idx="2"/>
            <a:endCxn id="200" idx="0"/>
          </p:cNvCxnSpPr>
          <p:nvPr/>
        </p:nvCxnSpPr>
        <p:spPr>
          <a:xfrm rot="5400000">
            <a:off x="1811045" y="5669502"/>
            <a:ext cx="206406" cy="1009095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/>
          <p:cNvCxnSpPr>
            <a:stCxn id="198" idx="2"/>
            <a:endCxn id="201" idx="0"/>
          </p:cNvCxnSpPr>
          <p:nvPr/>
        </p:nvCxnSpPr>
        <p:spPr>
          <a:xfrm rot="16200000" flipH="1">
            <a:off x="1581705" y="6059380"/>
            <a:ext cx="206406" cy="229340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Rounded Rectangle 207"/>
          <p:cNvSpPr/>
          <p:nvPr/>
        </p:nvSpPr>
        <p:spPr>
          <a:xfrm>
            <a:off x="1856913" y="5910309"/>
            <a:ext cx="298142" cy="1605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9" name="Rounded Rectangle 208"/>
          <p:cNvSpPr/>
          <p:nvPr/>
        </p:nvSpPr>
        <p:spPr>
          <a:xfrm>
            <a:off x="2269724" y="5910309"/>
            <a:ext cx="298142" cy="1605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10" name="Rounded Rectangle 209"/>
          <p:cNvSpPr/>
          <p:nvPr/>
        </p:nvSpPr>
        <p:spPr>
          <a:xfrm>
            <a:off x="1306497" y="6621262"/>
            <a:ext cx="298142" cy="160538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11" name="Straight Arrow Connector 210"/>
          <p:cNvCxnSpPr>
            <a:stCxn id="201" idx="2"/>
            <a:endCxn id="210" idx="0"/>
          </p:cNvCxnSpPr>
          <p:nvPr/>
        </p:nvCxnSpPr>
        <p:spPr>
          <a:xfrm rot="5400000">
            <a:off x="1535837" y="6357521"/>
            <a:ext cx="183472" cy="344010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>
            <a:stCxn id="200" idx="2"/>
            <a:endCxn id="210" idx="0"/>
          </p:cNvCxnSpPr>
          <p:nvPr/>
        </p:nvCxnSpPr>
        <p:spPr>
          <a:xfrm rot="16200000" flipH="1">
            <a:off x="1340898" y="6506592"/>
            <a:ext cx="183472" cy="45868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>
            <a:stCxn id="199" idx="2"/>
            <a:endCxn id="210" idx="0"/>
          </p:cNvCxnSpPr>
          <p:nvPr/>
        </p:nvCxnSpPr>
        <p:spPr>
          <a:xfrm rot="16200000" flipH="1">
            <a:off x="1145959" y="6311653"/>
            <a:ext cx="183472" cy="435746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TextBox 288"/>
          <p:cNvSpPr txBox="1"/>
          <p:nvPr/>
        </p:nvSpPr>
        <p:spPr>
          <a:xfrm>
            <a:off x="4495800" y="5410200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dynamic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 animBg="1"/>
      <p:bldP spid="3" grpId="0"/>
      <p:bldP spid="4" grpId="0" animBg="1"/>
      <p:bldP spid="5" grpId="0" animBg="1"/>
      <p:bldP spid="6" grpId="0" animBg="1"/>
      <p:bldP spid="7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7" grpId="0" animBg="1"/>
      <p:bldP spid="28" grpId="0" animBg="1"/>
      <p:bldP spid="29" grpId="0" animBg="1"/>
      <p:bldP spid="34" grpId="0" animBg="1"/>
      <p:bldP spid="35" grpId="0"/>
      <p:bldP spid="36" grpId="0" animBg="1"/>
      <p:bldP spid="37" grpId="0"/>
      <p:bldP spid="38" grpId="0" animBg="1"/>
      <p:bldP spid="44" grpId="0" animBg="1"/>
      <p:bldP spid="46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9" grpId="0" animBg="1"/>
      <p:bldP spid="60" grpId="0" animBg="1"/>
      <p:bldP spid="61" grpId="0" animBg="1"/>
      <p:bldP spid="65" grpId="0" animBg="1"/>
      <p:bldP spid="67" grpId="0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80" grpId="0" animBg="1"/>
      <p:bldP spid="81" grpId="0" animBg="1"/>
      <p:bldP spid="82" grpId="0" animBg="1"/>
      <p:bldP spid="86" grpId="0" animBg="1"/>
      <p:bldP spid="88" grpId="0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8" grpId="0" animBg="1"/>
      <p:bldP spid="119" grpId="0" animBg="1"/>
      <p:bldP spid="120" grpId="0" animBg="1"/>
      <p:bldP spid="124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9" grpId="0" animBg="1"/>
      <p:bldP spid="140" grpId="0" animBg="1"/>
      <p:bldP spid="141" grpId="0" animBg="1"/>
      <p:bldP spid="145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63" grpId="0" animBg="1"/>
      <p:bldP spid="164" grpId="0" animBg="1"/>
      <p:bldP spid="165" grpId="0" animBg="1"/>
      <p:bldP spid="169" grpId="0" animBg="1"/>
      <p:bldP spid="170" grpId="0" animBg="1"/>
      <p:bldP spid="171" grpId="0" animBg="1"/>
      <p:bldP spid="175" grpId="0" animBg="1"/>
      <p:bldP spid="176" grpId="0"/>
      <p:bldP spid="177" grpId="0"/>
      <p:bldP spid="178" grpId="0"/>
      <p:bldP spid="179" grpId="0"/>
      <p:bldP spid="180" grpId="0"/>
      <p:bldP spid="181" grpId="0"/>
      <p:bldP spid="182" grpId="0"/>
      <p:bldP spid="183" grpId="0"/>
      <p:bldP spid="184" grpId="0"/>
      <p:bldP spid="185" grpId="0"/>
      <p:bldP spid="186" grpId="0"/>
      <p:bldP spid="187" grpId="0"/>
      <p:bldP spid="188" grpId="0" animBg="1"/>
      <p:bldP spid="189" grpId="0" animBg="1"/>
      <p:bldP spid="190" grpId="0" animBg="1"/>
      <p:bldP spid="191" grpId="0"/>
      <p:bldP spid="192" grpId="0"/>
      <p:bldP spid="193" grpId="0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8" grpId="0" animBg="1"/>
      <p:bldP spid="209" grpId="0" animBg="1"/>
      <p:bldP spid="210" grpId="0" animBg="1"/>
      <p:bldP spid="2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Sorting Plan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999520" y="4723604"/>
            <a:ext cx="533400" cy="1676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42544" y="3781772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O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371600" y="3809204"/>
            <a:ext cx="381000" cy="3810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017840" y="1980404"/>
            <a:ext cx="49676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075720" y="2894804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H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stCxn id="9" idx="2"/>
            <a:endCxn id="10" idx="0"/>
          </p:cNvCxnSpPr>
          <p:nvPr/>
        </p:nvCxnSpPr>
        <p:spPr>
          <a:xfrm rot="5400000">
            <a:off x="2075720" y="2704304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9" idx="0"/>
          </p:cNvCxnSpPr>
          <p:nvPr/>
        </p:nvCxnSpPr>
        <p:spPr>
          <a:xfrm rot="16200000" flipH="1">
            <a:off x="2104660" y="1818844"/>
            <a:ext cx="304800" cy="1832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2075720" y="3809204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14" name="Straight Arrow Connector 13"/>
          <p:cNvCxnSpPr>
            <a:stCxn id="10" idx="2"/>
            <a:endCxn id="13" idx="0"/>
          </p:cNvCxnSpPr>
          <p:nvPr/>
        </p:nvCxnSpPr>
        <p:spPr>
          <a:xfrm rot="5400000">
            <a:off x="2075720" y="3618704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2075720" y="4876004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>
            <a:stCxn id="13" idx="2"/>
            <a:endCxn id="15" idx="0"/>
          </p:cNvCxnSpPr>
          <p:nvPr/>
        </p:nvCxnSpPr>
        <p:spPr>
          <a:xfrm rot="5400000">
            <a:off x="1999520" y="4609304"/>
            <a:ext cx="5334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2075720" y="5714998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>
            <a:stCxn id="15" idx="2"/>
            <a:endCxn id="17" idx="0"/>
          </p:cNvCxnSpPr>
          <p:nvPr/>
        </p:nvCxnSpPr>
        <p:spPr>
          <a:xfrm rot="5400000">
            <a:off x="2113423" y="5562201"/>
            <a:ext cx="3055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4292923" y="4723604"/>
            <a:ext cx="533400" cy="1676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777843" y="1980404"/>
            <a:ext cx="49676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419600" y="2894804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H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>
            <a:stCxn id="20" idx="2"/>
            <a:endCxn id="21" idx="0"/>
          </p:cNvCxnSpPr>
          <p:nvPr/>
        </p:nvCxnSpPr>
        <p:spPr>
          <a:xfrm rot="16200000" flipH="1">
            <a:off x="4127661" y="2412365"/>
            <a:ext cx="381000" cy="58387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20" idx="0"/>
          </p:cNvCxnSpPr>
          <p:nvPr/>
        </p:nvCxnSpPr>
        <p:spPr>
          <a:xfrm rot="5400000">
            <a:off x="3874617" y="1828004"/>
            <a:ext cx="304006" cy="79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3835723" y="3809204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25" name="Straight Arrow Connector 24"/>
          <p:cNvCxnSpPr>
            <a:stCxn id="21" idx="2"/>
            <a:endCxn id="24" idx="0"/>
          </p:cNvCxnSpPr>
          <p:nvPr/>
        </p:nvCxnSpPr>
        <p:spPr>
          <a:xfrm rot="5400000">
            <a:off x="4127662" y="3326766"/>
            <a:ext cx="381000" cy="58387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4369123" y="4876004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/>
          <p:cNvCxnSpPr>
            <a:stCxn id="24" idx="2"/>
            <a:endCxn id="26" idx="0"/>
          </p:cNvCxnSpPr>
          <p:nvPr/>
        </p:nvCxnSpPr>
        <p:spPr>
          <a:xfrm rot="16200000" flipH="1">
            <a:off x="4026223" y="4342604"/>
            <a:ext cx="5334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4369123" y="5714998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>
            <a:stCxn id="26" idx="2"/>
            <a:endCxn id="28" idx="0"/>
          </p:cNvCxnSpPr>
          <p:nvPr/>
        </p:nvCxnSpPr>
        <p:spPr>
          <a:xfrm rot="5400000">
            <a:off x="4406826" y="5562201"/>
            <a:ext cx="3055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2"/>
          </p:cNvCxnSpPr>
          <p:nvPr/>
        </p:nvCxnSpPr>
        <p:spPr>
          <a:xfrm rot="16200000" flipH="1">
            <a:off x="2096675" y="6417943"/>
            <a:ext cx="343630" cy="454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4920843" y="1980404"/>
            <a:ext cx="49676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DS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32" name="Straight Arrow Connector 31"/>
          <p:cNvCxnSpPr>
            <a:stCxn id="31" idx="2"/>
            <a:endCxn id="21" idx="0"/>
          </p:cNvCxnSpPr>
          <p:nvPr/>
        </p:nvCxnSpPr>
        <p:spPr>
          <a:xfrm rot="5400000">
            <a:off x="4699162" y="2424743"/>
            <a:ext cx="381000" cy="55912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31" idx="0"/>
          </p:cNvCxnSpPr>
          <p:nvPr/>
        </p:nvCxnSpPr>
        <p:spPr>
          <a:xfrm rot="5400000">
            <a:off x="5017617" y="1828004"/>
            <a:ext cx="304006" cy="79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4978723" y="3809204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35" name="Straight Arrow Connector 34"/>
          <p:cNvCxnSpPr>
            <a:stCxn id="21" idx="2"/>
            <a:endCxn id="34" idx="0"/>
          </p:cNvCxnSpPr>
          <p:nvPr/>
        </p:nvCxnSpPr>
        <p:spPr>
          <a:xfrm rot="16200000" flipH="1">
            <a:off x="4699161" y="3339142"/>
            <a:ext cx="381000" cy="55912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4" idx="2"/>
            <a:endCxn id="26" idx="0"/>
          </p:cNvCxnSpPr>
          <p:nvPr/>
        </p:nvCxnSpPr>
        <p:spPr>
          <a:xfrm rot="5400000">
            <a:off x="4597723" y="4304504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7162800" y="4723604"/>
            <a:ext cx="533400" cy="1676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6647720" y="1980404"/>
            <a:ext cx="49676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7239000" y="2894804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H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40" name="Straight Arrow Connector 39"/>
          <p:cNvCxnSpPr>
            <a:stCxn id="38" idx="2"/>
            <a:endCxn id="39" idx="0"/>
          </p:cNvCxnSpPr>
          <p:nvPr/>
        </p:nvCxnSpPr>
        <p:spPr>
          <a:xfrm rot="16200000" flipH="1">
            <a:off x="6972300" y="2437604"/>
            <a:ext cx="3810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38" idx="0"/>
          </p:cNvCxnSpPr>
          <p:nvPr/>
        </p:nvCxnSpPr>
        <p:spPr>
          <a:xfrm rot="5400000">
            <a:off x="6744494" y="1828004"/>
            <a:ext cx="304006" cy="79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6705600" y="3809204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43" name="Straight Arrow Connector 42"/>
          <p:cNvCxnSpPr>
            <a:stCxn id="39" idx="2"/>
            <a:endCxn id="42" idx="0"/>
          </p:cNvCxnSpPr>
          <p:nvPr/>
        </p:nvCxnSpPr>
        <p:spPr>
          <a:xfrm rot="5400000">
            <a:off x="6972300" y="3352004"/>
            <a:ext cx="3810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7239000" y="4876004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45" name="Straight Arrow Connector 44"/>
          <p:cNvCxnSpPr>
            <a:stCxn id="42" idx="2"/>
            <a:endCxn id="44" idx="0"/>
          </p:cNvCxnSpPr>
          <p:nvPr/>
        </p:nvCxnSpPr>
        <p:spPr>
          <a:xfrm rot="16200000" flipH="1">
            <a:off x="6896100" y="4342604"/>
            <a:ext cx="5334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7239000" y="5714998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47" name="Straight Arrow Connector 46"/>
          <p:cNvCxnSpPr>
            <a:stCxn id="44" idx="2"/>
            <a:endCxn id="46" idx="0"/>
          </p:cNvCxnSpPr>
          <p:nvPr/>
        </p:nvCxnSpPr>
        <p:spPr>
          <a:xfrm rot="5400000">
            <a:off x="7276703" y="5562201"/>
            <a:ext cx="3055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6" idx="2"/>
          </p:cNvCxnSpPr>
          <p:nvPr/>
        </p:nvCxnSpPr>
        <p:spPr>
          <a:xfrm rot="16200000" flipH="1">
            <a:off x="7253875" y="6424023"/>
            <a:ext cx="358870" cy="762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7790720" y="1980404"/>
            <a:ext cx="49676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DS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50" name="Straight Arrow Connector 49"/>
          <p:cNvCxnSpPr>
            <a:stCxn id="49" idx="2"/>
            <a:endCxn id="39" idx="0"/>
          </p:cNvCxnSpPr>
          <p:nvPr/>
        </p:nvCxnSpPr>
        <p:spPr>
          <a:xfrm rot="5400000">
            <a:off x="7543800" y="2399504"/>
            <a:ext cx="3810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49" idx="0"/>
          </p:cNvCxnSpPr>
          <p:nvPr/>
        </p:nvCxnSpPr>
        <p:spPr>
          <a:xfrm rot="5400000">
            <a:off x="7887494" y="1828004"/>
            <a:ext cx="304006" cy="79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7848600" y="3809204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53" name="Straight Arrow Connector 52"/>
          <p:cNvCxnSpPr>
            <a:stCxn id="39" idx="2"/>
            <a:endCxn id="52" idx="0"/>
          </p:cNvCxnSpPr>
          <p:nvPr/>
        </p:nvCxnSpPr>
        <p:spPr>
          <a:xfrm rot="16200000" flipH="1">
            <a:off x="7543800" y="3313904"/>
            <a:ext cx="3810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52" idx="2"/>
            <a:endCxn id="44" idx="0"/>
          </p:cNvCxnSpPr>
          <p:nvPr/>
        </p:nvCxnSpPr>
        <p:spPr>
          <a:xfrm rot="5400000">
            <a:off x="7467600" y="4304504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8" idx="2"/>
          </p:cNvCxnSpPr>
          <p:nvPr/>
        </p:nvCxnSpPr>
        <p:spPr>
          <a:xfrm rot="16200000" flipH="1">
            <a:off x="4390094" y="6417927"/>
            <a:ext cx="349726" cy="1066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ight Arrow 55"/>
          <p:cNvSpPr/>
          <p:nvPr/>
        </p:nvSpPr>
        <p:spPr>
          <a:xfrm>
            <a:off x="2971800" y="3809204"/>
            <a:ext cx="381000" cy="3810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7" name="Right Arrow 56"/>
          <p:cNvSpPr/>
          <p:nvPr/>
        </p:nvSpPr>
        <p:spPr>
          <a:xfrm>
            <a:off x="5638800" y="3809204"/>
            <a:ext cx="381000" cy="3810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7924800" y="4723604"/>
            <a:ext cx="533400" cy="1676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8001000" y="4876004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8001000" y="5714998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61" name="Straight Arrow Connector 60"/>
          <p:cNvCxnSpPr>
            <a:stCxn id="59" idx="2"/>
            <a:endCxn id="60" idx="0"/>
          </p:cNvCxnSpPr>
          <p:nvPr/>
        </p:nvCxnSpPr>
        <p:spPr>
          <a:xfrm rot="5400000">
            <a:off x="8038703" y="5562201"/>
            <a:ext cx="3055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60" idx="2"/>
          </p:cNvCxnSpPr>
          <p:nvPr/>
        </p:nvCxnSpPr>
        <p:spPr>
          <a:xfrm rot="5400000">
            <a:off x="7998516" y="6436416"/>
            <a:ext cx="381002" cy="496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ounded Rectangle 62"/>
          <p:cNvSpPr/>
          <p:nvPr/>
        </p:nvSpPr>
        <p:spPr>
          <a:xfrm>
            <a:off x="6400800" y="4723604"/>
            <a:ext cx="533400" cy="1676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6477000" y="4876004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6477000" y="5714998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66" name="Straight Arrow Connector 65"/>
          <p:cNvCxnSpPr>
            <a:stCxn id="64" idx="2"/>
            <a:endCxn id="65" idx="0"/>
          </p:cNvCxnSpPr>
          <p:nvPr/>
        </p:nvCxnSpPr>
        <p:spPr>
          <a:xfrm rot="5400000">
            <a:off x="6514703" y="5562201"/>
            <a:ext cx="3055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5" idx="2"/>
          </p:cNvCxnSpPr>
          <p:nvPr/>
        </p:nvCxnSpPr>
        <p:spPr>
          <a:xfrm rot="5400000">
            <a:off x="6474516" y="6436416"/>
            <a:ext cx="381002" cy="496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52" idx="2"/>
            <a:endCxn id="59" idx="0"/>
          </p:cNvCxnSpPr>
          <p:nvPr/>
        </p:nvCxnSpPr>
        <p:spPr>
          <a:xfrm rot="16200000" flipH="1">
            <a:off x="7848600" y="4533104"/>
            <a:ext cx="533400" cy="152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42" idx="2"/>
            <a:endCxn id="64" idx="0"/>
          </p:cNvCxnSpPr>
          <p:nvPr/>
        </p:nvCxnSpPr>
        <p:spPr>
          <a:xfrm rot="5400000">
            <a:off x="6515100" y="4495004"/>
            <a:ext cx="533400" cy="228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52" idx="2"/>
            <a:endCxn id="64" idx="0"/>
          </p:cNvCxnSpPr>
          <p:nvPr/>
        </p:nvCxnSpPr>
        <p:spPr>
          <a:xfrm rot="5400000">
            <a:off x="7086600" y="3923504"/>
            <a:ext cx="533400" cy="1371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42" idx="2"/>
            <a:endCxn id="59" idx="0"/>
          </p:cNvCxnSpPr>
          <p:nvPr/>
        </p:nvCxnSpPr>
        <p:spPr>
          <a:xfrm rot="16200000" flipH="1">
            <a:off x="7277100" y="3961604"/>
            <a:ext cx="533400" cy="1295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endCxn id="7" idx="0"/>
          </p:cNvCxnSpPr>
          <p:nvPr/>
        </p:nvCxnSpPr>
        <p:spPr>
          <a:xfrm rot="5400000">
            <a:off x="587502" y="3634706"/>
            <a:ext cx="292608" cy="152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7" idx="2"/>
          </p:cNvCxnSpPr>
          <p:nvPr/>
        </p:nvCxnSpPr>
        <p:spPr>
          <a:xfrm rot="16200000" flipH="1">
            <a:off x="589026" y="4459190"/>
            <a:ext cx="289560" cy="152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Freeform 76"/>
          <p:cNvSpPr/>
          <p:nvPr/>
        </p:nvSpPr>
        <p:spPr>
          <a:xfrm>
            <a:off x="1732405" y="1673106"/>
            <a:ext cx="509874" cy="2121108"/>
          </a:xfrm>
          <a:custGeom>
            <a:avLst/>
            <a:gdLst>
              <a:gd name="connsiteX0" fmla="*/ 553388 w 553388"/>
              <a:gd name="connsiteY0" fmla="*/ 0 h 2121108"/>
              <a:gd name="connsiteX1" fmla="*/ 425971 w 553388"/>
              <a:gd name="connsiteY1" fmla="*/ 194872 h 2121108"/>
              <a:gd name="connsiteX2" fmla="*/ 133663 w 553388"/>
              <a:gd name="connsiteY2" fmla="*/ 412229 h 2121108"/>
              <a:gd name="connsiteX3" fmla="*/ 43722 w 553388"/>
              <a:gd name="connsiteY3" fmla="*/ 906905 h 2121108"/>
              <a:gd name="connsiteX4" fmla="*/ 58712 w 553388"/>
              <a:gd name="connsiteY4" fmla="*/ 1641423 h 2121108"/>
              <a:gd name="connsiteX5" fmla="*/ 395991 w 553388"/>
              <a:gd name="connsiteY5" fmla="*/ 1948721 h 2121108"/>
              <a:gd name="connsiteX6" fmla="*/ 508417 w 553388"/>
              <a:gd name="connsiteY6" fmla="*/ 2121108 h 2121108"/>
              <a:gd name="connsiteX0" fmla="*/ 509874 w 509874"/>
              <a:gd name="connsiteY0" fmla="*/ 0 h 2121108"/>
              <a:gd name="connsiteX1" fmla="*/ 382457 w 509874"/>
              <a:gd name="connsiteY1" fmla="*/ 194872 h 2121108"/>
              <a:gd name="connsiteX2" fmla="*/ 90149 w 509874"/>
              <a:gd name="connsiteY2" fmla="*/ 412229 h 2121108"/>
              <a:gd name="connsiteX3" fmla="*/ 208 w 509874"/>
              <a:gd name="connsiteY3" fmla="*/ 906905 h 2121108"/>
              <a:gd name="connsiteX4" fmla="*/ 91398 w 509874"/>
              <a:gd name="connsiteY4" fmla="*/ 1641423 h 2121108"/>
              <a:gd name="connsiteX5" fmla="*/ 352477 w 509874"/>
              <a:gd name="connsiteY5" fmla="*/ 1948721 h 2121108"/>
              <a:gd name="connsiteX6" fmla="*/ 464903 w 509874"/>
              <a:gd name="connsiteY6" fmla="*/ 2121108 h 212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874" h="2121108">
                <a:moveTo>
                  <a:pt x="509874" y="0"/>
                </a:moveTo>
                <a:cubicBezTo>
                  <a:pt x="481142" y="63083"/>
                  <a:pt x="452411" y="126167"/>
                  <a:pt x="382457" y="194872"/>
                </a:cubicBezTo>
                <a:cubicBezTo>
                  <a:pt x="312503" y="263577"/>
                  <a:pt x="153857" y="293557"/>
                  <a:pt x="90149" y="412229"/>
                </a:cubicBezTo>
                <a:cubicBezTo>
                  <a:pt x="26441" y="530901"/>
                  <a:pt x="0" y="702039"/>
                  <a:pt x="208" y="906905"/>
                </a:cubicBezTo>
                <a:cubicBezTo>
                  <a:pt x="416" y="1111771"/>
                  <a:pt x="32686" y="1467787"/>
                  <a:pt x="91398" y="1641423"/>
                </a:cubicBezTo>
                <a:cubicBezTo>
                  <a:pt x="150110" y="1815059"/>
                  <a:pt x="290226" y="1868774"/>
                  <a:pt x="352477" y="1948721"/>
                </a:cubicBezTo>
                <a:cubicBezTo>
                  <a:pt x="414728" y="2028668"/>
                  <a:pt x="446165" y="2074888"/>
                  <a:pt x="464903" y="2121108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3505200" y="1675604"/>
            <a:ext cx="509874" cy="2121108"/>
          </a:xfrm>
          <a:custGeom>
            <a:avLst/>
            <a:gdLst>
              <a:gd name="connsiteX0" fmla="*/ 553388 w 553388"/>
              <a:gd name="connsiteY0" fmla="*/ 0 h 2121108"/>
              <a:gd name="connsiteX1" fmla="*/ 425971 w 553388"/>
              <a:gd name="connsiteY1" fmla="*/ 194872 h 2121108"/>
              <a:gd name="connsiteX2" fmla="*/ 133663 w 553388"/>
              <a:gd name="connsiteY2" fmla="*/ 412229 h 2121108"/>
              <a:gd name="connsiteX3" fmla="*/ 43722 w 553388"/>
              <a:gd name="connsiteY3" fmla="*/ 906905 h 2121108"/>
              <a:gd name="connsiteX4" fmla="*/ 58712 w 553388"/>
              <a:gd name="connsiteY4" fmla="*/ 1641423 h 2121108"/>
              <a:gd name="connsiteX5" fmla="*/ 395991 w 553388"/>
              <a:gd name="connsiteY5" fmla="*/ 1948721 h 2121108"/>
              <a:gd name="connsiteX6" fmla="*/ 508417 w 553388"/>
              <a:gd name="connsiteY6" fmla="*/ 2121108 h 2121108"/>
              <a:gd name="connsiteX0" fmla="*/ 509874 w 509874"/>
              <a:gd name="connsiteY0" fmla="*/ 0 h 2121108"/>
              <a:gd name="connsiteX1" fmla="*/ 382457 w 509874"/>
              <a:gd name="connsiteY1" fmla="*/ 194872 h 2121108"/>
              <a:gd name="connsiteX2" fmla="*/ 90149 w 509874"/>
              <a:gd name="connsiteY2" fmla="*/ 412229 h 2121108"/>
              <a:gd name="connsiteX3" fmla="*/ 208 w 509874"/>
              <a:gd name="connsiteY3" fmla="*/ 906905 h 2121108"/>
              <a:gd name="connsiteX4" fmla="*/ 91398 w 509874"/>
              <a:gd name="connsiteY4" fmla="*/ 1641423 h 2121108"/>
              <a:gd name="connsiteX5" fmla="*/ 352477 w 509874"/>
              <a:gd name="connsiteY5" fmla="*/ 1948721 h 2121108"/>
              <a:gd name="connsiteX6" fmla="*/ 464903 w 509874"/>
              <a:gd name="connsiteY6" fmla="*/ 2121108 h 212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874" h="2121108">
                <a:moveTo>
                  <a:pt x="509874" y="0"/>
                </a:moveTo>
                <a:cubicBezTo>
                  <a:pt x="481142" y="63083"/>
                  <a:pt x="452411" y="126167"/>
                  <a:pt x="382457" y="194872"/>
                </a:cubicBezTo>
                <a:cubicBezTo>
                  <a:pt x="312503" y="263577"/>
                  <a:pt x="153857" y="293557"/>
                  <a:pt x="90149" y="412229"/>
                </a:cubicBezTo>
                <a:cubicBezTo>
                  <a:pt x="26441" y="530901"/>
                  <a:pt x="0" y="702039"/>
                  <a:pt x="208" y="906905"/>
                </a:cubicBezTo>
                <a:cubicBezTo>
                  <a:pt x="416" y="1111771"/>
                  <a:pt x="32686" y="1467787"/>
                  <a:pt x="91398" y="1641423"/>
                </a:cubicBezTo>
                <a:cubicBezTo>
                  <a:pt x="150110" y="1815059"/>
                  <a:pt x="290226" y="1868774"/>
                  <a:pt x="352477" y="1948721"/>
                </a:cubicBezTo>
                <a:cubicBezTo>
                  <a:pt x="414728" y="2028668"/>
                  <a:pt x="446165" y="2074888"/>
                  <a:pt x="464903" y="2121108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6379564" y="1679352"/>
            <a:ext cx="509874" cy="2121108"/>
          </a:xfrm>
          <a:custGeom>
            <a:avLst/>
            <a:gdLst>
              <a:gd name="connsiteX0" fmla="*/ 553388 w 553388"/>
              <a:gd name="connsiteY0" fmla="*/ 0 h 2121108"/>
              <a:gd name="connsiteX1" fmla="*/ 425971 w 553388"/>
              <a:gd name="connsiteY1" fmla="*/ 194872 h 2121108"/>
              <a:gd name="connsiteX2" fmla="*/ 133663 w 553388"/>
              <a:gd name="connsiteY2" fmla="*/ 412229 h 2121108"/>
              <a:gd name="connsiteX3" fmla="*/ 43722 w 553388"/>
              <a:gd name="connsiteY3" fmla="*/ 906905 h 2121108"/>
              <a:gd name="connsiteX4" fmla="*/ 58712 w 553388"/>
              <a:gd name="connsiteY4" fmla="*/ 1641423 h 2121108"/>
              <a:gd name="connsiteX5" fmla="*/ 395991 w 553388"/>
              <a:gd name="connsiteY5" fmla="*/ 1948721 h 2121108"/>
              <a:gd name="connsiteX6" fmla="*/ 508417 w 553388"/>
              <a:gd name="connsiteY6" fmla="*/ 2121108 h 2121108"/>
              <a:gd name="connsiteX0" fmla="*/ 509874 w 509874"/>
              <a:gd name="connsiteY0" fmla="*/ 0 h 2121108"/>
              <a:gd name="connsiteX1" fmla="*/ 382457 w 509874"/>
              <a:gd name="connsiteY1" fmla="*/ 194872 h 2121108"/>
              <a:gd name="connsiteX2" fmla="*/ 90149 w 509874"/>
              <a:gd name="connsiteY2" fmla="*/ 412229 h 2121108"/>
              <a:gd name="connsiteX3" fmla="*/ 208 w 509874"/>
              <a:gd name="connsiteY3" fmla="*/ 906905 h 2121108"/>
              <a:gd name="connsiteX4" fmla="*/ 91398 w 509874"/>
              <a:gd name="connsiteY4" fmla="*/ 1641423 h 2121108"/>
              <a:gd name="connsiteX5" fmla="*/ 352477 w 509874"/>
              <a:gd name="connsiteY5" fmla="*/ 1948721 h 2121108"/>
              <a:gd name="connsiteX6" fmla="*/ 464903 w 509874"/>
              <a:gd name="connsiteY6" fmla="*/ 2121108 h 212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874" h="2121108">
                <a:moveTo>
                  <a:pt x="509874" y="0"/>
                </a:moveTo>
                <a:cubicBezTo>
                  <a:pt x="481142" y="63083"/>
                  <a:pt x="452411" y="126167"/>
                  <a:pt x="382457" y="194872"/>
                </a:cubicBezTo>
                <a:cubicBezTo>
                  <a:pt x="312503" y="263577"/>
                  <a:pt x="153857" y="293557"/>
                  <a:pt x="90149" y="412229"/>
                </a:cubicBezTo>
                <a:cubicBezTo>
                  <a:pt x="26441" y="530901"/>
                  <a:pt x="0" y="702039"/>
                  <a:pt x="208" y="906905"/>
                </a:cubicBezTo>
                <a:cubicBezTo>
                  <a:pt x="416" y="1111771"/>
                  <a:pt x="32686" y="1467787"/>
                  <a:pt x="91398" y="1641423"/>
                </a:cubicBezTo>
                <a:cubicBezTo>
                  <a:pt x="150110" y="1815059"/>
                  <a:pt x="290226" y="1868774"/>
                  <a:pt x="352477" y="1948721"/>
                </a:cubicBezTo>
                <a:cubicBezTo>
                  <a:pt x="414728" y="2028668"/>
                  <a:pt x="446165" y="2074888"/>
                  <a:pt x="464903" y="2121108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 flipH="1">
            <a:off x="8059920" y="1681850"/>
            <a:ext cx="474480" cy="2121108"/>
          </a:xfrm>
          <a:custGeom>
            <a:avLst/>
            <a:gdLst>
              <a:gd name="connsiteX0" fmla="*/ 553388 w 553388"/>
              <a:gd name="connsiteY0" fmla="*/ 0 h 2121108"/>
              <a:gd name="connsiteX1" fmla="*/ 425971 w 553388"/>
              <a:gd name="connsiteY1" fmla="*/ 194872 h 2121108"/>
              <a:gd name="connsiteX2" fmla="*/ 133663 w 553388"/>
              <a:gd name="connsiteY2" fmla="*/ 412229 h 2121108"/>
              <a:gd name="connsiteX3" fmla="*/ 43722 w 553388"/>
              <a:gd name="connsiteY3" fmla="*/ 906905 h 2121108"/>
              <a:gd name="connsiteX4" fmla="*/ 58712 w 553388"/>
              <a:gd name="connsiteY4" fmla="*/ 1641423 h 2121108"/>
              <a:gd name="connsiteX5" fmla="*/ 395991 w 553388"/>
              <a:gd name="connsiteY5" fmla="*/ 1948721 h 2121108"/>
              <a:gd name="connsiteX6" fmla="*/ 508417 w 553388"/>
              <a:gd name="connsiteY6" fmla="*/ 2121108 h 2121108"/>
              <a:gd name="connsiteX0" fmla="*/ 509874 w 509874"/>
              <a:gd name="connsiteY0" fmla="*/ 0 h 2121108"/>
              <a:gd name="connsiteX1" fmla="*/ 382457 w 509874"/>
              <a:gd name="connsiteY1" fmla="*/ 194872 h 2121108"/>
              <a:gd name="connsiteX2" fmla="*/ 90149 w 509874"/>
              <a:gd name="connsiteY2" fmla="*/ 412229 h 2121108"/>
              <a:gd name="connsiteX3" fmla="*/ 208 w 509874"/>
              <a:gd name="connsiteY3" fmla="*/ 906905 h 2121108"/>
              <a:gd name="connsiteX4" fmla="*/ 91398 w 509874"/>
              <a:gd name="connsiteY4" fmla="*/ 1641423 h 2121108"/>
              <a:gd name="connsiteX5" fmla="*/ 352477 w 509874"/>
              <a:gd name="connsiteY5" fmla="*/ 1948721 h 2121108"/>
              <a:gd name="connsiteX6" fmla="*/ 464903 w 509874"/>
              <a:gd name="connsiteY6" fmla="*/ 2121108 h 212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874" h="2121108">
                <a:moveTo>
                  <a:pt x="509874" y="0"/>
                </a:moveTo>
                <a:cubicBezTo>
                  <a:pt x="481142" y="63083"/>
                  <a:pt x="452411" y="126167"/>
                  <a:pt x="382457" y="194872"/>
                </a:cubicBezTo>
                <a:cubicBezTo>
                  <a:pt x="312503" y="263577"/>
                  <a:pt x="153857" y="293557"/>
                  <a:pt x="90149" y="412229"/>
                </a:cubicBezTo>
                <a:cubicBezTo>
                  <a:pt x="26441" y="530901"/>
                  <a:pt x="0" y="702039"/>
                  <a:pt x="208" y="906905"/>
                </a:cubicBezTo>
                <a:cubicBezTo>
                  <a:pt x="416" y="1111771"/>
                  <a:pt x="32686" y="1467787"/>
                  <a:pt x="91398" y="1641423"/>
                </a:cubicBezTo>
                <a:cubicBezTo>
                  <a:pt x="150110" y="1815059"/>
                  <a:pt x="290226" y="1868774"/>
                  <a:pt x="352477" y="1948721"/>
                </a:cubicBezTo>
                <a:cubicBezTo>
                  <a:pt x="414728" y="2028668"/>
                  <a:pt x="446165" y="2074888"/>
                  <a:pt x="464903" y="2121108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 flipH="1">
            <a:off x="5181600" y="1675604"/>
            <a:ext cx="474480" cy="2121108"/>
          </a:xfrm>
          <a:custGeom>
            <a:avLst/>
            <a:gdLst>
              <a:gd name="connsiteX0" fmla="*/ 553388 w 553388"/>
              <a:gd name="connsiteY0" fmla="*/ 0 h 2121108"/>
              <a:gd name="connsiteX1" fmla="*/ 425971 w 553388"/>
              <a:gd name="connsiteY1" fmla="*/ 194872 h 2121108"/>
              <a:gd name="connsiteX2" fmla="*/ 133663 w 553388"/>
              <a:gd name="connsiteY2" fmla="*/ 412229 h 2121108"/>
              <a:gd name="connsiteX3" fmla="*/ 43722 w 553388"/>
              <a:gd name="connsiteY3" fmla="*/ 906905 h 2121108"/>
              <a:gd name="connsiteX4" fmla="*/ 58712 w 553388"/>
              <a:gd name="connsiteY4" fmla="*/ 1641423 h 2121108"/>
              <a:gd name="connsiteX5" fmla="*/ 395991 w 553388"/>
              <a:gd name="connsiteY5" fmla="*/ 1948721 h 2121108"/>
              <a:gd name="connsiteX6" fmla="*/ 508417 w 553388"/>
              <a:gd name="connsiteY6" fmla="*/ 2121108 h 2121108"/>
              <a:gd name="connsiteX0" fmla="*/ 509874 w 509874"/>
              <a:gd name="connsiteY0" fmla="*/ 0 h 2121108"/>
              <a:gd name="connsiteX1" fmla="*/ 382457 w 509874"/>
              <a:gd name="connsiteY1" fmla="*/ 194872 h 2121108"/>
              <a:gd name="connsiteX2" fmla="*/ 90149 w 509874"/>
              <a:gd name="connsiteY2" fmla="*/ 412229 h 2121108"/>
              <a:gd name="connsiteX3" fmla="*/ 208 w 509874"/>
              <a:gd name="connsiteY3" fmla="*/ 906905 h 2121108"/>
              <a:gd name="connsiteX4" fmla="*/ 91398 w 509874"/>
              <a:gd name="connsiteY4" fmla="*/ 1641423 h 2121108"/>
              <a:gd name="connsiteX5" fmla="*/ 352477 w 509874"/>
              <a:gd name="connsiteY5" fmla="*/ 1948721 h 2121108"/>
              <a:gd name="connsiteX6" fmla="*/ 464903 w 509874"/>
              <a:gd name="connsiteY6" fmla="*/ 2121108 h 212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874" h="2121108">
                <a:moveTo>
                  <a:pt x="509874" y="0"/>
                </a:moveTo>
                <a:cubicBezTo>
                  <a:pt x="481142" y="63083"/>
                  <a:pt x="452411" y="126167"/>
                  <a:pt x="382457" y="194872"/>
                </a:cubicBezTo>
                <a:cubicBezTo>
                  <a:pt x="312503" y="263577"/>
                  <a:pt x="153857" y="293557"/>
                  <a:pt x="90149" y="412229"/>
                </a:cubicBezTo>
                <a:cubicBezTo>
                  <a:pt x="26441" y="530901"/>
                  <a:pt x="0" y="702039"/>
                  <a:pt x="208" y="906905"/>
                </a:cubicBezTo>
                <a:cubicBezTo>
                  <a:pt x="416" y="1111771"/>
                  <a:pt x="32686" y="1467787"/>
                  <a:pt x="91398" y="1641423"/>
                </a:cubicBezTo>
                <a:cubicBezTo>
                  <a:pt x="150110" y="1815059"/>
                  <a:pt x="290226" y="1868774"/>
                  <a:pt x="352477" y="1948721"/>
                </a:cubicBezTo>
                <a:cubicBezTo>
                  <a:pt x="414728" y="2028668"/>
                  <a:pt x="446165" y="2074888"/>
                  <a:pt x="464903" y="2121108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2" name="TextBox 218"/>
          <p:cNvSpPr txBox="1"/>
          <p:nvPr/>
        </p:nvSpPr>
        <p:spPr>
          <a:xfrm>
            <a:off x="1143000" y="4495800"/>
            <a:ext cx="68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static</a:t>
            </a:r>
            <a:endParaRPr lang="en-US" dirty="0"/>
          </a:p>
        </p:txBody>
      </p:sp>
      <p:sp>
        <p:nvSpPr>
          <p:cNvPr id="83" name="TextBox 288"/>
          <p:cNvSpPr txBox="1"/>
          <p:nvPr/>
        </p:nvSpPr>
        <p:spPr>
          <a:xfrm>
            <a:off x="2679447" y="4495800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dynamic</a:t>
            </a:r>
            <a:endParaRPr lang="en-US" dirty="0"/>
          </a:p>
        </p:txBody>
      </p:sp>
      <p:sp>
        <p:nvSpPr>
          <p:cNvPr id="84" name="TextBox 288"/>
          <p:cNvSpPr txBox="1"/>
          <p:nvPr/>
        </p:nvSpPr>
        <p:spPr>
          <a:xfrm>
            <a:off x="5257800" y="4495800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dynamic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8" grpId="0" animBg="1"/>
      <p:bldP spid="9" grpId="0" animBg="1"/>
      <p:bldP spid="10" grpId="0" animBg="1"/>
      <p:bldP spid="13" grpId="0" animBg="1"/>
      <p:bldP spid="15" grpId="0" animBg="1"/>
      <p:bldP spid="17" grpId="0" animBg="1"/>
      <p:bldP spid="19" grpId="0" animBg="1"/>
      <p:bldP spid="20" grpId="0" animBg="1"/>
      <p:bldP spid="21" grpId="0" animBg="1"/>
      <p:bldP spid="24" grpId="0" animBg="1"/>
      <p:bldP spid="26" grpId="0" animBg="1"/>
      <p:bldP spid="28" grpId="0" animBg="1"/>
      <p:bldP spid="31" grpId="0" animBg="1"/>
      <p:bldP spid="34" grpId="0" animBg="1"/>
      <p:bldP spid="37" grpId="0" animBg="1"/>
      <p:bldP spid="38" grpId="0" animBg="1"/>
      <p:bldP spid="39" grpId="0" animBg="1"/>
      <p:bldP spid="42" grpId="0" animBg="1"/>
      <p:bldP spid="44" grpId="0" animBg="1"/>
      <p:bldP spid="46" grpId="0" animBg="1"/>
      <p:bldP spid="49" grpId="0" animBg="1"/>
      <p:bldP spid="52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3" grpId="0" animBg="1"/>
      <p:bldP spid="64" grpId="0" animBg="1"/>
      <p:bldP spid="65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1"/>
      <p:bldP spid="83" grpId="1"/>
      <p:bldP spid="8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rap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34216" y="722555"/>
            <a:ext cx="3109383" cy="61354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Expectation Maximization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2133600" cy="365125"/>
          </a:xfrm>
        </p:spPr>
        <p:txBody>
          <a:bodyPr/>
          <a:lstStyle/>
          <a:p>
            <a:fld id="{05B373E8-BEAF-4D31-8BC4-0CF0FBB3AA11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48400" y="3200400"/>
            <a:ext cx="26652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smtClean="0"/>
              <a:t> 160 </a:t>
            </a:r>
            <a:r>
              <a:rPr lang="en-US" sz="2400" dirty="0" smtClean="0"/>
              <a:t>lines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3 iterations shown</a:t>
            </a:r>
          </a:p>
        </p:txBody>
      </p:sp>
      <p:sp>
        <p:nvSpPr>
          <p:cNvPr id="49154" name="AutoShape 2" descr="job graph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6" name="AutoShape 4" descr="job graph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514600" y="838200"/>
            <a:ext cx="2514600" cy="1828800"/>
          </a:xfrm>
          <a:prstGeom prst="roundRect">
            <a:avLst>
              <a:gd name="adj" fmla="val 12778"/>
            </a:avLst>
          </a:prstGeom>
          <a:solidFill>
            <a:srgbClr val="FFFFCC">
              <a:alpha val="38824"/>
            </a:srgb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895600" y="2895600"/>
            <a:ext cx="2514600" cy="1828800"/>
          </a:xfrm>
          <a:prstGeom prst="roundRect">
            <a:avLst>
              <a:gd name="adj" fmla="val 12778"/>
            </a:avLst>
          </a:prstGeom>
          <a:solidFill>
            <a:srgbClr val="FFFFCC">
              <a:alpha val="38824"/>
            </a:srgb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976880" y="4897120"/>
            <a:ext cx="2509520" cy="1808480"/>
          </a:xfrm>
          <a:prstGeom prst="roundRect">
            <a:avLst>
              <a:gd name="adj" fmla="val 12778"/>
            </a:avLst>
          </a:prstGeom>
          <a:solidFill>
            <a:srgbClr val="FFFFCC">
              <a:alpha val="38824"/>
            </a:srgb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Index Maps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447800"/>
            <a:ext cx="5429250" cy="4876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85800" y="1295400"/>
            <a:ext cx="1893275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Images</a:t>
            </a:r>
          </a:p>
          <a:p>
            <a:endParaRPr lang="en-US" sz="4000" dirty="0" smtClean="0"/>
          </a:p>
          <a:p>
            <a:endParaRPr lang="en-US" sz="4000" dirty="0" smtClean="0"/>
          </a:p>
          <a:p>
            <a:endParaRPr lang="en-US" sz="4000" dirty="0" smtClean="0"/>
          </a:p>
          <a:p>
            <a:endParaRPr lang="en-US" sz="4000" dirty="0" smtClean="0"/>
          </a:p>
          <a:p>
            <a:endParaRPr lang="en-US" sz="4000" dirty="0" smtClean="0"/>
          </a:p>
          <a:p>
            <a:endParaRPr lang="en-US" sz="4000" dirty="0" smtClean="0"/>
          </a:p>
          <a:p>
            <a:r>
              <a:rPr lang="en-US" sz="4000" dirty="0" smtClean="0"/>
              <a:t>features</a:t>
            </a:r>
            <a:endParaRPr lang="en-US" sz="4000" dirty="0"/>
          </a:p>
        </p:txBody>
      </p:sp>
      <p:sp>
        <p:nvSpPr>
          <p:cNvPr id="10" name="Down Arrow 9"/>
          <p:cNvSpPr/>
          <p:nvPr/>
        </p:nvSpPr>
        <p:spPr>
          <a:xfrm>
            <a:off x="1219200" y="2438400"/>
            <a:ext cx="685800" cy="2743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Picture 194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4087125"/>
            <a:ext cx="467620" cy="367961"/>
          </a:xfrm>
          <a:prstGeom prst="rect">
            <a:avLst/>
          </a:prstGeom>
          <a:noFill/>
        </p:spPr>
      </p:pic>
      <p:sp>
        <p:nvSpPr>
          <p:cNvPr id="204" name="Rounded Rectangle 203"/>
          <p:cNvSpPr/>
          <p:nvPr/>
        </p:nvSpPr>
        <p:spPr>
          <a:xfrm>
            <a:off x="5257800" y="4003271"/>
            <a:ext cx="1142375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pic>
        <p:nvPicPr>
          <p:cNvPr id="174" name="Picture 173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581400"/>
            <a:ext cx="467620" cy="367961"/>
          </a:xfrm>
          <a:prstGeom prst="rect">
            <a:avLst/>
          </a:prstGeom>
          <a:noFill/>
        </p:spPr>
      </p:pic>
      <p:sp>
        <p:nvSpPr>
          <p:cNvPr id="183" name="Rounded Rectangle 182"/>
          <p:cNvSpPr/>
          <p:nvPr/>
        </p:nvSpPr>
        <p:spPr>
          <a:xfrm>
            <a:off x="5638800" y="3469871"/>
            <a:ext cx="761375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pic>
        <p:nvPicPr>
          <p:cNvPr id="175" name="Picture 174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7453" y="3553725"/>
            <a:ext cx="467620" cy="367961"/>
          </a:xfrm>
          <a:prstGeom prst="rect">
            <a:avLst/>
          </a:prstGeom>
          <a:noFill/>
        </p:spPr>
      </p:pic>
      <p:sp>
        <p:nvSpPr>
          <p:cNvPr id="188" name="Rounded Rectangle 187"/>
          <p:cNvSpPr/>
          <p:nvPr/>
        </p:nvSpPr>
        <p:spPr>
          <a:xfrm>
            <a:off x="6841817" y="3469871"/>
            <a:ext cx="963579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305" name="Rounded Rectangle 304"/>
          <p:cNvSpPr/>
          <p:nvPr/>
        </p:nvSpPr>
        <p:spPr>
          <a:xfrm>
            <a:off x="5715000" y="3509400"/>
            <a:ext cx="622005" cy="294118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06" name="Rounded Rectangle 305"/>
          <p:cNvSpPr/>
          <p:nvPr/>
        </p:nvSpPr>
        <p:spPr>
          <a:xfrm>
            <a:off x="6898200" y="3509400"/>
            <a:ext cx="841800" cy="294118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pic>
        <p:nvPicPr>
          <p:cNvPr id="176" name="Picture 175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553725"/>
            <a:ext cx="467620" cy="367961"/>
          </a:xfrm>
          <a:prstGeom prst="rect">
            <a:avLst/>
          </a:prstGeom>
          <a:noFill/>
        </p:spPr>
      </p:pic>
      <p:sp>
        <p:nvSpPr>
          <p:cNvPr id="177" name="Rounded Rectangle 176"/>
          <p:cNvSpPr/>
          <p:nvPr/>
        </p:nvSpPr>
        <p:spPr>
          <a:xfrm>
            <a:off x="3991227" y="3469871"/>
            <a:ext cx="1329573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300" name="Rounded Rectangle 299"/>
          <p:cNvSpPr/>
          <p:nvPr/>
        </p:nvSpPr>
        <p:spPr>
          <a:xfrm>
            <a:off x="4036800" y="3509400"/>
            <a:ext cx="657600" cy="294118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303" name="Rounded Rectangle 302"/>
          <p:cNvSpPr/>
          <p:nvPr/>
        </p:nvSpPr>
        <p:spPr>
          <a:xfrm>
            <a:off x="4724400" y="3505200"/>
            <a:ext cx="533400" cy="294118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Language Summary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2286000"/>
            <a:ext cx="227459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Where</a:t>
            </a:r>
          </a:p>
          <a:p>
            <a:r>
              <a:rPr lang="en-US" sz="3600" dirty="0" smtClean="0"/>
              <a:t>Select</a:t>
            </a:r>
          </a:p>
          <a:p>
            <a:r>
              <a:rPr lang="en-US" sz="3600" dirty="0" err="1" smtClean="0"/>
              <a:t>GroupBy</a:t>
            </a:r>
            <a:endParaRPr lang="en-US" sz="3600" dirty="0" smtClean="0"/>
          </a:p>
          <a:p>
            <a:r>
              <a:rPr lang="en-US" sz="3600" dirty="0" err="1" smtClean="0"/>
              <a:t>OrderBy</a:t>
            </a:r>
            <a:endParaRPr lang="en-US" sz="3600" dirty="0" smtClean="0"/>
          </a:p>
          <a:p>
            <a:r>
              <a:rPr lang="en-US" sz="3600" dirty="0" smtClean="0"/>
              <a:t>Aggregate</a:t>
            </a:r>
          </a:p>
          <a:p>
            <a:r>
              <a:rPr lang="en-US" sz="3600" dirty="0" smtClean="0"/>
              <a:t>Join</a:t>
            </a:r>
          </a:p>
          <a:p>
            <a:r>
              <a:rPr lang="en-US" sz="3600" dirty="0" smtClean="0"/>
              <a:t>Apply</a:t>
            </a:r>
          </a:p>
          <a:p>
            <a:r>
              <a:rPr lang="en-US" sz="3600" dirty="0" smtClean="0"/>
              <a:t>Materialize</a:t>
            </a:r>
          </a:p>
        </p:txBody>
      </p:sp>
      <p:pic>
        <p:nvPicPr>
          <p:cNvPr id="5" name="Picture 4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532" y="1572525"/>
            <a:ext cx="467620" cy="367961"/>
          </a:xfrm>
          <a:prstGeom prst="rect">
            <a:avLst/>
          </a:prstGeom>
          <a:noFill/>
        </p:spPr>
      </p:pic>
      <p:pic>
        <p:nvPicPr>
          <p:cNvPr id="6" name="Picture 5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7453" y="1572525"/>
            <a:ext cx="467620" cy="367961"/>
          </a:xfrm>
          <a:prstGeom prst="rect">
            <a:avLst/>
          </a:prstGeom>
          <a:noFill/>
        </p:spPr>
      </p:pic>
      <p:pic>
        <p:nvPicPr>
          <p:cNvPr id="7" name="Picture 6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572525"/>
            <a:ext cx="467620" cy="367961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>
          <a:xfrm>
            <a:off x="3991227" y="1488671"/>
            <a:ext cx="1164325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9" name="Rectangle 8"/>
          <p:cNvSpPr/>
          <p:nvPr/>
        </p:nvSpPr>
        <p:spPr>
          <a:xfrm>
            <a:off x="4111675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12420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1" name="Rectangle 10"/>
          <p:cNvSpPr/>
          <p:nvPr/>
        </p:nvSpPr>
        <p:spPr>
          <a:xfrm>
            <a:off x="4513166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2" name="Rectangle 11"/>
          <p:cNvSpPr/>
          <p:nvPr/>
        </p:nvSpPr>
        <p:spPr>
          <a:xfrm>
            <a:off x="4713912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3" name="Rectangle 12"/>
          <p:cNvSpPr/>
          <p:nvPr/>
        </p:nvSpPr>
        <p:spPr>
          <a:xfrm>
            <a:off x="4914658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4" name="Rounded Rectangle 13"/>
          <p:cNvSpPr/>
          <p:nvPr/>
        </p:nvSpPr>
        <p:spPr>
          <a:xfrm>
            <a:off x="5436596" y="1488671"/>
            <a:ext cx="963579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5" name="Rectangle 14"/>
          <p:cNvSpPr/>
          <p:nvPr/>
        </p:nvSpPr>
        <p:spPr>
          <a:xfrm>
            <a:off x="5557043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" name="Rectangle 15"/>
          <p:cNvSpPr/>
          <p:nvPr/>
        </p:nvSpPr>
        <p:spPr>
          <a:xfrm>
            <a:off x="5757789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7" name="Rectangle 16"/>
          <p:cNvSpPr/>
          <p:nvPr/>
        </p:nvSpPr>
        <p:spPr>
          <a:xfrm>
            <a:off x="5958535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" name="Rectangle 17"/>
          <p:cNvSpPr/>
          <p:nvPr/>
        </p:nvSpPr>
        <p:spPr>
          <a:xfrm>
            <a:off x="6159282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9" name="Rounded Rectangle 18"/>
          <p:cNvSpPr/>
          <p:nvPr/>
        </p:nvSpPr>
        <p:spPr>
          <a:xfrm>
            <a:off x="6841817" y="1488671"/>
            <a:ext cx="963579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20" name="Rectangle 19"/>
          <p:cNvSpPr/>
          <p:nvPr/>
        </p:nvSpPr>
        <p:spPr>
          <a:xfrm>
            <a:off x="6962263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1" name="Rectangle 20"/>
          <p:cNvSpPr/>
          <p:nvPr/>
        </p:nvSpPr>
        <p:spPr>
          <a:xfrm>
            <a:off x="7163009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2" name="Rectangle 21"/>
          <p:cNvSpPr/>
          <p:nvPr/>
        </p:nvSpPr>
        <p:spPr>
          <a:xfrm>
            <a:off x="7363755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3" name="Rectangle 22"/>
          <p:cNvSpPr/>
          <p:nvPr/>
        </p:nvSpPr>
        <p:spPr>
          <a:xfrm>
            <a:off x="7564501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pic>
        <p:nvPicPr>
          <p:cNvPr id="132" name="Picture 131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532" y="2486925"/>
            <a:ext cx="467620" cy="367961"/>
          </a:xfrm>
          <a:prstGeom prst="rect">
            <a:avLst/>
          </a:prstGeom>
          <a:noFill/>
        </p:spPr>
      </p:pic>
      <p:pic>
        <p:nvPicPr>
          <p:cNvPr id="133" name="Picture 13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7453" y="2486925"/>
            <a:ext cx="467620" cy="367961"/>
          </a:xfrm>
          <a:prstGeom prst="rect">
            <a:avLst/>
          </a:prstGeom>
          <a:noFill/>
        </p:spPr>
      </p:pic>
      <p:pic>
        <p:nvPicPr>
          <p:cNvPr id="134" name="Picture 133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486925"/>
            <a:ext cx="467620" cy="367961"/>
          </a:xfrm>
          <a:prstGeom prst="rect">
            <a:avLst/>
          </a:prstGeom>
          <a:noFill/>
        </p:spPr>
      </p:pic>
      <p:sp>
        <p:nvSpPr>
          <p:cNvPr id="135" name="Rounded Rectangle 134"/>
          <p:cNvSpPr/>
          <p:nvPr/>
        </p:nvSpPr>
        <p:spPr>
          <a:xfrm>
            <a:off x="3991227" y="2403071"/>
            <a:ext cx="1164325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36" name="Rectangle 135"/>
          <p:cNvSpPr/>
          <p:nvPr/>
        </p:nvSpPr>
        <p:spPr>
          <a:xfrm>
            <a:off x="4111675" y="24453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4513166" y="24453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39" name="Rectangle 138"/>
          <p:cNvSpPr/>
          <p:nvPr/>
        </p:nvSpPr>
        <p:spPr>
          <a:xfrm>
            <a:off x="4713912" y="24453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41" name="Rounded Rectangle 140"/>
          <p:cNvSpPr/>
          <p:nvPr/>
        </p:nvSpPr>
        <p:spPr>
          <a:xfrm>
            <a:off x="5436596" y="2403071"/>
            <a:ext cx="963579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43" name="Rectangle 142"/>
          <p:cNvSpPr/>
          <p:nvPr/>
        </p:nvSpPr>
        <p:spPr>
          <a:xfrm>
            <a:off x="5757789" y="24453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44" name="Rectangle 143"/>
          <p:cNvSpPr/>
          <p:nvPr/>
        </p:nvSpPr>
        <p:spPr>
          <a:xfrm>
            <a:off x="5958535" y="24453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45" name="Rectangle 144"/>
          <p:cNvSpPr/>
          <p:nvPr/>
        </p:nvSpPr>
        <p:spPr>
          <a:xfrm>
            <a:off x="6159282" y="24453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46" name="Rounded Rectangle 145"/>
          <p:cNvSpPr/>
          <p:nvPr/>
        </p:nvSpPr>
        <p:spPr>
          <a:xfrm>
            <a:off x="6841817" y="2403071"/>
            <a:ext cx="963579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47" name="Rectangle 146"/>
          <p:cNvSpPr/>
          <p:nvPr/>
        </p:nvSpPr>
        <p:spPr>
          <a:xfrm>
            <a:off x="6962263" y="24453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48" name="Rectangle 147"/>
          <p:cNvSpPr/>
          <p:nvPr/>
        </p:nvSpPr>
        <p:spPr>
          <a:xfrm>
            <a:off x="7163009" y="24453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pic>
        <p:nvPicPr>
          <p:cNvPr id="153" name="Picture 15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532" y="3020325"/>
            <a:ext cx="467620" cy="367961"/>
          </a:xfrm>
          <a:prstGeom prst="rect">
            <a:avLst/>
          </a:prstGeom>
          <a:noFill/>
        </p:spPr>
      </p:pic>
      <p:pic>
        <p:nvPicPr>
          <p:cNvPr id="154" name="Picture 153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7453" y="3020325"/>
            <a:ext cx="467620" cy="367961"/>
          </a:xfrm>
          <a:prstGeom prst="rect">
            <a:avLst/>
          </a:prstGeom>
          <a:noFill/>
        </p:spPr>
      </p:pic>
      <p:pic>
        <p:nvPicPr>
          <p:cNvPr id="155" name="Picture 154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020325"/>
            <a:ext cx="467620" cy="367961"/>
          </a:xfrm>
          <a:prstGeom prst="rect">
            <a:avLst/>
          </a:prstGeom>
          <a:noFill/>
        </p:spPr>
      </p:pic>
      <p:sp>
        <p:nvSpPr>
          <p:cNvPr id="156" name="Rounded Rectangle 155"/>
          <p:cNvSpPr/>
          <p:nvPr/>
        </p:nvSpPr>
        <p:spPr>
          <a:xfrm>
            <a:off x="3991227" y="2936471"/>
            <a:ext cx="1164325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57" name="Rectangle 156"/>
          <p:cNvSpPr/>
          <p:nvPr/>
        </p:nvSpPr>
        <p:spPr>
          <a:xfrm>
            <a:off x="4089600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4290345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59" name="Rectangle 158"/>
          <p:cNvSpPr/>
          <p:nvPr/>
        </p:nvSpPr>
        <p:spPr>
          <a:xfrm>
            <a:off x="4491091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0" name="Rectangle 159"/>
          <p:cNvSpPr/>
          <p:nvPr/>
        </p:nvSpPr>
        <p:spPr>
          <a:xfrm>
            <a:off x="4691837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1" name="Rectangle 160"/>
          <p:cNvSpPr/>
          <p:nvPr/>
        </p:nvSpPr>
        <p:spPr>
          <a:xfrm>
            <a:off x="4892583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2" name="Rounded Rectangle 161"/>
          <p:cNvSpPr/>
          <p:nvPr/>
        </p:nvSpPr>
        <p:spPr>
          <a:xfrm>
            <a:off x="5436596" y="2936471"/>
            <a:ext cx="963579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63" name="Rectangle 162"/>
          <p:cNvSpPr/>
          <p:nvPr/>
        </p:nvSpPr>
        <p:spPr>
          <a:xfrm>
            <a:off x="5534968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4" name="Rectangle 163"/>
          <p:cNvSpPr/>
          <p:nvPr/>
        </p:nvSpPr>
        <p:spPr>
          <a:xfrm>
            <a:off x="5735714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5" name="Rectangle 164"/>
          <p:cNvSpPr/>
          <p:nvPr/>
        </p:nvSpPr>
        <p:spPr>
          <a:xfrm>
            <a:off x="5936460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6" name="Rectangle 165"/>
          <p:cNvSpPr/>
          <p:nvPr/>
        </p:nvSpPr>
        <p:spPr>
          <a:xfrm>
            <a:off x="6137207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7" name="Rounded Rectangle 166"/>
          <p:cNvSpPr/>
          <p:nvPr/>
        </p:nvSpPr>
        <p:spPr>
          <a:xfrm>
            <a:off x="6841817" y="2936471"/>
            <a:ext cx="963579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68" name="Rectangle 167"/>
          <p:cNvSpPr/>
          <p:nvPr/>
        </p:nvSpPr>
        <p:spPr>
          <a:xfrm>
            <a:off x="6940188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9" name="Rectangle 168"/>
          <p:cNvSpPr/>
          <p:nvPr/>
        </p:nvSpPr>
        <p:spPr>
          <a:xfrm>
            <a:off x="7140934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70" name="Rectangle 169"/>
          <p:cNvSpPr/>
          <p:nvPr/>
        </p:nvSpPr>
        <p:spPr>
          <a:xfrm>
            <a:off x="7341680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71" name="Rectangle 170"/>
          <p:cNvSpPr/>
          <p:nvPr/>
        </p:nvSpPr>
        <p:spPr>
          <a:xfrm>
            <a:off x="7542426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78" name="Rectangle 177"/>
          <p:cNvSpPr/>
          <p:nvPr/>
        </p:nvSpPr>
        <p:spPr>
          <a:xfrm>
            <a:off x="4114374" y="3571201"/>
            <a:ext cx="115050" cy="17785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4315119" y="3571201"/>
            <a:ext cx="115050" cy="17785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0" name="Rectangle 179"/>
          <p:cNvSpPr/>
          <p:nvPr/>
        </p:nvSpPr>
        <p:spPr>
          <a:xfrm>
            <a:off x="4515865" y="3571201"/>
            <a:ext cx="115050" cy="17785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1" name="Rectangle 180"/>
          <p:cNvSpPr/>
          <p:nvPr/>
        </p:nvSpPr>
        <p:spPr>
          <a:xfrm>
            <a:off x="4761750" y="3571201"/>
            <a:ext cx="115050" cy="1778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2" name="Rectangle 181"/>
          <p:cNvSpPr/>
          <p:nvPr/>
        </p:nvSpPr>
        <p:spPr>
          <a:xfrm>
            <a:off x="4933575" y="3571201"/>
            <a:ext cx="115050" cy="1778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5" name="Rectangle 184"/>
          <p:cNvSpPr/>
          <p:nvPr/>
        </p:nvSpPr>
        <p:spPr>
          <a:xfrm>
            <a:off x="5760488" y="3571201"/>
            <a:ext cx="115050" cy="17785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6" name="Rectangle 185"/>
          <p:cNvSpPr/>
          <p:nvPr/>
        </p:nvSpPr>
        <p:spPr>
          <a:xfrm>
            <a:off x="5961234" y="3571201"/>
            <a:ext cx="115050" cy="17785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7" name="Rectangle 186"/>
          <p:cNvSpPr/>
          <p:nvPr/>
        </p:nvSpPr>
        <p:spPr>
          <a:xfrm>
            <a:off x="6161981" y="3571201"/>
            <a:ext cx="115050" cy="17785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9" name="Rectangle 188"/>
          <p:cNvSpPr/>
          <p:nvPr/>
        </p:nvSpPr>
        <p:spPr>
          <a:xfrm>
            <a:off x="6964962" y="3571201"/>
            <a:ext cx="115050" cy="177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90" name="Rectangle 189"/>
          <p:cNvSpPr/>
          <p:nvPr/>
        </p:nvSpPr>
        <p:spPr>
          <a:xfrm>
            <a:off x="7165708" y="3571201"/>
            <a:ext cx="115050" cy="177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91" name="Rectangle 190"/>
          <p:cNvSpPr/>
          <p:nvPr/>
        </p:nvSpPr>
        <p:spPr>
          <a:xfrm>
            <a:off x="7366454" y="3571201"/>
            <a:ext cx="115050" cy="177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92" name="Rectangle 191"/>
          <p:cNvSpPr/>
          <p:nvPr/>
        </p:nvSpPr>
        <p:spPr>
          <a:xfrm>
            <a:off x="7567200" y="3571201"/>
            <a:ext cx="115050" cy="177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pic>
        <p:nvPicPr>
          <p:cNvPr id="196" name="Picture 195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7453" y="4087125"/>
            <a:ext cx="467620" cy="367961"/>
          </a:xfrm>
          <a:prstGeom prst="rect">
            <a:avLst/>
          </a:prstGeom>
          <a:noFill/>
        </p:spPr>
      </p:pic>
      <p:pic>
        <p:nvPicPr>
          <p:cNvPr id="197" name="Picture 196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4087125"/>
            <a:ext cx="467620" cy="367961"/>
          </a:xfrm>
          <a:prstGeom prst="rect">
            <a:avLst/>
          </a:prstGeom>
          <a:noFill/>
        </p:spPr>
      </p:pic>
      <p:sp>
        <p:nvSpPr>
          <p:cNvPr id="198" name="Rounded Rectangle 197"/>
          <p:cNvSpPr/>
          <p:nvPr/>
        </p:nvSpPr>
        <p:spPr>
          <a:xfrm>
            <a:off x="3991227" y="4003271"/>
            <a:ext cx="961773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99" name="Rectangle 198"/>
          <p:cNvSpPr/>
          <p:nvPr/>
        </p:nvSpPr>
        <p:spPr>
          <a:xfrm>
            <a:off x="4118400" y="4295790"/>
            <a:ext cx="11372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00" name="Rectangle 199"/>
          <p:cNvSpPr/>
          <p:nvPr/>
        </p:nvSpPr>
        <p:spPr>
          <a:xfrm>
            <a:off x="4316484" y="4289363"/>
            <a:ext cx="116383" cy="52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1" name="Rectangle 200"/>
          <p:cNvSpPr/>
          <p:nvPr/>
        </p:nvSpPr>
        <p:spPr>
          <a:xfrm>
            <a:off x="4511080" y="4268487"/>
            <a:ext cx="122534" cy="73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2" name="Rectangle 201"/>
          <p:cNvSpPr/>
          <p:nvPr/>
        </p:nvSpPr>
        <p:spPr>
          <a:xfrm>
            <a:off x="4705674" y="4268487"/>
            <a:ext cx="128685" cy="73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3" name="Rectangle 202"/>
          <p:cNvSpPr/>
          <p:nvPr/>
        </p:nvSpPr>
        <p:spPr>
          <a:xfrm>
            <a:off x="5334000" y="4261529"/>
            <a:ext cx="120878" cy="79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5" name="Rectangle 204"/>
          <p:cNvSpPr/>
          <p:nvPr/>
        </p:nvSpPr>
        <p:spPr>
          <a:xfrm>
            <a:off x="5551200" y="4226400"/>
            <a:ext cx="126291" cy="115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6" name="Rectangle 205"/>
          <p:cNvSpPr/>
          <p:nvPr/>
        </p:nvSpPr>
        <p:spPr>
          <a:xfrm>
            <a:off x="5752800" y="4212000"/>
            <a:ext cx="125437" cy="129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7" name="Rectangle 206"/>
          <p:cNvSpPr/>
          <p:nvPr/>
        </p:nvSpPr>
        <p:spPr>
          <a:xfrm>
            <a:off x="5947201" y="4176000"/>
            <a:ext cx="131782" cy="165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8" name="Rectangle 207"/>
          <p:cNvSpPr/>
          <p:nvPr/>
        </p:nvSpPr>
        <p:spPr>
          <a:xfrm>
            <a:off x="6159418" y="4140000"/>
            <a:ext cx="120311" cy="201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9" name="Rounded Rectangle 208"/>
          <p:cNvSpPr/>
          <p:nvPr/>
        </p:nvSpPr>
        <p:spPr>
          <a:xfrm>
            <a:off x="6841817" y="4003271"/>
            <a:ext cx="963579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210" name="Rectangle 209"/>
          <p:cNvSpPr/>
          <p:nvPr/>
        </p:nvSpPr>
        <p:spPr>
          <a:xfrm>
            <a:off x="6962399" y="4140000"/>
            <a:ext cx="120311" cy="201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11" name="Rectangle 210"/>
          <p:cNvSpPr/>
          <p:nvPr/>
        </p:nvSpPr>
        <p:spPr>
          <a:xfrm>
            <a:off x="7163999" y="4118400"/>
            <a:ext cx="119457" cy="223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12" name="Rectangle 211"/>
          <p:cNvSpPr/>
          <p:nvPr/>
        </p:nvSpPr>
        <p:spPr>
          <a:xfrm>
            <a:off x="7358400" y="4075200"/>
            <a:ext cx="125803" cy="266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13" name="Rectangle 212"/>
          <p:cNvSpPr/>
          <p:nvPr/>
        </p:nvSpPr>
        <p:spPr>
          <a:xfrm>
            <a:off x="7564501" y="40455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pic>
        <p:nvPicPr>
          <p:cNvPr id="216" name="Picture 215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7867" y="5192431"/>
            <a:ext cx="467620" cy="367961"/>
          </a:xfrm>
          <a:prstGeom prst="rect">
            <a:avLst/>
          </a:prstGeom>
          <a:noFill/>
        </p:spPr>
      </p:pic>
      <p:pic>
        <p:nvPicPr>
          <p:cNvPr id="218" name="Picture 217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9135" y="5192431"/>
            <a:ext cx="467620" cy="367961"/>
          </a:xfrm>
          <a:prstGeom prst="rect">
            <a:avLst/>
          </a:prstGeom>
          <a:noFill/>
        </p:spPr>
      </p:pic>
      <p:sp>
        <p:nvSpPr>
          <p:cNvPr id="219" name="Rounded Rectangle 218"/>
          <p:cNvSpPr/>
          <p:nvPr/>
        </p:nvSpPr>
        <p:spPr>
          <a:xfrm>
            <a:off x="4646562" y="5108577"/>
            <a:ext cx="1164325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220" name="Rectangle 219"/>
          <p:cNvSpPr/>
          <p:nvPr/>
        </p:nvSpPr>
        <p:spPr>
          <a:xfrm>
            <a:off x="4767010" y="5150856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4967755" y="5150856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22" name="Rectangle 221"/>
          <p:cNvSpPr/>
          <p:nvPr/>
        </p:nvSpPr>
        <p:spPr>
          <a:xfrm>
            <a:off x="5168501" y="5150856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23" name="Rectangle 222"/>
          <p:cNvSpPr/>
          <p:nvPr/>
        </p:nvSpPr>
        <p:spPr>
          <a:xfrm>
            <a:off x="5369247" y="5150856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24" name="Rectangle 223"/>
          <p:cNvSpPr/>
          <p:nvPr/>
        </p:nvSpPr>
        <p:spPr>
          <a:xfrm>
            <a:off x="5569993" y="5150856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25" name="Rounded Rectangle 224"/>
          <p:cNvSpPr/>
          <p:nvPr/>
        </p:nvSpPr>
        <p:spPr>
          <a:xfrm>
            <a:off x="6091931" y="5108577"/>
            <a:ext cx="734979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226" name="Rectangle 225"/>
          <p:cNvSpPr/>
          <p:nvPr/>
        </p:nvSpPr>
        <p:spPr>
          <a:xfrm>
            <a:off x="6212378" y="5150856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27" name="Rectangle 226"/>
          <p:cNvSpPr/>
          <p:nvPr/>
        </p:nvSpPr>
        <p:spPr>
          <a:xfrm>
            <a:off x="6413124" y="5150856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28" name="Rectangle 227"/>
          <p:cNvSpPr/>
          <p:nvPr/>
        </p:nvSpPr>
        <p:spPr>
          <a:xfrm>
            <a:off x="6613870" y="5150856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pic>
        <p:nvPicPr>
          <p:cNvPr id="237" name="Picture 236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532" y="4579654"/>
            <a:ext cx="467620" cy="367961"/>
          </a:xfrm>
          <a:prstGeom prst="rect">
            <a:avLst/>
          </a:prstGeom>
          <a:noFill/>
        </p:spPr>
      </p:pic>
      <p:sp>
        <p:nvSpPr>
          <p:cNvPr id="246" name="Rounded Rectangle 245"/>
          <p:cNvSpPr/>
          <p:nvPr/>
        </p:nvSpPr>
        <p:spPr>
          <a:xfrm>
            <a:off x="5436597" y="4495800"/>
            <a:ext cx="354604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247" name="Rectangle 246"/>
          <p:cNvSpPr/>
          <p:nvPr/>
        </p:nvSpPr>
        <p:spPr>
          <a:xfrm>
            <a:off x="5557043" y="4538079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pic>
        <p:nvPicPr>
          <p:cNvPr id="258" name="Picture 257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5715000"/>
            <a:ext cx="467620" cy="367961"/>
          </a:xfrm>
          <a:prstGeom prst="rect">
            <a:avLst/>
          </a:prstGeom>
          <a:noFill/>
        </p:spPr>
      </p:pic>
      <p:pic>
        <p:nvPicPr>
          <p:cNvPr id="260" name="Picture 259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5687325"/>
            <a:ext cx="467620" cy="367961"/>
          </a:xfrm>
          <a:prstGeom prst="rect">
            <a:avLst/>
          </a:prstGeom>
          <a:noFill/>
        </p:spPr>
      </p:pic>
      <p:sp>
        <p:nvSpPr>
          <p:cNvPr id="261" name="Rounded Rectangle 260"/>
          <p:cNvSpPr/>
          <p:nvPr/>
        </p:nvSpPr>
        <p:spPr>
          <a:xfrm>
            <a:off x="4905627" y="5603471"/>
            <a:ext cx="559173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262" name="Rectangle 261"/>
          <p:cNvSpPr/>
          <p:nvPr/>
        </p:nvSpPr>
        <p:spPr>
          <a:xfrm>
            <a:off x="5004000" y="5716801"/>
            <a:ext cx="164598" cy="153858"/>
          </a:xfrm>
          <a:prstGeom prst="rect">
            <a:avLst/>
          </a:prstGeom>
          <a:solidFill>
            <a:srgbClr val="56F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63" name="Rectangle 262"/>
          <p:cNvSpPr/>
          <p:nvPr/>
        </p:nvSpPr>
        <p:spPr>
          <a:xfrm>
            <a:off x="5204745" y="5716801"/>
            <a:ext cx="164598" cy="153858"/>
          </a:xfrm>
          <a:prstGeom prst="rect">
            <a:avLst/>
          </a:prstGeom>
          <a:solidFill>
            <a:srgbClr val="56F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67" name="Rounded Rectangle 266"/>
          <p:cNvSpPr/>
          <p:nvPr/>
        </p:nvSpPr>
        <p:spPr>
          <a:xfrm>
            <a:off x="5943600" y="5603471"/>
            <a:ext cx="1370975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268" name="Rectangle 267"/>
          <p:cNvSpPr/>
          <p:nvPr/>
        </p:nvSpPr>
        <p:spPr>
          <a:xfrm>
            <a:off x="6449368" y="5716801"/>
            <a:ext cx="164598" cy="153858"/>
          </a:xfrm>
          <a:prstGeom prst="rect">
            <a:avLst/>
          </a:prstGeom>
          <a:solidFill>
            <a:srgbClr val="56F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69" name="Rectangle 268"/>
          <p:cNvSpPr/>
          <p:nvPr/>
        </p:nvSpPr>
        <p:spPr>
          <a:xfrm>
            <a:off x="6650114" y="5716801"/>
            <a:ext cx="164598" cy="153858"/>
          </a:xfrm>
          <a:prstGeom prst="rect">
            <a:avLst/>
          </a:prstGeom>
          <a:solidFill>
            <a:srgbClr val="56F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70" name="Rectangle 269"/>
          <p:cNvSpPr/>
          <p:nvPr/>
        </p:nvSpPr>
        <p:spPr>
          <a:xfrm>
            <a:off x="6850860" y="5716801"/>
            <a:ext cx="164598" cy="153858"/>
          </a:xfrm>
          <a:prstGeom prst="rect">
            <a:avLst/>
          </a:prstGeom>
          <a:solidFill>
            <a:srgbClr val="56F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71" name="Rectangle 270"/>
          <p:cNvSpPr/>
          <p:nvPr/>
        </p:nvSpPr>
        <p:spPr>
          <a:xfrm>
            <a:off x="7051607" y="5716801"/>
            <a:ext cx="164598" cy="153858"/>
          </a:xfrm>
          <a:prstGeom prst="rect">
            <a:avLst/>
          </a:prstGeom>
          <a:solidFill>
            <a:srgbClr val="56F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pic>
        <p:nvPicPr>
          <p:cNvPr id="279" name="Picture 278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532" y="6220725"/>
            <a:ext cx="467620" cy="367961"/>
          </a:xfrm>
          <a:prstGeom prst="rect">
            <a:avLst/>
          </a:prstGeom>
          <a:noFill/>
        </p:spPr>
      </p:pic>
      <p:pic>
        <p:nvPicPr>
          <p:cNvPr id="280" name="Picture 279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7453" y="6220725"/>
            <a:ext cx="467620" cy="367961"/>
          </a:xfrm>
          <a:prstGeom prst="rect">
            <a:avLst/>
          </a:prstGeom>
          <a:noFill/>
        </p:spPr>
      </p:pic>
      <p:pic>
        <p:nvPicPr>
          <p:cNvPr id="281" name="Picture 280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6220725"/>
            <a:ext cx="467620" cy="367961"/>
          </a:xfrm>
          <a:prstGeom prst="rect">
            <a:avLst/>
          </a:prstGeom>
          <a:noFill/>
        </p:spPr>
      </p:pic>
      <p:sp>
        <p:nvSpPr>
          <p:cNvPr id="304" name="Rectangle 303"/>
          <p:cNvSpPr/>
          <p:nvPr/>
        </p:nvSpPr>
        <p:spPr>
          <a:xfrm>
            <a:off x="5105400" y="3571201"/>
            <a:ext cx="115050" cy="1778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pic>
        <p:nvPicPr>
          <p:cNvPr id="307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6248400"/>
            <a:ext cx="387570" cy="392430"/>
          </a:xfrm>
          <a:prstGeom prst="rect">
            <a:avLst/>
          </a:prstGeom>
          <a:noFill/>
        </p:spPr>
      </p:pic>
      <p:pic>
        <p:nvPicPr>
          <p:cNvPr id="308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6248400"/>
            <a:ext cx="387570" cy="392430"/>
          </a:xfrm>
          <a:prstGeom prst="rect">
            <a:avLst/>
          </a:prstGeom>
          <a:noFill/>
        </p:spPr>
      </p:pic>
      <p:pic>
        <p:nvPicPr>
          <p:cNvPr id="309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6248400"/>
            <a:ext cx="387570" cy="392430"/>
          </a:xfrm>
          <a:prstGeom prst="rect">
            <a:avLst/>
          </a:prstGeom>
          <a:noFill/>
        </p:spPr>
      </p:pic>
      <p:sp>
        <p:nvSpPr>
          <p:cNvPr id="310" name="Down Arrow 309"/>
          <p:cNvSpPr/>
          <p:nvPr/>
        </p:nvSpPr>
        <p:spPr>
          <a:xfrm>
            <a:off x="5715000" y="1981200"/>
            <a:ext cx="457200" cy="30480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Rectangle 310"/>
          <p:cNvSpPr/>
          <p:nvPr/>
        </p:nvSpPr>
        <p:spPr>
          <a:xfrm>
            <a:off x="6044968" y="5716801"/>
            <a:ext cx="164598" cy="153858"/>
          </a:xfrm>
          <a:prstGeom prst="rect">
            <a:avLst/>
          </a:prstGeom>
          <a:solidFill>
            <a:srgbClr val="56F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12" name="Rectangle 311"/>
          <p:cNvSpPr/>
          <p:nvPr/>
        </p:nvSpPr>
        <p:spPr>
          <a:xfrm>
            <a:off x="6245714" y="5716801"/>
            <a:ext cx="164598" cy="153858"/>
          </a:xfrm>
          <a:prstGeom prst="rect">
            <a:avLst/>
          </a:prstGeom>
          <a:solidFill>
            <a:srgbClr val="56F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pic>
        <p:nvPicPr>
          <p:cNvPr id="313" name="Picture 31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1794" y="5189254"/>
            <a:ext cx="467620" cy="367961"/>
          </a:xfrm>
          <a:prstGeom prst="rect">
            <a:avLst/>
          </a:prstGeom>
          <a:noFill/>
        </p:spPr>
      </p:pic>
      <p:pic>
        <p:nvPicPr>
          <p:cNvPr id="314" name="Picture 313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9710" y="5189254"/>
            <a:ext cx="467620" cy="367961"/>
          </a:xfrm>
          <a:prstGeom prst="rect">
            <a:avLst/>
          </a:prstGeom>
          <a:noFill/>
        </p:spPr>
      </p:pic>
      <p:sp>
        <p:nvSpPr>
          <p:cNvPr id="315" name="Rounded Rectangle 314"/>
          <p:cNvSpPr/>
          <p:nvPr/>
        </p:nvSpPr>
        <p:spPr>
          <a:xfrm>
            <a:off x="1705859" y="5105400"/>
            <a:ext cx="728274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316" name="Rectangle 315"/>
          <p:cNvSpPr/>
          <p:nvPr/>
        </p:nvSpPr>
        <p:spPr>
          <a:xfrm>
            <a:off x="1826305" y="5147679"/>
            <a:ext cx="120448" cy="2959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17" name="Rectangle 316"/>
          <p:cNvSpPr/>
          <p:nvPr/>
        </p:nvSpPr>
        <p:spPr>
          <a:xfrm>
            <a:off x="2027051" y="5147679"/>
            <a:ext cx="120448" cy="2959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18" name="Rectangle 317"/>
          <p:cNvSpPr/>
          <p:nvPr/>
        </p:nvSpPr>
        <p:spPr>
          <a:xfrm>
            <a:off x="2227797" y="5147679"/>
            <a:ext cx="120448" cy="2959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20" name="Rounded Rectangle 319"/>
          <p:cNvSpPr/>
          <p:nvPr/>
        </p:nvSpPr>
        <p:spPr>
          <a:xfrm>
            <a:off x="2784074" y="5105400"/>
            <a:ext cx="515431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321" name="Rectangle 320"/>
          <p:cNvSpPr/>
          <p:nvPr/>
        </p:nvSpPr>
        <p:spPr>
          <a:xfrm>
            <a:off x="2904520" y="5147679"/>
            <a:ext cx="120448" cy="2959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22" name="Rectangle 321"/>
          <p:cNvSpPr/>
          <p:nvPr/>
        </p:nvSpPr>
        <p:spPr>
          <a:xfrm>
            <a:off x="3105266" y="5147679"/>
            <a:ext cx="120448" cy="2959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25" name="Down Arrow 324"/>
          <p:cNvSpPr/>
          <p:nvPr/>
        </p:nvSpPr>
        <p:spPr>
          <a:xfrm rot="16200000">
            <a:off x="3276600" y="5225592"/>
            <a:ext cx="457200" cy="30480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Rectangle 325"/>
          <p:cNvSpPr/>
          <p:nvPr/>
        </p:nvSpPr>
        <p:spPr>
          <a:xfrm>
            <a:off x="4768772" y="5309603"/>
            <a:ext cx="113759" cy="139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27" name="Rectangle 326"/>
          <p:cNvSpPr/>
          <p:nvPr/>
        </p:nvSpPr>
        <p:spPr>
          <a:xfrm>
            <a:off x="4969517" y="5309603"/>
            <a:ext cx="113759" cy="139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28" name="Rectangle 327"/>
          <p:cNvSpPr/>
          <p:nvPr/>
        </p:nvSpPr>
        <p:spPr>
          <a:xfrm>
            <a:off x="5170263" y="5309603"/>
            <a:ext cx="113759" cy="139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29" name="Rectangle 328"/>
          <p:cNvSpPr/>
          <p:nvPr/>
        </p:nvSpPr>
        <p:spPr>
          <a:xfrm>
            <a:off x="5371009" y="5309603"/>
            <a:ext cx="113759" cy="139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30" name="Rectangle 329"/>
          <p:cNvSpPr/>
          <p:nvPr/>
        </p:nvSpPr>
        <p:spPr>
          <a:xfrm>
            <a:off x="5571755" y="5309603"/>
            <a:ext cx="113759" cy="139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31" name="Rectangle 330"/>
          <p:cNvSpPr/>
          <p:nvPr/>
        </p:nvSpPr>
        <p:spPr>
          <a:xfrm>
            <a:off x="6214140" y="5309603"/>
            <a:ext cx="113759" cy="139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32" name="Rectangle 331"/>
          <p:cNvSpPr/>
          <p:nvPr/>
        </p:nvSpPr>
        <p:spPr>
          <a:xfrm>
            <a:off x="6414886" y="5309603"/>
            <a:ext cx="113759" cy="139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33" name="Rectangle 332"/>
          <p:cNvSpPr/>
          <p:nvPr/>
        </p:nvSpPr>
        <p:spPr>
          <a:xfrm>
            <a:off x="6615632" y="5309603"/>
            <a:ext cx="113759" cy="139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 animBg="1"/>
      <p:bldP spid="183" grpId="0" animBg="1"/>
      <p:bldP spid="188" grpId="0" animBg="1"/>
      <p:bldP spid="305" grpId="0" animBg="1"/>
      <p:bldP spid="306" grpId="0" animBg="1"/>
      <p:bldP spid="177" grpId="0" animBg="1"/>
      <p:bldP spid="300" grpId="0" animBg="1"/>
      <p:bldP spid="303" grpId="0" animBg="1"/>
      <p:bldP spid="135" grpId="0" animBg="1"/>
      <p:bldP spid="136" grpId="0" animBg="1"/>
      <p:bldP spid="138" grpId="0" animBg="1"/>
      <p:bldP spid="139" grpId="0" animBg="1"/>
      <p:bldP spid="141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5" grpId="0" animBg="1"/>
      <p:bldP spid="186" grpId="0" animBg="1"/>
      <p:bldP spid="187" grpId="0" animBg="1"/>
      <p:bldP spid="189" grpId="0" animBg="1"/>
      <p:bldP spid="190" grpId="0" animBg="1"/>
      <p:bldP spid="191" grpId="0" animBg="1"/>
      <p:bldP spid="192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46" grpId="0" animBg="1"/>
      <p:bldP spid="247" grpId="0" animBg="1"/>
      <p:bldP spid="261" grpId="0" animBg="1"/>
      <p:bldP spid="262" grpId="0" animBg="1"/>
      <p:bldP spid="263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304" grpId="0" animBg="1"/>
      <p:bldP spid="311" grpId="0" animBg="1"/>
      <p:bldP spid="312" grpId="0" animBg="1"/>
      <p:bldP spid="315" grpId="0" animBg="1"/>
      <p:bldP spid="316" grpId="0" animBg="1"/>
      <p:bldP spid="317" grpId="0" animBg="1"/>
      <p:bldP spid="318" grpId="0" animBg="1"/>
      <p:bldP spid="320" grpId="0" animBg="1"/>
      <p:bldP spid="321" grpId="0" animBg="1"/>
      <p:bldP spid="322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LINQ System Architecture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33400" y="1981200"/>
            <a:ext cx="4419600" cy="41910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019800" y="1981200"/>
            <a:ext cx="2590800" cy="41910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30"/>
          <p:cNvSpPr txBox="1"/>
          <p:nvPr/>
        </p:nvSpPr>
        <p:spPr>
          <a:xfrm>
            <a:off x="1676400" y="1600200"/>
            <a:ext cx="1963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 smtClean="0"/>
              <a:t>Local machine</a:t>
            </a:r>
            <a:endParaRPr lang="en-US" sz="2400" i="1" dirty="0"/>
          </a:p>
        </p:txBody>
      </p:sp>
      <p:sp>
        <p:nvSpPr>
          <p:cNvPr id="14" name="Rectangle 13"/>
          <p:cNvSpPr/>
          <p:nvPr/>
        </p:nvSpPr>
        <p:spPr>
          <a:xfrm>
            <a:off x="762000" y="2362200"/>
            <a:ext cx="1371600" cy="3429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.Net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program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(C#, VB, F#, etc)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76600" y="2362200"/>
            <a:ext cx="1295400" cy="3429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LINQ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Provider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TextBox 30"/>
          <p:cNvSpPr txBox="1"/>
          <p:nvPr/>
        </p:nvSpPr>
        <p:spPr>
          <a:xfrm>
            <a:off x="6172200" y="1600200"/>
            <a:ext cx="2297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 smtClean="0"/>
              <a:t>Execution engine</a:t>
            </a:r>
            <a:endParaRPr lang="en-US" sz="2400" i="1" dirty="0"/>
          </a:p>
        </p:txBody>
      </p:sp>
      <p:sp>
        <p:nvSpPr>
          <p:cNvPr id="17" name="Right Arrow 16"/>
          <p:cNvSpPr/>
          <p:nvPr/>
        </p:nvSpPr>
        <p:spPr>
          <a:xfrm>
            <a:off x="2133600" y="2895600"/>
            <a:ext cx="1143000" cy="68580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Query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flipH="1">
            <a:off x="2133600" y="4648200"/>
            <a:ext cx="1143000" cy="68580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Objects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Left-Right Arrow 18"/>
          <p:cNvSpPr/>
          <p:nvPr/>
        </p:nvSpPr>
        <p:spPr>
          <a:xfrm>
            <a:off x="4572000" y="3810000"/>
            <a:ext cx="1524000" cy="685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172200" y="2057400"/>
            <a:ext cx="2286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LINQ-to-</a:t>
            </a:r>
            <a:r>
              <a:rPr lang="en-US" sz="2800" dirty="0" err="1" smtClean="0"/>
              <a:t>obj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PLINQ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LINQ-to-SQL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LINQ-to-WS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DryadLINQ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err="1" smtClean="0"/>
              <a:t>Flickr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Oracle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LINQ-to-XML</a:t>
            </a:r>
          </a:p>
          <a:p>
            <a:pPr>
              <a:buFont typeface="Arial" pitchFamily="34" charset="0"/>
              <a:buChar char="•"/>
            </a:pPr>
            <a:r>
              <a:rPr lang="en-US" sz="2800" i="1" dirty="0" smtClean="0"/>
              <a:t>Your own</a:t>
            </a:r>
          </a:p>
          <a:p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3657600"/>
            <a:ext cx="8610600" cy="685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Execution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600" y="1752600"/>
            <a:ext cx="8610600" cy="685800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Application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Data-Parallel Computation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z="1100" smtClean="0"/>
              <a:pPr/>
              <a:t>4</a:t>
            </a:fld>
            <a:endParaRPr lang="en-US" sz="1100"/>
          </a:p>
        </p:txBody>
      </p:sp>
      <p:sp>
        <p:nvSpPr>
          <p:cNvPr id="4" name="Rectangle 3"/>
          <p:cNvSpPr/>
          <p:nvPr/>
        </p:nvSpPr>
        <p:spPr>
          <a:xfrm>
            <a:off x="228600" y="4572000"/>
            <a:ext cx="86106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Storage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743200"/>
            <a:ext cx="8610600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Language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81200" y="2667000"/>
            <a:ext cx="1676400" cy="2819400"/>
          </a:xfrm>
          <a:prstGeom prst="roundRect">
            <a:avLst>
              <a:gd name="adj" fmla="val 10898"/>
            </a:avLst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Parallel	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Databases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733800" y="3048000"/>
            <a:ext cx="1676400" cy="1447800"/>
          </a:xfrm>
          <a:prstGeom prst="roundRect">
            <a:avLst>
              <a:gd name="adj" fmla="val 10321"/>
            </a:avLst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Map-Reduce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733800" y="4495800"/>
            <a:ext cx="1676400" cy="990600"/>
          </a:xfrm>
          <a:prstGeom prst="roundRect">
            <a:avLst/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GFS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err="1" smtClean="0">
                <a:solidFill>
                  <a:schemeClr val="tx1"/>
                </a:solidFill>
              </a:rPr>
              <a:t>BigTable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239000" y="4495800"/>
            <a:ext cx="1524000" cy="990600"/>
          </a:xfrm>
          <a:prstGeom prst="roundRect">
            <a:avLst/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Cosmos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Azure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SQL Server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239000" y="3505200"/>
            <a:ext cx="1524000" cy="457200"/>
          </a:xfrm>
          <a:prstGeom prst="roundRect">
            <a:avLst/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Dryad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239000" y="2667000"/>
            <a:ext cx="1524000" cy="838200"/>
          </a:xfrm>
          <a:prstGeom prst="roundRect">
            <a:avLst/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DryadLINQ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Scope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733800" y="2667000"/>
            <a:ext cx="1676400" cy="381000"/>
          </a:xfrm>
          <a:prstGeom prst="roundRect">
            <a:avLst>
              <a:gd name="adj" fmla="val 47376"/>
            </a:avLst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Sawzall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486400" y="3048000"/>
            <a:ext cx="1676400" cy="1447800"/>
          </a:xfrm>
          <a:prstGeom prst="roundRect">
            <a:avLst>
              <a:gd name="adj" fmla="val 10321"/>
            </a:avLst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Hadoop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486400" y="4495800"/>
            <a:ext cx="1676400" cy="990600"/>
          </a:xfrm>
          <a:prstGeom prst="roundRect">
            <a:avLst/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HDFS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S3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486400" y="2667000"/>
            <a:ext cx="1676400" cy="381000"/>
          </a:xfrm>
          <a:prstGeom prst="roundRect">
            <a:avLst>
              <a:gd name="adj" fmla="val 47376"/>
            </a:avLst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Pig, Hive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90800" y="236220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SQL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019800" y="23622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≈SQL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467600" y="2362200"/>
            <a:ext cx="1126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LINQ, SQL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191000" y="2362200"/>
            <a:ext cx="866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Sawzall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7239000" y="3962400"/>
            <a:ext cx="1524000" cy="533400"/>
          </a:xfrm>
          <a:prstGeom prst="roundRect">
            <a:avLst/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Cosmos, HPC, Azure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4" grpId="0" animBg="1"/>
      <p:bldP spid="16" grpId="0" animBg="1"/>
      <p:bldP spid="17" grpId="0" animBg="1"/>
      <p:bldP spid="21" grpId="0"/>
      <p:bldP spid="22" grpId="0"/>
      <p:bldP spid="23" grpId="0"/>
      <p:bldP spid="2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The DryadLINQ Provider</a:t>
            </a:r>
            <a:endParaRPr lang="en-US" sz="4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z="1400" smtClean="0"/>
              <a:pPr/>
              <a:t>40</a:t>
            </a:fld>
            <a:endParaRPr lang="en-US" sz="1400"/>
          </a:p>
        </p:txBody>
      </p:sp>
      <p:sp>
        <p:nvSpPr>
          <p:cNvPr id="4" name="Rectangle 3"/>
          <p:cNvSpPr/>
          <p:nvPr/>
        </p:nvSpPr>
        <p:spPr>
          <a:xfrm>
            <a:off x="5448300" y="3048000"/>
            <a:ext cx="3162300" cy="3048000"/>
          </a:xfrm>
          <a:prstGeom prst="rect">
            <a:avLst/>
          </a:prstGeom>
          <a:solidFill>
            <a:srgbClr val="F8F8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/>
          </a:p>
        </p:txBody>
      </p:sp>
      <p:sp>
        <p:nvSpPr>
          <p:cNvPr id="5" name="Rectangle 4"/>
          <p:cNvSpPr/>
          <p:nvPr/>
        </p:nvSpPr>
        <p:spPr>
          <a:xfrm>
            <a:off x="609600" y="2590800"/>
            <a:ext cx="4495800" cy="3505200"/>
          </a:xfrm>
          <a:prstGeom prst="rect">
            <a:avLst/>
          </a:prstGeom>
          <a:solidFill>
            <a:srgbClr val="F8F8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/>
          </a:p>
        </p:txBody>
      </p:sp>
      <p:sp>
        <p:nvSpPr>
          <p:cNvPr id="6" name="Rounded Rectangle 5"/>
          <p:cNvSpPr/>
          <p:nvPr/>
        </p:nvSpPr>
        <p:spPr>
          <a:xfrm>
            <a:off x="3124200" y="2667000"/>
            <a:ext cx="1828800" cy="32766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DryadLINQ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7543800" y="4925568"/>
            <a:ext cx="457200" cy="256032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/>
          </a:p>
        </p:txBody>
      </p:sp>
      <p:sp>
        <p:nvSpPr>
          <p:cNvPr id="8" name="TextBox 30"/>
          <p:cNvSpPr txBox="1"/>
          <p:nvPr/>
        </p:nvSpPr>
        <p:spPr>
          <a:xfrm>
            <a:off x="2209800" y="2286000"/>
            <a:ext cx="1719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 smtClean="0"/>
              <a:t>Client machine</a:t>
            </a:r>
            <a:endParaRPr lang="en-US" sz="2000" i="1" dirty="0"/>
          </a:p>
        </p:txBody>
      </p:sp>
      <p:sp>
        <p:nvSpPr>
          <p:cNvPr id="10" name="TextBox 36"/>
          <p:cNvSpPr txBox="1"/>
          <p:nvPr/>
        </p:nvSpPr>
        <p:spPr>
          <a:xfrm>
            <a:off x="3733800" y="5219700"/>
            <a:ext cx="601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(11)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3505200" y="3162300"/>
            <a:ext cx="1143000" cy="1181100"/>
          </a:xfrm>
          <a:prstGeom prst="rect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Distributed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query plan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0" y="2743200"/>
            <a:ext cx="1600200" cy="3124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000" dirty="0" err="1" smtClean="0">
                <a:solidFill>
                  <a:schemeClr val="tx1"/>
                </a:solidFill>
              </a:rPr>
              <a:t>.Net</a:t>
            </a:r>
            <a:endParaRPr lang="en-US" sz="2000" dirty="0" smtClean="0">
              <a:solidFill>
                <a:schemeClr val="tx1"/>
              </a:solidFill>
            </a:endParaRPr>
          </a:p>
          <a:p>
            <a:endParaRPr lang="en-US" sz="1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2247900" y="3352800"/>
            <a:ext cx="1257300" cy="76200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Query </a:t>
            </a:r>
            <a:r>
              <a:rPr lang="en-US" dirty="0" err="1" smtClean="0">
                <a:solidFill>
                  <a:schemeClr val="tx1"/>
                </a:solidFill>
              </a:rPr>
              <a:t>Expr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39"/>
          <p:cNvSpPr txBox="1"/>
          <p:nvPr/>
        </p:nvSpPr>
        <p:spPr>
          <a:xfrm>
            <a:off x="6400800" y="2743200"/>
            <a:ext cx="1395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 smtClean="0"/>
              <a:t>Data center</a:t>
            </a:r>
            <a:endParaRPr lang="en-US" sz="2000" i="1" dirty="0"/>
          </a:p>
        </p:txBody>
      </p:sp>
      <p:sp>
        <p:nvSpPr>
          <p:cNvPr id="17" name="Rectangle 16"/>
          <p:cNvSpPr/>
          <p:nvPr/>
        </p:nvSpPr>
        <p:spPr>
          <a:xfrm>
            <a:off x="5753100" y="5181600"/>
            <a:ext cx="2705100" cy="4953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Output Tables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Left Arrow 18"/>
          <p:cNvSpPr/>
          <p:nvPr/>
        </p:nvSpPr>
        <p:spPr>
          <a:xfrm>
            <a:off x="4672584" y="5029200"/>
            <a:ext cx="1080516" cy="762000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Results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96200" y="3429000"/>
            <a:ext cx="838200" cy="533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Input Tables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7848600" y="3962400"/>
            <a:ext cx="457200" cy="3048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/>
          </a:p>
        </p:txBody>
      </p:sp>
      <p:sp>
        <p:nvSpPr>
          <p:cNvPr id="22" name="Right Arrow 21"/>
          <p:cNvSpPr/>
          <p:nvPr/>
        </p:nvSpPr>
        <p:spPr>
          <a:xfrm>
            <a:off x="4672584" y="3341132"/>
            <a:ext cx="1080516" cy="76200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Invoke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Double Wave 22"/>
          <p:cNvSpPr/>
          <p:nvPr/>
        </p:nvSpPr>
        <p:spPr>
          <a:xfrm>
            <a:off x="5753100" y="3352800"/>
            <a:ext cx="609600" cy="609600"/>
          </a:xfrm>
          <a:prstGeom prst="doubleWav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Query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5905500" y="3962400"/>
            <a:ext cx="457200" cy="3048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/>
          </a:p>
        </p:txBody>
      </p:sp>
      <p:sp>
        <p:nvSpPr>
          <p:cNvPr id="25" name="Rectangle 24"/>
          <p:cNvSpPr/>
          <p:nvPr/>
        </p:nvSpPr>
        <p:spPr>
          <a:xfrm>
            <a:off x="3505200" y="4953000"/>
            <a:ext cx="1143000" cy="838200"/>
          </a:xfrm>
          <a:prstGeom prst="rect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Output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err="1" smtClean="0">
                <a:solidFill>
                  <a:schemeClr val="tx1"/>
                </a:solidFill>
              </a:rPr>
              <a:t>DryadTable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010400" y="4267200"/>
            <a:ext cx="1447800" cy="647700"/>
          </a:xfrm>
          <a:prstGeom prst="rect">
            <a:avLst/>
          </a:prstGeom>
          <a:solidFill>
            <a:srgbClr val="CCFFCC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Dryad Execution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Left Arrow 30"/>
          <p:cNvSpPr/>
          <p:nvPr/>
        </p:nvSpPr>
        <p:spPr>
          <a:xfrm>
            <a:off x="2133600" y="5029200"/>
            <a:ext cx="1371600" cy="762000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.Net</a:t>
            </a:r>
            <a:r>
              <a:rPr lang="en-US" dirty="0" smtClean="0">
                <a:solidFill>
                  <a:schemeClr val="tx1"/>
                </a:solidFill>
              </a:rPr>
              <a:t> Objects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600700" y="4267200"/>
            <a:ext cx="1066800" cy="647700"/>
          </a:xfrm>
          <a:prstGeom prst="rect">
            <a:avLst/>
          </a:prstGeom>
          <a:solidFill>
            <a:srgbClr val="CCFFCC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Dryad JM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Down Arrow 32"/>
          <p:cNvSpPr/>
          <p:nvPr/>
        </p:nvSpPr>
        <p:spPr>
          <a:xfrm rot="16200000">
            <a:off x="6610350" y="4476750"/>
            <a:ext cx="457200" cy="3429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/>
          </a:p>
        </p:txBody>
      </p:sp>
      <p:sp>
        <p:nvSpPr>
          <p:cNvPr id="35" name="TextBox 44"/>
          <p:cNvSpPr txBox="1"/>
          <p:nvPr/>
        </p:nvSpPr>
        <p:spPr>
          <a:xfrm>
            <a:off x="876300" y="3581400"/>
            <a:ext cx="14635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/>
              <a:t>ToCollection</a:t>
            </a:r>
            <a:endParaRPr lang="en-US" sz="2000" dirty="0"/>
          </a:p>
        </p:txBody>
      </p:sp>
      <p:sp>
        <p:nvSpPr>
          <p:cNvPr id="36" name="TextBox 45"/>
          <p:cNvSpPr txBox="1"/>
          <p:nvPr/>
        </p:nvSpPr>
        <p:spPr>
          <a:xfrm>
            <a:off x="1066800" y="5269468"/>
            <a:ext cx="9741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/>
              <a:t>foreach</a:t>
            </a:r>
            <a:endParaRPr lang="en-US" sz="2000" dirty="0"/>
          </a:p>
        </p:txBody>
      </p:sp>
      <p:sp>
        <p:nvSpPr>
          <p:cNvPr id="28" name="Rectangle 27"/>
          <p:cNvSpPr/>
          <p:nvPr/>
        </p:nvSpPr>
        <p:spPr>
          <a:xfrm>
            <a:off x="6362700" y="3352800"/>
            <a:ext cx="685800" cy="647700"/>
          </a:xfrm>
          <a:prstGeom prst="rect">
            <a:avLst/>
          </a:prstGeom>
          <a:solidFill>
            <a:srgbClr val="CCFFCC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Vertex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Down Arrow 29"/>
          <p:cNvSpPr/>
          <p:nvPr/>
        </p:nvSpPr>
        <p:spPr>
          <a:xfrm rot="19214695">
            <a:off x="6819900" y="3962400"/>
            <a:ext cx="457200" cy="3048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/>
          </a:p>
        </p:txBody>
      </p:sp>
      <p:sp>
        <p:nvSpPr>
          <p:cNvPr id="34" name="Rectangle 33"/>
          <p:cNvSpPr/>
          <p:nvPr/>
        </p:nvSpPr>
        <p:spPr>
          <a:xfrm>
            <a:off x="7086600" y="3352800"/>
            <a:ext cx="533400" cy="647700"/>
          </a:xfrm>
          <a:prstGeom prst="rect">
            <a:avLst/>
          </a:prstGeom>
          <a:solidFill>
            <a:srgbClr val="CCFFCC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Con-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text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Down Arrow 39"/>
          <p:cNvSpPr/>
          <p:nvPr/>
        </p:nvSpPr>
        <p:spPr>
          <a:xfrm>
            <a:off x="7162800" y="3962400"/>
            <a:ext cx="457200" cy="3048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Query Providers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33400" y="1981200"/>
            <a:ext cx="4419600" cy="41910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096000" y="2438400"/>
            <a:ext cx="2133600" cy="6858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PLINQ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TextBox 30"/>
          <p:cNvSpPr txBox="1"/>
          <p:nvPr/>
        </p:nvSpPr>
        <p:spPr>
          <a:xfrm>
            <a:off x="1676400" y="1600200"/>
            <a:ext cx="1963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 smtClean="0"/>
              <a:t>Local machine</a:t>
            </a:r>
            <a:endParaRPr lang="en-US" sz="2400" i="1" dirty="0"/>
          </a:p>
        </p:txBody>
      </p:sp>
      <p:sp>
        <p:nvSpPr>
          <p:cNvPr id="7" name="Rectangle 6"/>
          <p:cNvSpPr/>
          <p:nvPr/>
        </p:nvSpPr>
        <p:spPr>
          <a:xfrm>
            <a:off x="762000" y="2362200"/>
            <a:ext cx="1371600" cy="3429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.Net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program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(C#, VB, F#, etc)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76600" y="2362200"/>
            <a:ext cx="1295400" cy="762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LINQ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Provider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TextBox 30"/>
          <p:cNvSpPr txBox="1"/>
          <p:nvPr/>
        </p:nvSpPr>
        <p:spPr>
          <a:xfrm>
            <a:off x="5943600" y="1600200"/>
            <a:ext cx="2417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 smtClean="0"/>
              <a:t>Execution engines</a:t>
            </a:r>
            <a:endParaRPr lang="en-US" sz="2400" i="1" dirty="0"/>
          </a:p>
        </p:txBody>
      </p:sp>
      <p:sp>
        <p:nvSpPr>
          <p:cNvPr id="10" name="Right Arrow 9"/>
          <p:cNvSpPr/>
          <p:nvPr/>
        </p:nvSpPr>
        <p:spPr>
          <a:xfrm>
            <a:off x="2133600" y="2895600"/>
            <a:ext cx="1143000" cy="68580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Query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flipH="1">
            <a:off x="2133600" y="4648200"/>
            <a:ext cx="1143000" cy="68580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Objects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Left-Right Arrow 11"/>
          <p:cNvSpPr/>
          <p:nvPr/>
        </p:nvSpPr>
        <p:spPr>
          <a:xfrm>
            <a:off x="4572000" y="2514600"/>
            <a:ext cx="1524000" cy="685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096000" y="3251200"/>
            <a:ext cx="2133600" cy="6858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SQL Server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096000" y="4064000"/>
            <a:ext cx="2133600" cy="6858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DryadLINQ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0" name="Left-Right Arrow 19"/>
          <p:cNvSpPr/>
          <p:nvPr/>
        </p:nvSpPr>
        <p:spPr>
          <a:xfrm>
            <a:off x="4572000" y="3302000"/>
            <a:ext cx="1524000" cy="685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-Right Arrow 20"/>
          <p:cNvSpPr/>
          <p:nvPr/>
        </p:nvSpPr>
        <p:spPr>
          <a:xfrm>
            <a:off x="4572000" y="4089400"/>
            <a:ext cx="1524000" cy="685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276600" y="3200400"/>
            <a:ext cx="1295400" cy="762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LINQ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Provider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76600" y="4038600"/>
            <a:ext cx="1295400" cy="762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LINQ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Provider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76600" y="4876800"/>
            <a:ext cx="1295400" cy="762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LINQ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Provider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096000" y="4876800"/>
            <a:ext cx="2133600" cy="6858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LINQ-to-</a:t>
            </a:r>
            <a:r>
              <a:rPr lang="en-US" sz="2800" dirty="0" err="1" smtClean="0">
                <a:solidFill>
                  <a:schemeClr val="tx1"/>
                </a:solidFill>
              </a:rPr>
              <a:t>obj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6" name="Left-Right Arrow 25"/>
          <p:cNvSpPr/>
          <p:nvPr/>
        </p:nvSpPr>
        <p:spPr>
          <a:xfrm>
            <a:off x="4572000" y="4876800"/>
            <a:ext cx="1524000" cy="685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534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Using PLINQ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80901" name="Picture 5" descr="C:\Users\mbudiu\Pictures\TaskManag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743200"/>
            <a:ext cx="3962400" cy="1018327"/>
          </a:xfrm>
          <a:prstGeom prst="rect">
            <a:avLst/>
          </a:prstGeom>
          <a:noFill/>
        </p:spPr>
      </p:pic>
      <p:sp>
        <p:nvSpPr>
          <p:cNvPr id="11" name="Down Arrow 10"/>
          <p:cNvSpPr/>
          <p:nvPr/>
        </p:nvSpPr>
        <p:spPr>
          <a:xfrm>
            <a:off x="6781800" y="3810000"/>
            <a:ext cx="609600" cy="38100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22" name="Picture 2" descr="C:\Users\mbudiu\Pictures\TaskManag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4267200"/>
            <a:ext cx="3914775" cy="942975"/>
          </a:xfrm>
          <a:prstGeom prst="rect">
            <a:avLst/>
          </a:prstGeom>
          <a:noFill/>
        </p:spPr>
      </p:pic>
      <p:pic>
        <p:nvPicPr>
          <p:cNvPr id="149506" name="Picture 2" descr="C:\Users\mbudiu\AppData\Local\Microsoft\Windows\Temporary Internet Files\Content.IE5\CEUDYJIA\MCj0433905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6019800"/>
            <a:ext cx="838200" cy="838200"/>
          </a:xfrm>
          <a:prstGeom prst="rect">
            <a:avLst/>
          </a:prstGeom>
          <a:noFill/>
        </p:spPr>
      </p:pic>
      <p:pic>
        <p:nvPicPr>
          <p:cNvPr id="12" name="Picture 2" descr="C:\Users\mbudiu\AppData\Local\Microsoft\Windows\Temporary Internet Files\Content.IE5\CEUDYJIA\MCj0433905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6019800"/>
            <a:ext cx="838200" cy="838200"/>
          </a:xfrm>
          <a:prstGeom prst="rect">
            <a:avLst/>
          </a:prstGeom>
          <a:noFill/>
        </p:spPr>
      </p:pic>
      <p:pic>
        <p:nvPicPr>
          <p:cNvPr id="13" name="Picture 2" descr="C:\Users\mbudiu\AppData\Local\Microsoft\Windows\Temporary Internet Files\Content.IE5\CEUDYJIA\MCj0433905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6019800"/>
            <a:ext cx="838200" cy="838200"/>
          </a:xfrm>
          <a:prstGeom prst="rect">
            <a:avLst/>
          </a:prstGeom>
          <a:noFill/>
        </p:spPr>
      </p:pic>
      <p:pic>
        <p:nvPicPr>
          <p:cNvPr id="14" name="Picture 2" descr="C:\Users\mbudiu\AppData\Local\Microsoft\Windows\Temporary Internet Files\Content.IE5\CEUDYJIA\MCj0433905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6019800"/>
            <a:ext cx="838200" cy="838200"/>
          </a:xfrm>
          <a:prstGeom prst="rect">
            <a:avLst/>
          </a:prstGeom>
          <a:noFill/>
        </p:spPr>
      </p:pic>
      <p:pic>
        <p:nvPicPr>
          <p:cNvPr id="15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47078" y="3062868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3048000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3048000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ounded Rectangle 17"/>
          <p:cNvSpPr/>
          <p:nvPr/>
        </p:nvSpPr>
        <p:spPr>
          <a:xfrm>
            <a:off x="2057400" y="914400"/>
            <a:ext cx="1447800" cy="609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Query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43000" y="1905000"/>
            <a:ext cx="3276600" cy="45720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DryadLINQ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7200" y="5334000"/>
            <a:ext cx="2286000" cy="45720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PLINQ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>
            <a:stCxn id="18" idx="2"/>
            <a:endCxn id="19" idx="0"/>
          </p:cNvCxnSpPr>
          <p:nvPr/>
        </p:nvCxnSpPr>
        <p:spPr>
          <a:xfrm rot="5400000">
            <a:off x="2590800" y="17145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9" idx="2"/>
            <a:endCxn id="15" idx="0"/>
          </p:cNvCxnSpPr>
          <p:nvPr/>
        </p:nvCxnSpPr>
        <p:spPr>
          <a:xfrm rot="5400000">
            <a:off x="1844433" y="2126001"/>
            <a:ext cx="700668" cy="117306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9" idx="2"/>
            <a:endCxn id="16" idx="0"/>
          </p:cNvCxnSpPr>
          <p:nvPr/>
        </p:nvCxnSpPr>
        <p:spPr>
          <a:xfrm rot="16200000" flipH="1">
            <a:off x="2447528" y="2695972"/>
            <a:ext cx="685800" cy="1825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9" idx="2"/>
            <a:endCxn id="17" idx="0"/>
          </p:cNvCxnSpPr>
          <p:nvPr/>
        </p:nvCxnSpPr>
        <p:spPr>
          <a:xfrm rot="16200000" flipH="1">
            <a:off x="3095228" y="2048272"/>
            <a:ext cx="685800" cy="131365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0" idx="2"/>
          </p:cNvCxnSpPr>
          <p:nvPr/>
        </p:nvCxnSpPr>
        <p:spPr>
          <a:xfrm rot="5400000">
            <a:off x="831696" y="5706636"/>
            <a:ext cx="683941" cy="85306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0" idx="2"/>
          </p:cNvCxnSpPr>
          <p:nvPr/>
        </p:nvCxnSpPr>
        <p:spPr>
          <a:xfrm rot="5400000">
            <a:off x="1104900" y="5981700"/>
            <a:ext cx="685800" cy="3048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0" idx="2"/>
          </p:cNvCxnSpPr>
          <p:nvPr/>
        </p:nvCxnSpPr>
        <p:spPr>
          <a:xfrm rot="16200000" flipH="1">
            <a:off x="1371600" y="6019800"/>
            <a:ext cx="685800" cy="2286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0" idx="2"/>
          </p:cNvCxnSpPr>
          <p:nvPr/>
        </p:nvCxnSpPr>
        <p:spPr>
          <a:xfrm rot="16200000" flipH="1">
            <a:off x="1638300" y="5753100"/>
            <a:ext cx="685800" cy="7620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5" idx="2"/>
            <a:endCxn id="53" idx="0"/>
          </p:cNvCxnSpPr>
          <p:nvPr/>
        </p:nvCxnSpPr>
        <p:spPr>
          <a:xfrm rot="5400000">
            <a:off x="1392576" y="4337292"/>
            <a:ext cx="423282" cy="803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838200" y="4552950"/>
            <a:ext cx="1524000" cy="457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Local query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5" name="Straight Arrow Connector 54"/>
          <p:cNvCxnSpPr>
            <a:stCxn id="53" idx="2"/>
            <a:endCxn id="20" idx="0"/>
          </p:cNvCxnSpPr>
          <p:nvPr/>
        </p:nvCxnSpPr>
        <p:spPr>
          <a:xfrm rot="5400000">
            <a:off x="1438275" y="5172075"/>
            <a:ext cx="323850" cy="158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6248400" y="4191000"/>
            <a:ext cx="1295400" cy="3810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LINQ to SQL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Using LINQ to SQL Server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5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581400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581400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581400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430" y="4876800"/>
            <a:ext cx="387570" cy="392430"/>
          </a:xfrm>
          <a:prstGeom prst="rect">
            <a:avLst/>
          </a:prstGeom>
          <a:noFill/>
        </p:spPr>
      </p:pic>
      <p:pic>
        <p:nvPicPr>
          <p:cNvPr id="9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0830" y="4876800"/>
            <a:ext cx="387570" cy="392430"/>
          </a:xfrm>
          <a:prstGeom prst="rect">
            <a:avLst/>
          </a:prstGeom>
          <a:noFill/>
        </p:spPr>
      </p:pic>
      <p:pic>
        <p:nvPicPr>
          <p:cNvPr id="10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0030" y="4876800"/>
            <a:ext cx="387570" cy="392430"/>
          </a:xfrm>
          <a:prstGeom prst="rect">
            <a:avLst/>
          </a:prstGeom>
          <a:noFill/>
        </p:spPr>
      </p:pic>
      <p:pic>
        <p:nvPicPr>
          <p:cNvPr id="11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876800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4876800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0" name="Picture 2" descr="http://marcelolopezblog.net/wp-content/uploads/2007/08/logo_sql_2008_microsoft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6172200"/>
            <a:ext cx="1551755" cy="381000"/>
          </a:xfrm>
          <a:prstGeom prst="rect">
            <a:avLst/>
          </a:prstGeom>
          <a:noFill/>
        </p:spPr>
      </p:pic>
      <p:pic>
        <p:nvPicPr>
          <p:cNvPr id="15" name="Picture 2" descr="http://marcelolopezblog.net/wp-content/uploads/2007/08/logo_sql_2008_microsoft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6172200"/>
            <a:ext cx="1551755" cy="381000"/>
          </a:xfrm>
          <a:prstGeom prst="rect">
            <a:avLst/>
          </a:prstGeom>
          <a:noFill/>
        </p:spPr>
      </p:pic>
      <p:sp>
        <p:nvSpPr>
          <p:cNvPr id="16" name="Rounded Rectangle 15"/>
          <p:cNvSpPr/>
          <p:nvPr/>
        </p:nvSpPr>
        <p:spPr>
          <a:xfrm>
            <a:off x="4038600" y="1524000"/>
            <a:ext cx="1447800" cy="609600"/>
          </a:xfrm>
          <a:prstGeom prst="round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Query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24200" y="2514600"/>
            <a:ext cx="3276600" cy="45720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DryadLINQ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>
            <a:stCxn id="16" idx="2"/>
            <a:endCxn id="17" idx="0"/>
          </p:cNvCxnSpPr>
          <p:nvPr/>
        </p:nvCxnSpPr>
        <p:spPr>
          <a:xfrm rot="5400000">
            <a:off x="4572000" y="23241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7" idx="2"/>
            <a:endCxn id="7" idx="0"/>
          </p:cNvCxnSpPr>
          <p:nvPr/>
        </p:nvCxnSpPr>
        <p:spPr>
          <a:xfrm rot="5400000">
            <a:off x="3857228" y="2676128"/>
            <a:ext cx="609600" cy="120094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7" idx="2"/>
            <a:endCxn id="45" idx="0"/>
          </p:cNvCxnSpPr>
          <p:nvPr/>
        </p:nvCxnSpPr>
        <p:spPr>
          <a:xfrm rot="16200000" flipH="1">
            <a:off x="4457700" y="3276600"/>
            <a:ext cx="1219200" cy="6096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2"/>
            <a:endCxn id="46" idx="0"/>
          </p:cNvCxnSpPr>
          <p:nvPr/>
        </p:nvCxnSpPr>
        <p:spPr>
          <a:xfrm rot="16200000" flipH="1">
            <a:off x="5219700" y="2514600"/>
            <a:ext cx="1219200" cy="21336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7" idx="2"/>
            <a:endCxn id="5" idx="0"/>
          </p:cNvCxnSpPr>
          <p:nvPr/>
        </p:nvCxnSpPr>
        <p:spPr>
          <a:xfrm rot="5400000">
            <a:off x="2599928" y="1418828"/>
            <a:ext cx="609600" cy="371554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2"/>
            <a:endCxn id="6" idx="0"/>
          </p:cNvCxnSpPr>
          <p:nvPr/>
        </p:nvCxnSpPr>
        <p:spPr>
          <a:xfrm rot="5400000">
            <a:off x="3209528" y="2028428"/>
            <a:ext cx="609600" cy="249634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914400" y="4114800"/>
            <a:ext cx="838200" cy="457200"/>
          </a:xfrm>
          <a:prstGeom prst="round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Query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209800" y="4114800"/>
            <a:ext cx="838200" cy="457200"/>
          </a:xfrm>
          <a:prstGeom prst="round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Query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505200" y="4114800"/>
            <a:ext cx="838200" cy="457200"/>
          </a:xfrm>
          <a:prstGeom prst="round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Query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486400" y="5410200"/>
            <a:ext cx="838200" cy="457200"/>
          </a:xfrm>
          <a:prstGeom prst="round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Query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934200" y="5410200"/>
            <a:ext cx="838200" cy="457200"/>
          </a:xfrm>
          <a:prstGeom prst="round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Query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724400" y="4191000"/>
            <a:ext cx="1295400" cy="3810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LINQ to SQL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53" name="Straight Arrow Connector 52"/>
          <p:cNvCxnSpPr>
            <a:stCxn id="46" idx="2"/>
            <a:endCxn id="12" idx="0"/>
          </p:cNvCxnSpPr>
          <p:nvPr/>
        </p:nvCxnSpPr>
        <p:spPr>
          <a:xfrm rot="16200000" flipH="1">
            <a:off x="6790928" y="4677172"/>
            <a:ext cx="304800" cy="9445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5" idx="2"/>
            <a:endCxn id="11" idx="0"/>
          </p:cNvCxnSpPr>
          <p:nvPr/>
        </p:nvCxnSpPr>
        <p:spPr>
          <a:xfrm rot="16200000" flipH="1">
            <a:off x="5305028" y="4639072"/>
            <a:ext cx="304800" cy="17065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LINQ-to-objects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8498" y="5354444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9820" y="5339576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5220" y="5339576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3378820" y="3205976"/>
            <a:ext cx="1447800" cy="609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Query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64420" y="4196576"/>
            <a:ext cx="3276600" cy="45720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DryadLINQ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stCxn id="12" idx="2"/>
            <a:endCxn id="13" idx="0"/>
          </p:cNvCxnSpPr>
          <p:nvPr/>
        </p:nvCxnSpPr>
        <p:spPr>
          <a:xfrm rot="5400000">
            <a:off x="3912220" y="4006076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3" idx="2"/>
            <a:endCxn id="9" idx="0"/>
          </p:cNvCxnSpPr>
          <p:nvPr/>
        </p:nvCxnSpPr>
        <p:spPr>
          <a:xfrm rot="5400000">
            <a:off x="3165853" y="4417577"/>
            <a:ext cx="700668" cy="117306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2"/>
            <a:endCxn id="10" idx="0"/>
          </p:cNvCxnSpPr>
          <p:nvPr/>
        </p:nvCxnSpPr>
        <p:spPr>
          <a:xfrm rot="16200000" flipH="1">
            <a:off x="3768948" y="4987548"/>
            <a:ext cx="685800" cy="1825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2"/>
            <a:endCxn id="11" idx="0"/>
          </p:cNvCxnSpPr>
          <p:nvPr/>
        </p:nvCxnSpPr>
        <p:spPr>
          <a:xfrm rot="16200000" flipH="1">
            <a:off x="4416648" y="4339848"/>
            <a:ext cx="685800" cy="131365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676400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" name="Straight Arrow Connector 38"/>
          <p:cNvCxnSpPr>
            <a:stCxn id="36" idx="2"/>
            <a:endCxn id="12" idx="0"/>
          </p:cNvCxnSpPr>
          <p:nvPr/>
        </p:nvCxnSpPr>
        <p:spPr>
          <a:xfrm rot="16200000" flipH="1">
            <a:off x="3867450" y="2970706"/>
            <a:ext cx="462776" cy="776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30"/>
          <p:cNvSpPr txBox="1"/>
          <p:nvPr/>
        </p:nvSpPr>
        <p:spPr>
          <a:xfrm>
            <a:off x="1312921" y="1828800"/>
            <a:ext cx="1963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 smtClean="0"/>
              <a:t>Local machine</a:t>
            </a:r>
            <a:endParaRPr lang="en-US" sz="2400" i="1" dirty="0"/>
          </a:p>
        </p:txBody>
      </p:sp>
      <p:sp>
        <p:nvSpPr>
          <p:cNvPr id="44" name="TextBox 30"/>
          <p:cNvSpPr txBox="1"/>
          <p:nvPr/>
        </p:nvSpPr>
        <p:spPr>
          <a:xfrm>
            <a:off x="1312921" y="5410200"/>
            <a:ext cx="1043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 smtClean="0"/>
              <a:t>Cluster</a:t>
            </a:r>
            <a:endParaRPr lang="en-US" sz="2400" i="1" dirty="0"/>
          </a:p>
        </p:txBody>
      </p:sp>
      <p:sp>
        <p:nvSpPr>
          <p:cNvPr id="52" name="Rectangle 51"/>
          <p:cNvSpPr/>
          <p:nvPr/>
        </p:nvSpPr>
        <p:spPr>
          <a:xfrm>
            <a:off x="5334000" y="2209800"/>
            <a:ext cx="1371600" cy="5334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LINQ to </a:t>
            </a:r>
            <a:r>
              <a:rPr lang="en-US" sz="2000" dirty="0" err="1" smtClean="0">
                <a:solidFill>
                  <a:schemeClr val="tx1"/>
                </a:solidFill>
              </a:rPr>
              <a:t>obj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55" name="Straight Arrow Connector 54"/>
          <p:cNvCxnSpPr>
            <a:stCxn id="12" idx="3"/>
            <a:endCxn id="52" idx="2"/>
          </p:cNvCxnSpPr>
          <p:nvPr/>
        </p:nvCxnSpPr>
        <p:spPr>
          <a:xfrm flipV="1">
            <a:off x="4826620" y="2743200"/>
            <a:ext cx="1193180" cy="767576"/>
          </a:xfrm>
          <a:prstGeom prst="curvedConnector2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52" idx="0"/>
            <a:endCxn id="36" idx="0"/>
          </p:cNvCxnSpPr>
          <p:nvPr/>
        </p:nvCxnSpPr>
        <p:spPr>
          <a:xfrm rot="16200000" flipV="1">
            <a:off x="4790678" y="980678"/>
            <a:ext cx="533400" cy="1924844"/>
          </a:xfrm>
          <a:prstGeom prst="curvedConnector3">
            <a:avLst>
              <a:gd name="adj1" fmla="val 142857"/>
            </a:avLst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30"/>
          <p:cNvSpPr txBox="1"/>
          <p:nvPr/>
        </p:nvSpPr>
        <p:spPr>
          <a:xfrm>
            <a:off x="5943600" y="2743200"/>
            <a:ext cx="966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 smtClean="0"/>
              <a:t>debug</a:t>
            </a:r>
            <a:endParaRPr lang="en-US" sz="2400" i="1" dirty="0"/>
          </a:p>
        </p:txBody>
      </p:sp>
      <p:sp>
        <p:nvSpPr>
          <p:cNvPr id="70" name="TextBox 30"/>
          <p:cNvSpPr txBox="1"/>
          <p:nvPr/>
        </p:nvSpPr>
        <p:spPr>
          <a:xfrm>
            <a:off x="4267200" y="3810000"/>
            <a:ext cx="1544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 smtClean="0"/>
              <a:t>production</a:t>
            </a:r>
            <a:endParaRPr lang="en-US" sz="24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Dryad 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DryadLINQ</a:t>
            </a:r>
          </a:p>
          <a:p>
            <a:r>
              <a:rPr lang="en-US" dirty="0" smtClean="0"/>
              <a:t>Building on/for DryadLINQ</a:t>
            </a:r>
          </a:p>
          <a:p>
            <a:pPr lvl="1"/>
            <a:r>
              <a:rPr lang="en-US" dirty="0" smtClean="0"/>
              <a:t>System monitoring with Artemis</a:t>
            </a:r>
          </a:p>
          <a:p>
            <a:pPr lvl="1"/>
            <a:r>
              <a:rPr lang="en-US" dirty="0" smtClean="0"/>
              <a:t>Privacy-preserving query language (PINQ)</a:t>
            </a:r>
          </a:p>
          <a:p>
            <a:pPr lvl="1"/>
            <a:r>
              <a:rPr lang="en-US" dirty="0" smtClean="0"/>
              <a:t>Machine learning</a:t>
            </a:r>
          </a:p>
          <a:p>
            <a:r>
              <a:rPr lang="en-US" dirty="0" smtClean="0"/>
              <a:t>Conclusions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124200" y="228600"/>
            <a:ext cx="256512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Outline</a:t>
            </a:r>
            <a:endParaRPr lang="en-US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Artemis: measuring clusters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5029200"/>
            <a:ext cx="1447800" cy="762000"/>
          </a:xfrm>
          <a:prstGeom prst="rect">
            <a:avLst/>
          </a:prstGeom>
          <a:solidFill>
            <a:srgbClr val="E5FF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Cosmos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Cluster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5029200"/>
            <a:ext cx="1447800" cy="762000"/>
          </a:xfrm>
          <a:prstGeom prst="rect">
            <a:avLst/>
          </a:prstGeom>
          <a:solidFill>
            <a:srgbClr val="E5FF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HPC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Cluster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14800" y="5029200"/>
            <a:ext cx="1447800" cy="762000"/>
          </a:xfrm>
          <a:prstGeom prst="rect">
            <a:avLst/>
          </a:prstGeom>
          <a:solidFill>
            <a:srgbClr val="E5FFE5"/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Azure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Cluster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4419600"/>
            <a:ext cx="51054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Cluster/Job State API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9400" y="3886200"/>
            <a:ext cx="27432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DryadLINQ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19400" y="3352800"/>
            <a:ext cx="27432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Log collection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00200" y="3352800"/>
            <a:ext cx="1143000" cy="9144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Cluster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browser/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manager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3352800"/>
            <a:ext cx="1066800" cy="9144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Job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browser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15000" y="2057400"/>
            <a:ext cx="20574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Visualization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05600" y="2514600"/>
            <a:ext cx="10668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Statistics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9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276600"/>
            <a:ext cx="685800" cy="6944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6477000" y="3962400"/>
            <a:ext cx="601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DB</a:t>
            </a:r>
            <a:endParaRPr lang="en-US" sz="2800" dirty="0"/>
          </a:p>
        </p:txBody>
      </p:sp>
      <p:sp>
        <p:nvSpPr>
          <p:cNvPr id="21" name="Right Arrow 20"/>
          <p:cNvSpPr/>
          <p:nvPr/>
        </p:nvSpPr>
        <p:spPr>
          <a:xfrm>
            <a:off x="5715000" y="34290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715000" y="2514600"/>
            <a:ext cx="914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Plug-ins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  <p:bldP spid="20" grpId="0"/>
      <p:bldP spid="21" grpId="0" animBg="1"/>
      <p:bldP spid="2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DryadLINQ job browser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777" y="1335741"/>
            <a:ext cx="8939611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Automated diagnostics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19200"/>
            <a:ext cx="7620000" cy="5427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Job statistics: </a:t>
            </a:r>
            <a:br>
              <a:rPr lang="en-US" dirty="0" smtClean="0"/>
            </a:br>
            <a:r>
              <a:rPr lang="en-US" dirty="0" smtClean="0"/>
              <a:t>schedule and critical path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131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226" y="1600200"/>
            <a:ext cx="769954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1905000" y="2590800"/>
            <a:ext cx="55245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SQL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Software Stack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5715000"/>
            <a:ext cx="1600200" cy="685800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Windows 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181600"/>
            <a:ext cx="28956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Cosmos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4648200"/>
            <a:ext cx="17526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Cosmos FS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4114800"/>
            <a:ext cx="8001000" cy="38100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                Dryad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3581400"/>
            <a:ext cx="2514600" cy="381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Distributed Shell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9200" y="3048000"/>
            <a:ext cx="6096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PSQL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24200" y="3581400"/>
            <a:ext cx="3581400" cy="381000"/>
          </a:xfrm>
          <a:prstGeom prst="rect">
            <a:avLst/>
          </a:prstGeom>
          <a:solidFill>
            <a:srgbClr val="FFCCFF"/>
          </a:solidFill>
          <a:ln>
            <a:solidFill>
              <a:srgbClr val="FF99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DryadLINQ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00" y="3276600"/>
            <a:ext cx="838200" cy="685800"/>
          </a:xfrm>
          <a:prstGeom prst="rect">
            <a:avLst/>
          </a:prstGeom>
          <a:solidFill>
            <a:srgbClr val="CCFFCC"/>
          </a:solidFill>
          <a:ln>
            <a:solidFill>
              <a:srgbClr val="99FF9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SQL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14600" y="5715000"/>
            <a:ext cx="1600200" cy="685800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Windows 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24400" y="5715000"/>
            <a:ext cx="1600200" cy="685800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Windows 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58000" y="5715000"/>
            <a:ext cx="1600200" cy="685800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Windows 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58000" y="3581400"/>
            <a:ext cx="609600" cy="381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C++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10400" y="4648200"/>
            <a:ext cx="14478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NTFS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7200" y="2819400"/>
            <a:ext cx="685800" cy="609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legacy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848600" y="2819400"/>
            <a:ext cx="609600" cy="381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SSIS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05000" y="3048000"/>
            <a:ext cx="1066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Scope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4600" y="2590800"/>
            <a:ext cx="4572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C#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124200" y="2286000"/>
            <a:ext cx="9144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Machine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Learning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24200" y="3048000"/>
            <a:ext cx="4572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.Net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657600" y="3048000"/>
            <a:ext cx="3048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Distributed Data Structures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114800" y="2590800"/>
            <a:ext cx="7620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Graphs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953000" y="2286000"/>
            <a:ext cx="7620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mining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57200" y="1676400"/>
            <a:ext cx="8001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Applications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505200" y="5181600"/>
            <a:ext cx="25146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Azure </a:t>
            </a:r>
            <a:r>
              <a:rPr lang="en-US" dirty="0" err="1" smtClean="0">
                <a:solidFill>
                  <a:schemeClr val="tx1"/>
                </a:solidFill>
              </a:rPr>
              <a:t>XCompute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172200" y="5181600"/>
            <a:ext cx="2286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Windows HPC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86000" y="4648200"/>
            <a:ext cx="16764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Azure </a:t>
            </a:r>
            <a:r>
              <a:rPr lang="en-US" dirty="0" err="1" smtClean="0">
                <a:solidFill>
                  <a:schemeClr val="tx1"/>
                </a:solidFill>
              </a:rPr>
              <a:t>XStore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038600" y="4648200"/>
            <a:ext cx="14478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SQL 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905000" y="2133600"/>
            <a:ext cx="1066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Analytics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562600" y="4648200"/>
            <a:ext cx="13716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Tidy FS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791200" y="2286000"/>
            <a:ext cx="9144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Optimi</a:t>
            </a:r>
            <a:r>
              <a:rPr lang="en-US" dirty="0" smtClean="0">
                <a:solidFill>
                  <a:schemeClr val="tx1"/>
                </a:solidFill>
              </a:rPr>
              <a:t>-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zation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36" grpId="0" animBg="1"/>
      <p:bldP spid="37" grpId="0" animBg="1"/>
      <p:bldP spid="38" grpId="0" animBg="1"/>
      <p:bldP spid="39" grpId="0" animBg="1"/>
      <p:bldP spid="34" grpId="0" animBg="1"/>
      <p:bldP spid="40" grpId="0" animBg="1"/>
      <p:bldP spid="42" grpId="0" animBg="1"/>
      <p:bldP spid="45" grpId="0" animBg="1"/>
      <p:bldP spid="49" grpId="0" animBg="1"/>
      <p:bldP spid="47" grpId="0" animBg="1"/>
      <p:bldP spid="47" grpId="1" animBg="1"/>
      <p:bldP spid="5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time 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132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6136" y="1600200"/>
            <a:ext cx="655172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counters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133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313" y="1600250"/>
            <a:ext cx="7699375" cy="452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 Utilization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134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226" y="1600200"/>
            <a:ext cx="769954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Load imbalance:</a:t>
            </a:r>
            <a:br>
              <a:rPr lang="en-US" dirty="0" smtClean="0"/>
            </a:br>
            <a:r>
              <a:rPr lang="en-US" dirty="0" smtClean="0"/>
              <a:t>rack assignment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135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6136" y="1600200"/>
            <a:ext cx="655172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5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590800"/>
            <a:ext cx="1516418" cy="153543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0" y="4191000"/>
            <a:ext cx="30407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Privacy-sensitive </a:t>
            </a:r>
            <a:br>
              <a:rPr lang="en-US" sz="3200" dirty="0" smtClean="0"/>
            </a:br>
            <a:r>
              <a:rPr lang="en-US" sz="3200" dirty="0" smtClean="0"/>
              <a:t>database</a:t>
            </a:r>
            <a:endParaRPr lang="en-US" sz="3200" dirty="0"/>
          </a:p>
        </p:txBody>
      </p:sp>
      <p:cxnSp>
        <p:nvCxnSpPr>
          <p:cNvPr id="10" name="Straight Connector 9"/>
          <p:cNvCxnSpPr/>
          <p:nvPr/>
        </p:nvCxnSpPr>
        <p:spPr>
          <a:xfrm rot="16200000" flipH="1">
            <a:off x="3200400" y="3352800"/>
            <a:ext cx="2819400" cy="76200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Arrow 10"/>
          <p:cNvSpPr/>
          <p:nvPr/>
        </p:nvSpPr>
        <p:spPr>
          <a:xfrm>
            <a:off x="4191000" y="2743200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flipH="1">
            <a:off x="4191000" y="3581400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886200" y="1676400"/>
            <a:ext cx="14814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Queries</a:t>
            </a:r>
          </a:p>
          <a:p>
            <a:r>
              <a:rPr lang="en-US" sz="3200" dirty="0" smtClean="0"/>
              <a:t>(LINQ)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3886200" y="4572000"/>
            <a:ext cx="14326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Answer</a:t>
            </a:r>
          </a:p>
        </p:txBody>
      </p:sp>
      <p:pic>
        <p:nvPicPr>
          <p:cNvPr id="4100" name="Picture 4" descr="C:\Users\mbudiu\AppData\Local\Microsoft\Windows\Temporary Internet Files\Content.IE5\OP9PBFLW\MCj0397776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590800"/>
            <a:ext cx="1918411" cy="157368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PINQ = Privacy-Preserving LINQ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“Type-safety” for privacy</a:t>
            </a:r>
          </a:p>
          <a:p>
            <a:r>
              <a:rPr lang="en-US" dirty="0" smtClean="0"/>
              <a:t>Provides interface to data that looks very much like LINQ.</a:t>
            </a:r>
          </a:p>
          <a:p>
            <a:r>
              <a:rPr lang="en-US" dirty="0" smtClean="0"/>
              <a:t>All access through the interface gives differential privacy.</a:t>
            </a:r>
          </a:p>
          <a:p>
            <a:r>
              <a:rPr lang="en-US" dirty="0" smtClean="0"/>
              <a:t>Analysts write arbitrary C# code against data sets, like in LINQ.</a:t>
            </a:r>
          </a:p>
          <a:p>
            <a:r>
              <a:rPr lang="en-US" dirty="0" smtClean="0"/>
              <a:t>No privacy expertise needed to produce analyses.</a:t>
            </a:r>
          </a:p>
          <a:p>
            <a:r>
              <a:rPr lang="en-US" dirty="0" smtClean="0"/>
              <a:t>Privacy currency is used to limit per-record information released.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search logs mining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6290" y="1600200"/>
            <a:ext cx="4377710" cy="3944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800600" y="5562600"/>
            <a:ext cx="4193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Distribution of queries about “Cricket”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0" y="2057400"/>
            <a:ext cx="48768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// Open sensitive data set with state-of-the-art security</a:t>
            </a:r>
          </a:p>
          <a:p>
            <a:r>
              <a:rPr lang="en-US" sz="1400" dirty="0" err="1" smtClean="0"/>
              <a:t>PINQueryable</a:t>
            </a:r>
            <a:r>
              <a:rPr lang="en-US" sz="1400" dirty="0" smtClean="0"/>
              <a:t>&lt;</a:t>
            </a:r>
            <a:r>
              <a:rPr lang="en-US" sz="1400" dirty="0" err="1" smtClean="0"/>
              <a:t>VisitRecord</a:t>
            </a:r>
            <a:r>
              <a:rPr lang="en-US" sz="1400" dirty="0" smtClean="0"/>
              <a:t>&gt; visits = </a:t>
            </a:r>
            <a:r>
              <a:rPr lang="en-US" sz="1400" dirty="0" err="1" smtClean="0"/>
              <a:t>OpenSecretData</a:t>
            </a:r>
            <a:r>
              <a:rPr lang="en-US" sz="1400" dirty="0" smtClean="0"/>
              <a:t>(password);</a:t>
            </a:r>
          </a:p>
          <a:p>
            <a:endParaRPr lang="en-US" sz="1400" dirty="0" smtClean="0"/>
          </a:p>
          <a:p>
            <a:r>
              <a:rPr lang="en-US" sz="1400" dirty="0" smtClean="0"/>
              <a:t>// Group visits by patient and identify frequent patients.</a:t>
            </a:r>
          </a:p>
          <a:p>
            <a:r>
              <a:rPr lang="en-US" sz="1400" dirty="0" err="1" smtClean="0"/>
              <a:t>var</a:t>
            </a:r>
            <a:r>
              <a:rPr lang="en-US" sz="1400" dirty="0" smtClean="0"/>
              <a:t> patients = </a:t>
            </a:r>
            <a:r>
              <a:rPr lang="en-US" sz="1400" dirty="0" err="1" smtClean="0"/>
              <a:t>visits.GroupBy</a:t>
            </a:r>
            <a:r>
              <a:rPr lang="en-US" sz="1400" dirty="0" smtClean="0"/>
              <a:t>(x =&gt; </a:t>
            </a:r>
            <a:r>
              <a:rPr lang="en-US" sz="1400" dirty="0" err="1" smtClean="0"/>
              <a:t>x.Patient.SSN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	            .Where(x =&gt; </a:t>
            </a:r>
            <a:r>
              <a:rPr lang="en-US" sz="1400" dirty="0" err="1" smtClean="0"/>
              <a:t>x.Count</a:t>
            </a:r>
            <a:r>
              <a:rPr lang="en-US" sz="1400" dirty="0" smtClean="0"/>
              <a:t>() &gt; 5);</a:t>
            </a:r>
          </a:p>
          <a:p>
            <a:endParaRPr lang="en-US" sz="1400" dirty="0" smtClean="0"/>
          </a:p>
          <a:p>
            <a:r>
              <a:rPr lang="en-US" sz="1400" dirty="0" smtClean="0"/>
              <a:t>// Map each patient to their post code using their SSN.</a:t>
            </a:r>
          </a:p>
          <a:p>
            <a:r>
              <a:rPr lang="en-US" sz="1400" dirty="0" err="1" smtClean="0"/>
              <a:t>var</a:t>
            </a:r>
            <a:r>
              <a:rPr lang="en-US" sz="1400" dirty="0" smtClean="0"/>
              <a:t> locations = </a:t>
            </a:r>
            <a:r>
              <a:rPr lang="en-US" sz="1400" dirty="0" err="1" smtClean="0"/>
              <a:t>patients.Join</a:t>
            </a:r>
            <a:r>
              <a:rPr lang="en-US" sz="1400" dirty="0" smtClean="0"/>
              <a:t>(</a:t>
            </a:r>
            <a:r>
              <a:rPr lang="en-US" sz="1400" dirty="0" err="1" smtClean="0"/>
              <a:t>SSNtoPost</a:t>
            </a:r>
            <a:r>
              <a:rPr lang="en-US" sz="1400" dirty="0" smtClean="0"/>
              <a:t>, x =&gt; x.SSN, y =&gt; y.SSN,</a:t>
            </a:r>
          </a:p>
          <a:p>
            <a:r>
              <a:rPr lang="fr-FR" sz="1400" dirty="0" smtClean="0"/>
              <a:t>                                                   (</a:t>
            </a:r>
            <a:r>
              <a:rPr lang="fr-FR" sz="1400" dirty="0" err="1" smtClean="0"/>
              <a:t>x,y</a:t>
            </a:r>
            <a:r>
              <a:rPr lang="fr-FR" sz="1400" dirty="0" smtClean="0"/>
              <a:t>) =&gt; </a:t>
            </a:r>
            <a:r>
              <a:rPr lang="fr-FR" sz="1400" dirty="0" err="1" smtClean="0"/>
              <a:t>y.PostCode</a:t>
            </a:r>
            <a:r>
              <a:rPr lang="fr-FR" sz="1400" dirty="0" smtClean="0"/>
              <a:t>);</a:t>
            </a:r>
          </a:p>
          <a:p>
            <a:endParaRPr lang="en-US" sz="1400" dirty="0" smtClean="0"/>
          </a:p>
          <a:p>
            <a:r>
              <a:rPr lang="en-US" sz="1400" dirty="0" smtClean="0"/>
              <a:t>// Count post codes containing at least 10 frequent patients.</a:t>
            </a:r>
          </a:p>
          <a:p>
            <a:r>
              <a:rPr lang="en-US" sz="1400" dirty="0" err="1" smtClean="0"/>
              <a:t>var</a:t>
            </a:r>
            <a:r>
              <a:rPr lang="en-US" sz="1400" dirty="0" smtClean="0"/>
              <a:t> activity = </a:t>
            </a:r>
            <a:r>
              <a:rPr lang="en-US" sz="1400" dirty="0" err="1" smtClean="0"/>
              <a:t>locations.GroupBy</a:t>
            </a:r>
            <a:r>
              <a:rPr lang="en-US" sz="1400" dirty="0" smtClean="0"/>
              <a:t>(x =&gt; x)</a:t>
            </a:r>
          </a:p>
          <a:p>
            <a:r>
              <a:rPr lang="en-US" sz="1400" dirty="0" smtClean="0"/>
              <a:t>	                  .Where(x =&gt; </a:t>
            </a:r>
            <a:r>
              <a:rPr lang="en-US" sz="1400" dirty="0" err="1" smtClean="0"/>
              <a:t>x.Count</a:t>
            </a:r>
            <a:r>
              <a:rPr lang="en-US" sz="1400" dirty="0" smtClean="0"/>
              <a:t>() &gt; 10);</a:t>
            </a:r>
          </a:p>
          <a:p>
            <a:r>
              <a:rPr lang="en-US" sz="1400" dirty="0" smtClean="0"/>
              <a:t>Visualize(activity); // Who knows what this does???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PINQ Download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Implemented on top of </a:t>
            </a:r>
            <a:r>
              <a:rPr lang="en-US" dirty="0" err="1" smtClean="0"/>
              <a:t>DryadLINQ</a:t>
            </a:r>
            <a:endParaRPr lang="en-US" dirty="0" smtClean="0"/>
          </a:p>
          <a:p>
            <a:r>
              <a:rPr lang="en-US" dirty="0" smtClean="0"/>
              <a:t>Allows mining very sensitive datasets privately</a:t>
            </a:r>
          </a:p>
          <a:p>
            <a:r>
              <a:rPr lang="en-US" dirty="0" smtClean="0"/>
              <a:t>Code is available</a:t>
            </a:r>
          </a:p>
          <a:p>
            <a:r>
              <a:rPr lang="en-US" sz="2800" dirty="0" smtClean="0">
                <a:hlinkClick r:id="rId2"/>
              </a:rPr>
              <a:t>http://research.microsoft.com/en-us/projects/PINQ/</a:t>
            </a:r>
            <a:endParaRPr lang="en-US" sz="2800" dirty="0" smtClean="0"/>
          </a:p>
          <a:p>
            <a:r>
              <a:rPr lang="en-US" sz="2800" dirty="0" smtClean="0"/>
              <a:t>Frank McSherry, </a:t>
            </a:r>
            <a:r>
              <a:rPr lang="en-US" sz="2800" dirty="0" smtClean="0">
                <a:hlinkClick r:id="rId3" action="ppaction://hlinkfile"/>
              </a:rPr>
              <a:t>Privacy Integrated Queries</a:t>
            </a:r>
            <a:r>
              <a:rPr lang="en-US" sz="2800" dirty="0" smtClean="0"/>
              <a:t>, </a:t>
            </a:r>
            <a:br>
              <a:rPr lang="en-US" sz="2800" dirty="0" smtClean="0"/>
            </a:br>
            <a:r>
              <a:rPr lang="en-US" sz="2800" dirty="0" smtClean="0"/>
              <a:t>SIGMOD 2009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Natal Training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5" name="Content Placeholder 4" descr="http://www.wassupjose.com/wp-content/uploads/2009/06/projectnat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4800600" cy="2016252"/>
          </a:xfrm>
          <a:prstGeom prst="rect">
            <a:avLst/>
          </a:prstGeom>
          <a:noFill/>
        </p:spPr>
      </p:pic>
      <p:pic>
        <p:nvPicPr>
          <p:cNvPr id="137220" name="Picture 4" descr="http://www.mobilewhack.com/wp-content/pics/2009/06/natal-xbo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219200"/>
            <a:ext cx="3394881" cy="1895475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8097" y="3684533"/>
            <a:ext cx="47244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Natal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141316" name="Picture 30" descr="ballet-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810000"/>
            <a:ext cx="3257550" cy="2428875"/>
          </a:xfrm>
          <a:prstGeom prst="rect">
            <a:avLst/>
          </a:prstGeom>
          <a:noFill/>
        </p:spPr>
      </p:pic>
      <p:sp>
        <p:nvSpPr>
          <p:cNvPr id="141315" name="Picture 31" descr="ballet-depth"/>
          <p:cNvSpPr>
            <a:spLocks noChangeAspect="1" noChangeArrowheads="1"/>
          </p:cNvSpPr>
          <p:nvPr/>
        </p:nvSpPr>
        <p:spPr bwMode="auto">
          <a:xfrm>
            <a:off x="0" y="2428875"/>
            <a:ext cx="3257550" cy="2428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3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1318" name="Rectangle 6"/>
          <p:cNvSpPr>
            <a:spLocks noChangeArrowheads="1"/>
          </p:cNvSpPr>
          <p:nvPr/>
        </p:nvSpPr>
        <p:spPr bwMode="auto">
          <a:xfrm>
            <a:off x="0" y="2428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41319" name="Rectangle 7"/>
          <p:cNvSpPr>
            <a:spLocks noChangeArrowheads="1"/>
          </p:cNvSpPr>
          <p:nvPr/>
        </p:nvSpPr>
        <p:spPr bwMode="auto">
          <a:xfrm>
            <a:off x="0" y="4857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4132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295400"/>
            <a:ext cx="32575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438400"/>
            <a:ext cx="32575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 flipV="1">
            <a:off x="5334000" y="3810000"/>
            <a:ext cx="304800" cy="22860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638800" y="3657600"/>
            <a:ext cx="381000" cy="15240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5829300" y="3390900"/>
            <a:ext cx="457200" cy="7620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715000" y="3200400"/>
            <a:ext cx="381000" cy="7620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5410200" y="3276600"/>
            <a:ext cx="304800" cy="7620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V="1">
            <a:off x="6658824" y="4490518"/>
            <a:ext cx="470780" cy="18107"/>
          </a:xfrm>
          <a:prstGeom prst="line">
            <a:avLst/>
          </a:prstGeom>
          <a:ln w="3810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V="1">
            <a:off x="5867400" y="3810000"/>
            <a:ext cx="381000" cy="7620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096000" y="3200400"/>
            <a:ext cx="359121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 flipV="1">
            <a:off x="5967743" y="3072143"/>
            <a:ext cx="226337" cy="30178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5839486" y="4205334"/>
            <a:ext cx="430039" cy="95062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0800000">
            <a:off x="6459651" y="3195877"/>
            <a:ext cx="307815" cy="45264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 flipH="1" flipV="1">
            <a:off x="6646753" y="3972208"/>
            <a:ext cx="525855" cy="49040"/>
          </a:xfrm>
          <a:prstGeom prst="line">
            <a:avLst/>
          </a:prstGeom>
          <a:ln w="3810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 flipH="1" flipV="1">
            <a:off x="6667501" y="3391655"/>
            <a:ext cx="610354" cy="75444"/>
          </a:xfrm>
          <a:prstGeom prst="line">
            <a:avLst/>
          </a:prstGeom>
          <a:ln w="3810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6200000" flipV="1">
            <a:off x="6717672" y="3358835"/>
            <a:ext cx="90534" cy="45267"/>
          </a:xfrm>
          <a:prstGeom prst="line">
            <a:avLst/>
          </a:prstGeom>
          <a:ln w="3810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6200000" flipV="1">
            <a:off x="6785573" y="2897108"/>
            <a:ext cx="384772" cy="67901"/>
          </a:xfrm>
          <a:prstGeom prst="line">
            <a:avLst/>
          </a:prstGeom>
          <a:ln w="3810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 flipH="1" flipV="1">
            <a:off x="6743701" y="3162303"/>
            <a:ext cx="304799" cy="228597"/>
          </a:xfrm>
          <a:prstGeom prst="line">
            <a:avLst/>
          </a:prstGeom>
          <a:ln w="3810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5400000">
            <a:off x="6629400" y="3886200"/>
            <a:ext cx="457200" cy="152400"/>
          </a:xfrm>
          <a:prstGeom prst="line">
            <a:avLst/>
          </a:prstGeom>
          <a:ln w="3810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16200000" flipH="1">
            <a:off x="6566025" y="4406774"/>
            <a:ext cx="467008" cy="35459"/>
          </a:xfrm>
          <a:prstGeom prst="line">
            <a:avLst/>
          </a:prstGeom>
          <a:ln w="3810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ight Arrow 76"/>
          <p:cNvSpPr/>
          <p:nvPr/>
        </p:nvSpPr>
        <p:spPr>
          <a:xfrm>
            <a:off x="4191000" y="3276600"/>
            <a:ext cx="457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4724400" y="5181600"/>
            <a:ext cx="39298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Recognize players from depth map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At frame rate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/>
              <a:t>Minimal resource usage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28495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dirty="0" smtClean="0"/>
              <a:t>Dryad </a:t>
            </a:r>
          </a:p>
          <a:p>
            <a:r>
              <a:rPr lang="en-US" dirty="0" smtClean="0"/>
              <a:t>DryadLINQ</a:t>
            </a:r>
          </a:p>
          <a:p>
            <a:r>
              <a:rPr lang="en-US" dirty="0" smtClean="0"/>
              <a:t>Building on DryadLINQ</a:t>
            </a:r>
          </a:p>
          <a:p>
            <a:r>
              <a:rPr lang="en-US" dirty="0" smtClean="0"/>
              <a:t>Conclusions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124200" y="457200"/>
            <a:ext cx="256512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Outline</a:t>
            </a:r>
            <a:endParaRPr lang="en-US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2" descr="C:\Users\mbudiu\Pictures\US_Prd_Gbl_Xbox360_Elite_Syste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5562600"/>
            <a:ext cx="1066800" cy="1066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 from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" y="1600200"/>
            <a:ext cx="31242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71500" y="3657600"/>
            <a:ext cx="25010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Motion Capture</a:t>
            </a:r>
          </a:p>
          <a:p>
            <a:r>
              <a:rPr lang="en-US" sz="2800" dirty="0" smtClean="0"/>
              <a:t>(ground truth)</a:t>
            </a:r>
            <a:endParaRPr lang="en-US" sz="2800" dirty="0"/>
          </a:p>
        </p:txBody>
      </p:sp>
      <p:sp>
        <p:nvSpPr>
          <p:cNvPr id="13" name="Right Arrow 12"/>
          <p:cNvSpPr/>
          <p:nvPr/>
        </p:nvSpPr>
        <p:spPr>
          <a:xfrm>
            <a:off x="3543300" y="2209800"/>
            <a:ext cx="533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5143500" y="2362200"/>
            <a:ext cx="3276600" cy="1133475"/>
            <a:chOff x="1219200" y="2438400"/>
            <a:chExt cx="6838950" cy="2428875"/>
          </a:xfrm>
        </p:grpSpPr>
        <p:pic>
          <p:nvPicPr>
            <p:cNvPr id="16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9200" y="2438400"/>
              <a:ext cx="3257550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00600" y="2438400"/>
              <a:ext cx="3257550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5334000" y="3810000"/>
              <a:ext cx="304800" cy="2286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5638800" y="3657600"/>
              <a:ext cx="381000" cy="1524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 flipH="1" flipV="1">
              <a:off x="5829300" y="3390900"/>
              <a:ext cx="4572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5715000" y="3200400"/>
              <a:ext cx="3810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5410200" y="3276600"/>
              <a:ext cx="3048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V="1">
              <a:off x="6658824" y="4490518"/>
              <a:ext cx="470780" cy="1810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V="1">
              <a:off x="5867400" y="3810000"/>
              <a:ext cx="3810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096000" y="3200400"/>
              <a:ext cx="359121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V="1">
              <a:off x="5967743" y="3072143"/>
              <a:ext cx="226337" cy="30178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5839486" y="4205334"/>
              <a:ext cx="430039" cy="95062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0800000">
              <a:off x="6459651" y="3195877"/>
              <a:ext cx="307815" cy="45264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 flipH="1" flipV="1">
              <a:off x="6646753" y="3972208"/>
              <a:ext cx="525855" cy="49040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 flipH="1" flipV="1">
              <a:off x="6667501" y="3391655"/>
              <a:ext cx="610354" cy="75444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6200000" flipV="1">
              <a:off x="6717672" y="3358835"/>
              <a:ext cx="90534" cy="4526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 flipV="1">
              <a:off x="6785573" y="2897108"/>
              <a:ext cx="384772" cy="67901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 flipH="1" flipV="1">
              <a:off x="6743701" y="3162303"/>
              <a:ext cx="304799" cy="22859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6629400" y="3886200"/>
              <a:ext cx="457200" cy="152400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6566025" y="4406774"/>
              <a:ext cx="467008" cy="35459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4991100" y="2209800"/>
            <a:ext cx="3276600" cy="1133475"/>
            <a:chOff x="1219200" y="2438400"/>
            <a:chExt cx="6838950" cy="2428875"/>
          </a:xfrm>
        </p:grpSpPr>
        <p:pic>
          <p:nvPicPr>
            <p:cNvPr id="39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9200" y="2438400"/>
              <a:ext cx="3257550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00600" y="2438400"/>
              <a:ext cx="3257550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1" name="Straight Connector 40"/>
            <p:cNvCxnSpPr/>
            <p:nvPr/>
          </p:nvCxnSpPr>
          <p:spPr>
            <a:xfrm flipV="1">
              <a:off x="5334000" y="3810000"/>
              <a:ext cx="304800" cy="2286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5638800" y="3657600"/>
              <a:ext cx="381000" cy="1524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 flipH="1" flipV="1">
              <a:off x="5829300" y="3390900"/>
              <a:ext cx="4572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5715000" y="3200400"/>
              <a:ext cx="3810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5410200" y="3276600"/>
              <a:ext cx="3048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V="1">
              <a:off x="6658824" y="4490518"/>
              <a:ext cx="470780" cy="1810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V="1">
              <a:off x="5867400" y="3810000"/>
              <a:ext cx="3810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6096000" y="3200400"/>
              <a:ext cx="359121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V="1">
              <a:off x="5967743" y="3072143"/>
              <a:ext cx="226337" cy="30178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5839486" y="4205334"/>
              <a:ext cx="430039" cy="95062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6459651" y="3195877"/>
              <a:ext cx="307815" cy="45264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 flipH="1" flipV="1">
              <a:off x="6646753" y="3972208"/>
              <a:ext cx="525855" cy="49040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6667501" y="3391655"/>
              <a:ext cx="610354" cy="75444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V="1">
              <a:off x="6717672" y="3358835"/>
              <a:ext cx="90534" cy="4526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V="1">
              <a:off x="6785573" y="2897108"/>
              <a:ext cx="384772" cy="67901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 flipH="1" flipV="1">
              <a:off x="6743701" y="3162303"/>
              <a:ext cx="304799" cy="22859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6629400" y="3886200"/>
              <a:ext cx="457200" cy="152400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6200000" flipH="1">
              <a:off x="6566025" y="4406774"/>
              <a:ext cx="467008" cy="35459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4762500" y="2057400"/>
            <a:ext cx="3276600" cy="1133475"/>
            <a:chOff x="1219200" y="2438400"/>
            <a:chExt cx="6838950" cy="2428875"/>
          </a:xfrm>
        </p:grpSpPr>
        <p:pic>
          <p:nvPicPr>
            <p:cNvPr id="60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9200" y="2438400"/>
              <a:ext cx="3257550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00600" y="2438400"/>
              <a:ext cx="3257550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2" name="Straight Connector 61"/>
            <p:cNvCxnSpPr/>
            <p:nvPr/>
          </p:nvCxnSpPr>
          <p:spPr>
            <a:xfrm flipV="1">
              <a:off x="5334000" y="3810000"/>
              <a:ext cx="304800" cy="2286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5638800" y="3657600"/>
              <a:ext cx="381000" cy="1524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 flipH="1" flipV="1">
              <a:off x="5829300" y="3390900"/>
              <a:ext cx="4572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5715000" y="3200400"/>
              <a:ext cx="3810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5410200" y="3276600"/>
              <a:ext cx="3048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6200000" flipV="1">
              <a:off x="6658824" y="4490518"/>
              <a:ext cx="470780" cy="1810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V="1">
              <a:off x="5867400" y="3810000"/>
              <a:ext cx="3810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6096000" y="3200400"/>
              <a:ext cx="359121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6200000" flipV="1">
              <a:off x="5967743" y="3072143"/>
              <a:ext cx="226337" cy="30178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>
              <a:off x="5839486" y="4205334"/>
              <a:ext cx="430039" cy="95062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0800000">
              <a:off x="6459651" y="3195877"/>
              <a:ext cx="307815" cy="45264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 flipH="1" flipV="1">
              <a:off x="6646753" y="3972208"/>
              <a:ext cx="525855" cy="49040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6667501" y="3391655"/>
              <a:ext cx="610354" cy="75444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V="1">
              <a:off x="6717672" y="3358835"/>
              <a:ext cx="90534" cy="4526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V="1">
              <a:off x="6785573" y="2897108"/>
              <a:ext cx="384772" cy="67901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 flipH="1" flipV="1">
              <a:off x="6743701" y="3162303"/>
              <a:ext cx="304799" cy="22859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5400000">
              <a:off x="6629400" y="3886200"/>
              <a:ext cx="457200" cy="152400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6200000" flipH="1">
              <a:off x="6566025" y="4406774"/>
              <a:ext cx="467008" cy="35459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4610100" y="1905000"/>
            <a:ext cx="3276600" cy="1133475"/>
            <a:chOff x="1219200" y="2438400"/>
            <a:chExt cx="6838950" cy="2428875"/>
          </a:xfrm>
        </p:grpSpPr>
        <p:pic>
          <p:nvPicPr>
            <p:cNvPr id="81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9200" y="2438400"/>
              <a:ext cx="3257550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00600" y="2438400"/>
              <a:ext cx="3257550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3" name="Straight Connector 82"/>
            <p:cNvCxnSpPr/>
            <p:nvPr/>
          </p:nvCxnSpPr>
          <p:spPr>
            <a:xfrm flipV="1">
              <a:off x="5334000" y="3810000"/>
              <a:ext cx="304800" cy="2286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5638800" y="3657600"/>
              <a:ext cx="381000" cy="1524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 flipH="1" flipV="1">
              <a:off x="5829300" y="3390900"/>
              <a:ext cx="4572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V="1">
              <a:off x="5715000" y="3200400"/>
              <a:ext cx="3810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5410200" y="3276600"/>
              <a:ext cx="3048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16200000" flipV="1">
              <a:off x="6658824" y="4490518"/>
              <a:ext cx="470780" cy="1810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6200000" flipV="1">
              <a:off x="5867400" y="3810000"/>
              <a:ext cx="3810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6096000" y="3200400"/>
              <a:ext cx="359121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16200000" flipV="1">
              <a:off x="5967743" y="3072143"/>
              <a:ext cx="226337" cy="30178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5839486" y="4205334"/>
              <a:ext cx="430039" cy="95062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10800000">
              <a:off x="6459651" y="3195877"/>
              <a:ext cx="307815" cy="45264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5400000" flipH="1" flipV="1">
              <a:off x="6646753" y="3972208"/>
              <a:ext cx="525855" cy="49040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 flipH="1" flipV="1">
              <a:off x="6667501" y="3391655"/>
              <a:ext cx="610354" cy="75444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6200000" flipV="1">
              <a:off x="6717672" y="3358835"/>
              <a:ext cx="90534" cy="4526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6200000" flipV="1">
              <a:off x="6785573" y="2897108"/>
              <a:ext cx="384772" cy="67901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 flipH="1" flipV="1">
              <a:off x="6743701" y="3162303"/>
              <a:ext cx="304799" cy="22859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5400000">
              <a:off x="6629400" y="3886200"/>
              <a:ext cx="457200" cy="152400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16200000" flipH="1">
              <a:off x="6566025" y="4406774"/>
              <a:ext cx="467008" cy="35459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/>
          <p:nvPr/>
        </p:nvGrpSpPr>
        <p:grpSpPr>
          <a:xfrm>
            <a:off x="4457700" y="1676400"/>
            <a:ext cx="3276600" cy="1133475"/>
            <a:chOff x="1219200" y="2438400"/>
            <a:chExt cx="6838950" cy="2428875"/>
          </a:xfrm>
        </p:grpSpPr>
        <p:pic>
          <p:nvPicPr>
            <p:cNvPr id="102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9200" y="2438400"/>
              <a:ext cx="3257550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00600" y="2438400"/>
              <a:ext cx="3257550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4" name="Straight Connector 103"/>
            <p:cNvCxnSpPr/>
            <p:nvPr/>
          </p:nvCxnSpPr>
          <p:spPr>
            <a:xfrm flipV="1">
              <a:off x="5334000" y="3810000"/>
              <a:ext cx="304800" cy="2286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V="1">
              <a:off x="5638800" y="3657600"/>
              <a:ext cx="381000" cy="1524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5400000" flipH="1" flipV="1">
              <a:off x="5829300" y="3390900"/>
              <a:ext cx="4572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V="1">
              <a:off x="5715000" y="3200400"/>
              <a:ext cx="3810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V="1">
              <a:off x="5410200" y="3276600"/>
              <a:ext cx="3048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16200000" flipV="1">
              <a:off x="6658824" y="4490518"/>
              <a:ext cx="470780" cy="1810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6200000" flipV="1">
              <a:off x="5867400" y="3810000"/>
              <a:ext cx="3810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6096000" y="3200400"/>
              <a:ext cx="359121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rot="16200000" flipV="1">
              <a:off x="5967743" y="3072143"/>
              <a:ext cx="226337" cy="30178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5400000">
              <a:off x="5839486" y="4205334"/>
              <a:ext cx="430039" cy="95062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10800000">
              <a:off x="6459651" y="3195877"/>
              <a:ext cx="307815" cy="45264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5400000" flipH="1" flipV="1">
              <a:off x="6646753" y="3972208"/>
              <a:ext cx="525855" cy="49040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rot="5400000" flipH="1" flipV="1">
              <a:off x="6667501" y="3391655"/>
              <a:ext cx="610354" cy="75444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16200000" flipV="1">
              <a:off x="6717672" y="3358835"/>
              <a:ext cx="90534" cy="4526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16200000" flipV="1">
              <a:off x="6785573" y="2897108"/>
              <a:ext cx="384772" cy="67901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5400000" flipH="1" flipV="1">
              <a:off x="6743701" y="3162303"/>
              <a:ext cx="304799" cy="22859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6629400" y="3886200"/>
              <a:ext cx="457200" cy="152400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6566025" y="4406774"/>
              <a:ext cx="467008" cy="35459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" name="Right Arrow 121"/>
          <p:cNvSpPr/>
          <p:nvPr/>
        </p:nvSpPr>
        <p:spPr>
          <a:xfrm rot="5400000">
            <a:off x="6248400" y="4000500"/>
            <a:ext cx="533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ounded Rectangle 123"/>
          <p:cNvSpPr/>
          <p:nvPr/>
        </p:nvSpPr>
        <p:spPr>
          <a:xfrm>
            <a:off x="5448300" y="4876800"/>
            <a:ext cx="1828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Classifier</a:t>
            </a:r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5562600" y="3581400"/>
            <a:ext cx="2049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Training examples</a:t>
            </a:r>
            <a:endParaRPr lang="en-US" sz="2000" dirty="0"/>
          </a:p>
        </p:txBody>
      </p:sp>
      <p:sp>
        <p:nvSpPr>
          <p:cNvPr id="127" name="TextBox 126"/>
          <p:cNvSpPr txBox="1"/>
          <p:nvPr/>
        </p:nvSpPr>
        <p:spPr>
          <a:xfrm>
            <a:off x="5029200" y="3962400"/>
            <a:ext cx="11512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Machine </a:t>
            </a:r>
            <a:br>
              <a:rPr lang="en-US" sz="2000" dirty="0" smtClean="0"/>
            </a:br>
            <a:r>
              <a:rPr lang="en-US" sz="2000" dirty="0" smtClean="0"/>
              <a:t>learning</a:t>
            </a:r>
            <a:endParaRPr lang="en-US" sz="2000" dirty="0"/>
          </a:p>
        </p:txBody>
      </p:sp>
      <p:sp>
        <p:nvSpPr>
          <p:cNvPr id="128" name="TextBox 127"/>
          <p:cNvSpPr txBox="1"/>
          <p:nvPr/>
        </p:nvSpPr>
        <p:spPr>
          <a:xfrm>
            <a:off x="3390900" y="2819400"/>
            <a:ext cx="1032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Rasterize</a:t>
            </a:r>
            <a:endParaRPr lang="en-US" dirty="0"/>
          </a:p>
        </p:txBody>
      </p:sp>
      <p:pic>
        <p:nvPicPr>
          <p:cNvPr id="1028" name="Picture 4" descr="C:\Users\mbudiu\Desktop\image0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4720347"/>
            <a:ext cx="1257300" cy="1417806"/>
          </a:xfrm>
          <a:prstGeom prst="rect">
            <a:avLst/>
          </a:prstGeom>
          <a:noFill/>
        </p:spPr>
      </p:pic>
      <p:pic>
        <p:nvPicPr>
          <p:cNvPr id="130" name="Picture 4" descr="C:\Users\mbudiu\Desktop\image0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6700" y="4724400"/>
            <a:ext cx="1257300" cy="1417806"/>
          </a:xfrm>
          <a:prstGeom prst="rect">
            <a:avLst/>
          </a:prstGeom>
          <a:noFill/>
        </p:spPr>
      </p:pic>
      <p:sp>
        <p:nvSpPr>
          <p:cNvPr id="133" name="Right Arrow 132"/>
          <p:cNvSpPr/>
          <p:nvPr/>
        </p:nvSpPr>
        <p:spPr>
          <a:xfrm>
            <a:off x="4800600" y="5105400"/>
            <a:ext cx="533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ight Arrow 133"/>
          <p:cNvSpPr/>
          <p:nvPr/>
        </p:nvSpPr>
        <p:spPr>
          <a:xfrm>
            <a:off x="7315200" y="5105400"/>
            <a:ext cx="533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8" name="Straight Connector 137"/>
          <p:cNvCxnSpPr/>
          <p:nvPr/>
        </p:nvCxnSpPr>
        <p:spPr>
          <a:xfrm rot="10800000" flipV="1">
            <a:off x="8686800" y="5029200"/>
            <a:ext cx="228600" cy="152400"/>
          </a:xfrm>
          <a:prstGeom prst="line">
            <a:avLst/>
          </a:prstGeom>
          <a:ln w="3810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rot="5400000">
            <a:off x="8458200" y="5181600"/>
            <a:ext cx="228600" cy="228600"/>
          </a:xfrm>
          <a:prstGeom prst="line">
            <a:avLst/>
          </a:prstGeom>
          <a:ln w="3810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rot="16200000" flipH="1">
            <a:off x="8191500" y="5143500"/>
            <a:ext cx="304800" cy="228600"/>
          </a:xfrm>
          <a:prstGeom prst="line">
            <a:avLst/>
          </a:prstGeom>
          <a:ln w="3810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rot="10800000" flipV="1">
            <a:off x="8229600" y="5029200"/>
            <a:ext cx="152400" cy="76200"/>
          </a:xfrm>
          <a:prstGeom prst="line">
            <a:avLst/>
          </a:prstGeom>
          <a:ln w="3810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rot="5400000">
            <a:off x="8305800" y="5562600"/>
            <a:ext cx="304800" cy="0"/>
          </a:xfrm>
          <a:prstGeom prst="line">
            <a:avLst/>
          </a:prstGeom>
          <a:ln w="3810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rot="5400000">
            <a:off x="8305800" y="5715000"/>
            <a:ext cx="152400" cy="152400"/>
          </a:xfrm>
          <a:prstGeom prst="line">
            <a:avLst/>
          </a:prstGeom>
          <a:ln w="3810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8458200" y="5715000"/>
            <a:ext cx="152400" cy="0"/>
          </a:xfrm>
          <a:prstGeom prst="line">
            <a:avLst/>
          </a:prstGeom>
          <a:ln w="3810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rot="16200000" flipH="1">
            <a:off x="8496300" y="5753100"/>
            <a:ext cx="152400" cy="76200"/>
          </a:xfrm>
          <a:prstGeom prst="line">
            <a:avLst/>
          </a:prstGeom>
          <a:ln w="3810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8305800" y="5867400"/>
            <a:ext cx="152400" cy="0"/>
          </a:xfrm>
          <a:prstGeom prst="line">
            <a:avLst/>
          </a:prstGeom>
          <a:ln w="3810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8610600" y="5867400"/>
            <a:ext cx="152400" cy="76200"/>
          </a:xfrm>
          <a:prstGeom prst="line">
            <a:avLst/>
          </a:prstGeom>
          <a:ln w="3810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22" grpId="0" animBg="1"/>
      <p:bldP spid="124" grpId="0" animBg="1"/>
      <p:bldP spid="126" grpId="0"/>
      <p:bldP spid="127" grpId="0"/>
      <p:bldP spid="128" grpId="0"/>
      <p:bldP spid="133" grpId="0" animBg="1"/>
      <p:bldP spid="13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on Xbox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47800"/>
            <a:ext cx="76200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from data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62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295400" y="2209800"/>
            <a:ext cx="3276600" cy="1133475"/>
            <a:chOff x="1219200" y="2438400"/>
            <a:chExt cx="6838950" cy="2428875"/>
          </a:xfrm>
        </p:grpSpPr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9200" y="2438400"/>
              <a:ext cx="3257550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0600" y="2438400"/>
              <a:ext cx="3257550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 flipV="1">
              <a:off x="5334000" y="3810000"/>
              <a:ext cx="304800" cy="2286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5638800" y="3657600"/>
              <a:ext cx="381000" cy="1524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 flipV="1">
              <a:off x="5829300" y="3390900"/>
              <a:ext cx="4572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5715000" y="3200400"/>
              <a:ext cx="3810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5410200" y="3276600"/>
              <a:ext cx="3048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58824" y="4490518"/>
              <a:ext cx="470780" cy="1810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V="1">
              <a:off x="5867400" y="3810000"/>
              <a:ext cx="3810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096000" y="3200400"/>
              <a:ext cx="359121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5967743" y="3072143"/>
              <a:ext cx="226337" cy="30178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5839486" y="4205334"/>
              <a:ext cx="430039" cy="95062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6459651" y="3195877"/>
              <a:ext cx="307815" cy="45264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 flipH="1" flipV="1">
              <a:off x="6646753" y="3972208"/>
              <a:ext cx="525855" cy="49040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 flipH="1" flipV="1">
              <a:off x="6667501" y="3391655"/>
              <a:ext cx="610354" cy="75444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V="1">
              <a:off x="6717672" y="3358835"/>
              <a:ext cx="90534" cy="4526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V="1">
              <a:off x="6785573" y="2897108"/>
              <a:ext cx="384772" cy="67901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6743701" y="3162303"/>
              <a:ext cx="304799" cy="22859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6629400" y="3886200"/>
              <a:ext cx="457200" cy="152400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6566025" y="4406774"/>
              <a:ext cx="467008" cy="35459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143000" y="2057400"/>
            <a:ext cx="3276600" cy="1133475"/>
            <a:chOff x="1219200" y="2438400"/>
            <a:chExt cx="6838950" cy="2428875"/>
          </a:xfrm>
        </p:grpSpPr>
        <p:pic>
          <p:nvPicPr>
            <p:cNvPr id="27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9200" y="2438400"/>
              <a:ext cx="3257550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0600" y="2438400"/>
              <a:ext cx="3257550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9" name="Straight Connector 28"/>
            <p:cNvCxnSpPr/>
            <p:nvPr/>
          </p:nvCxnSpPr>
          <p:spPr>
            <a:xfrm flipV="1">
              <a:off x="5334000" y="3810000"/>
              <a:ext cx="304800" cy="2286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5638800" y="3657600"/>
              <a:ext cx="381000" cy="1524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 flipH="1" flipV="1">
              <a:off x="5829300" y="3390900"/>
              <a:ext cx="4572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5715000" y="3200400"/>
              <a:ext cx="3810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5410200" y="3276600"/>
              <a:ext cx="3048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 flipV="1">
              <a:off x="6658824" y="4490518"/>
              <a:ext cx="470780" cy="1810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V="1">
              <a:off x="5867400" y="3810000"/>
              <a:ext cx="3810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6096000" y="3200400"/>
              <a:ext cx="359121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V="1">
              <a:off x="5967743" y="3072143"/>
              <a:ext cx="226337" cy="30178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5839486" y="4205334"/>
              <a:ext cx="430039" cy="95062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>
              <a:off x="6459651" y="3195877"/>
              <a:ext cx="307815" cy="45264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 flipH="1" flipV="1">
              <a:off x="6646753" y="3972208"/>
              <a:ext cx="525855" cy="49040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 flipH="1" flipV="1">
              <a:off x="6667501" y="3391655"/>
              <a:ext cx="610354" cy="75444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6200000" flipV="1">
              <a:off x="6717672" y="3358835"/>
              <a:ext cx="90534" cy="4526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 flipV="1">
              <a:off x="6785573" y="2897108"/>
              <a:ext cx="384772" cy="67901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 flipH="1" flipV="1">
              <a:off x="6743701" y="3162303"/>
              <a:ext cx="304799" cy="22859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6629400" y="3886200"/>
              <a:ext cx="457200" cy="152400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6566025" y="4406774"/>
              <a:ext cx="467008" cy="35459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914400" y="1905000"/>
            <a:ext cx="3276600" cy="1133475"/>
            <a:chOff x="1219200" y="2438400"/>
            <a:chExt cx="6838950" cy="2428875"/>
          </a:xfrm>
        </p:grpSpPr>
        <p:pic>
          <p:nvPicPr>
            <p:cNvPr id="48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9200" y="2438400"/>
              <a:ext cx="3257550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0600" y="2438400"/>
              <a:ext cx="3257550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0" name="Straight Connector 49"/>
            <p:cNvCxnSpPr/>
            <p:nvPr/>
          </p:nvCxnSpPr>
          <p:spPr>
            <a:xfrm flipV="1">
              <a:off x="5334000" y="3810000"/>
              <a:ext cx="304800" cy="2286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5638800" y="3657600"/>
              <a:ext cx="381000" cy="1524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 flipH="1" flipV="1">
              <a:off x="5829300" y="3390900"/>
              <a:ext cx="4572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5715000" y="3200400"/>
              <a:ext cx="3810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5410200" y="3276600"/>
              <a:ext cx="3048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V="1">
              <a:off x="6658824" y="4490518"/>
              <a:ext cx="470780" cy="1810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6200000" flipV="1">
              <a:off x="5867400" y="3810000"/>
              <a:ext cx="3810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6096000" y="3200400"/>
              <a:ext cx="359121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6200000" flipV="1">
              <a:off x="5967743" y="3072143"/>
              <a:ext cx="226337" cy="30178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5839486" y="4205334"/>
              <a:ext cx="430039" cy="95062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0800000">
              <a:off x="6459651" y="3195877"/>
              <a:ext cx="307815" cy="45264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 flipH="1" flipV="1">
              <a:off x="6646753" y="3972208"/>
              <a:ext cx="525855" cy="49040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6667501" y="3391655"/>
              <a:ext cx="610354" cy="75444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V="1">
              <a:off x="6717672" y="3358835"/>
              <a:ext cx="90534" cy="4526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V="1">
              <a:off x="6785573" y="2897108"/>
              <a:ext cx="384772" cy="67901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 flipH="1" flipV="1">
              <a:off x="6743701" y="3162303"/>
              <a:ext cx="304799" cy="22859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5400000">
              <a:off x="6629400" y="3886200"/>
              <a:ext cx="457200" cy="152400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6200000" flipH="1">
              <a:off x="6566025" y="4406774"/>
              <a:ext cx="467008" cy="35459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762000" y="1752600"/>
            <a:ext cx="3276600" cy="1133475"/>
            <a:chOff x="1219200" y="2438400"/>
            <a:chExt cx="6838950" cy="2428875"/>
          </a:xfrm>
        </p:grpSpPr>
        <p:pic>
          <p:nvPicPr>
            <p:cNvPr id="69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9200" y="2438400"/>
              <a:ext cx="3257550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0600" y="2438400"/>
              <a:ext cx="3257550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1" name="Straight Connector 70"/>
            <p:cNvCxnSpPr/>
            <p:nvPr/>
          </p:nvCxnSpPr>
          <p:spPr>
            <a:xfrm flipV="1">
              <a:off x="5334000" y="3810000"/>
              <a:ext cx="304800" cy="2286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5638800" y="3657600"/>
              <a:ext cx="381000" cy="1524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 flipH="1" flipV="1">
              <a:off x="5829300" y="3390900"/>
              <a:ext cx="4572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V="1">
              <a:off x="5715000" y="3200400"/>
              <a:ext cx="3810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5410200" y="3276600"/>
              <a:ext cx="3048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V="1">
              <a:off x="6658824" y="4490518"/>
              <a:ext cx="470780" cy="1810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16200000" flipV="1">
              <a:off x="5867400" y="3810000"/>
              <a:ext cx="3810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6096000" y="3200400"/>
              <a:ext cx="359121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6200000" flipV="1">
              <a:off x="5967743" y="3072143"/>
              <a:ext cx="226337" cy="30178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5839486" y="4205334"/>
              <a:ext cx="430039" cy="95062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0800000">
              <a:off x="6459651" y="3195877"/>
              <a:ext cx="307815" cy="45264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 flipH="1" flipV="1">
              <a:off x="6646753" y="3972208"/>
              <a:ext cx="525855" cy="49040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6667501" y="3391655"/>
              <a:ext cx="610354" cy="75444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V="1">
              <a:off x="6717672" y="3358835"/>
              <a:ext cx="90534" cy="4526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V="1">
              <a:off x="6785573" y="2897108"/>
              <a:ext cx="384772" cy="67901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 flipH="1" flipV="1">
              <a:off x="6743701" y="3162303"/>
              <a:ext cx="304799" cy="22859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>
              <a:off x="6629400" y="3886200"/>
              <a:ext cx="457200" cy="152400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16200000" flipH="1">
              <a:off x="6566025" y="4406774"/>
              <a:ext cx="467008" cy="35459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609600" y="1524000"/>
            <a:ext cx="3276600" cy="1133475"/>
            <a:chOff x="1219200" y="2438400"/>
            <a:chExt cx="6838950" cy="2428875"/>
          </a:xfrm>
        </p:grpSpPr>
        <p:pic>
          <p:nvPicPr>
            <p:cNvPr id="90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9200" y="2438400"/>
              <a:ext cx="3257550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1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0600" y="2438400"/>
              <a:ext cx="3257550" cy="242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2" name="Straight Connector 91"/>
            <p:cNvCxnSpPr/>
            <p:nvPr/>
          </p:nvCxnSpPr>
          <p:spPr>
            <a:xfrm flipV="1">
              <a:off x="5334000" y="3810000"/>
              <a:ext cx="304800" cy="2286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V="1">
              <a:off x="5638800" y="3657600"/>
              <a:ext cx="381000" cy="1524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5400000" flipH="1" flipV="1">
              <a:off x="5829300" y="3390900"/>
              <a:ext cx="4572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V="1">
              <a:off x="5715000" y="3200400"/>
              <a:ext cx="3810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V="1">
              <a:off x="5410200" y="3276600"/>
              <a:ext cx="3048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6200000" flipV="1">
              <a:off x="6658824" y="4490518"/>
              <a:ext cx="470780" cy="1810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16200000" flipV="1">
              <a:off x="5867400" y="3810000"/>
              <a:ext cx="381000" cy="7620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6096000" y="3200400"/>
              <a:ext cx="359121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16200000" flipV="1">
              <a:off x="5967743" y="3072143"/>
              <a:ext cx="226337" cy="30178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>
              <a:off x="5839486" y="4205334"/>
              <a:ext cx="430039" cy="95062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10800000">
              <a:off x="6459651" y="3195877"/>
              <a:ext cx="307815" cy="45264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 flipH="1" flipV="1">
              <a:off x="6646753" y="3972208"/>
              <a:ext cx="525855" cy="49040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5400000" flipH="1" flipV="1">
              <a:off x="6667501" y="3391655"/>
              <a:ext cx="610354" cy="75444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16200000" flipV="1">
              <a:off x="6717672" y="3358835"/>
              <a:ext cx="90534" cy="4526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16200000" flipV="1">
              <a:off x="6785573" y="2897108"/>
              <a:ext cx="384772" cy="67901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rot="5400000" flipH="1" flipV="1">
              <a:off x="6743701" y="3162303"/>
              <a:ext cx="304799" cy="228597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5400000">
              <a:off x="6629400" y="3886200"/>
              <a:ext cx="457200" cy="152400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16200000" flipH="1">
              <a:off x="6566025" y="4406774"/>
              <a:ext cx="467008" cy="35459"/>
            </a:xfrm>
            <a:prstGeom prst="line">
              <a:avLst/>
            </a:prstGeom>
            <a:ln w="38100">
              <a:solidFill>
                <a:srgbClr val="00B0F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Right Arrow 109"/>
          <p:cNvSpPr/>
          <p:nvPr/>
        </p:nvSpPr>
        <p:spPr>
          <a:xfrm>
            <a:off x="4953000" y="2133600"/>
            <a:ext cx="533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ounded Rectangle 110"/>
          <p:cNvSpPr/>
          <p:nvPr/>
        </p:nvSpPr>
        <p:spPr>
          <a:xfrm>
            <a:off x="6019800" y="1981200"/>
            <a:ext cx="1828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Classifier</a:t>
            </a:r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1524000" y="3352800"/>
            <a:ext cx="2418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Training examples</a:t>
            </a:r>
            <a:endParaRPr lang="en-US" sz="2400" dirty="0"/>
          </a:p>
        </p:txBody>
      </p:sp>
      <p:sp>
        <p:nvSpPr>
          <p:cNvPr id="125" name="Rectangle 124"/>
          <p:cNvSpPr/>
          <p:nvPr/>
        </p:nvSpPr>
        <p:spPr>
          <a:xfrm>
            <a:off x="4114800" y="4495800"/>
            <a:ext cx="2667000" cy="38100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Dryad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4114800" y="3962400"/>
            <a:ext cx="2667000" cy="381000"/>
          </a:xfrm>
          <a:prstGeom prst="rect">
            <a:avLst/>
          </a:prstGeom>
          <a:solidFill>
            <a:srgbClr val="FFCCFF"/>
          </a:solidFill>
          <a:ln>
            <a:solidFill>
              <a:srgbClr val="FF99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DryadLINQ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28" name="Group 127"/>
          <p:cNvGrpSpPr/>
          <p:nvPr/>
        </p:nvGrpSpPr>
        <p:grpSpPr>
          <a:xfrm>
            <a:off x="4114800" y="4953000"/>
            <a:ext cx="2667000" cy="1143001"/>
            <a:chOff x="1219200" y="4343400"/>
            <a:chExt cx="6667043" cy="2514601"/>
          </a:xfrm>
        </p:grpSpPr>
        <p:pic>
          <p:nvPicPr>
            <p:cNvPr id="129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9200" y="4343401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30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57400" y="43434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31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95600" y="43434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32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33800" y="43434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33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0" y="43434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34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10200" y="43434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35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48400" y="43434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36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86600" y="4343400"/>
              <a:ext cx="799643" cy="2514600"/>
            </a:xfrm>
            <a:prstGeom prst="rect">
              <a:avLst/>
            </a:prstGeom>
            <a:noFill/>
          </p:spPr>
        </p:pic>
      </p:grpSp>
      <p:sp>
        <p:nvSpPr>
          <p:cNvPr id="124" name="Rectangle 123"/>
          <p:cNvSpPr/>
          <p:nvPr/>
        </p:nvSpPr>
        <p:spPr>
          <a:xfrm>
            <a:off x="4114800" y="3429000"/>
            <a:ext cx="2667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Machine  learning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26" grpId="0" animBg="1"/>
      <p:bldP spid="12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Highly efficient </a:t>
            </a:r>
            <a:r>
              <a:rPr lang="en-US" dirty="0" err="1" smtClean="0"/>
              <a:t>parallellization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5" name="Picture 1" descr="image0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8303" y="1600200"/>
            <a:ext cx="652739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28495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Dryad 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DryadLINQ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Building on DryadLINQ</a:t>
            </a:r>
          </a:p>
          <a:p>
            <a:r>
              <a:rPr lang="en-US" dirty="0" smtClean="0"/>
              <a:t>Conclusions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124200" y="457200"/>
            <a:ext cx="256512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Outline</a:t>
            </a:r>
            <a:endParaRPr lang="en-US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Complete separation of </a:t>
            </a:r>
            <a:br>
              <a:rPr lang="en-US" dirty="0" smtClean="0"/>
            </a:br>
            <a:r>
              <a:rPr lang="en-US" dirty="0" smtClean="0"/>
              <a:t>storage / execution / language</a:t>
            </a:r>
          </a:p>
          <a:p>
            <a:r>
              <a:rPr lang="en-US" dirty="0" smtClean="0"/>
              <a:t>Using LINQ +.</a:t>
            </a:r>
            <a:r>
              <a:rPr lang="en-US" dirty="0" err="1" smtClean="0"/>
              <a:t>Net</a:t>
            </a:r>
            <a:r>
              <a:rPr lang="en-US" dirty="0" smtClean="0"/>
              <a:t> (language integration)</a:t>
            </a:r>
          </a:p>
          <a:p>
            <a:r>
              <a:rPr lang="en-US" dirty="0" smtClean="0"/>
              <a:t>Static typing</a:t>
            </a:r>
          </a:p>
          <a:p>
            <a:pPr lvl="1"/>
            <a:r>
              <a:rPr lang="en-US" dirty="0" smtClean="0"/>
              <a:t>No protocol buffers (serialization code)</a:t>
            </a:r>
          </a:p>
          <a:p>
            <a:r>
              <a:rPr lang="en-US" dirty="0" smtClean="0"/>
              <a:t>Allowing flexible and powerful policies</a:t>
            </a:r>
          </a:p>
          <a:p>
            <a:r>
              <a:rPr lang="en-US" dirty="0" smtClean="0"/>
              <a:t>Centralized job manager: no replication, no consensus, no </a:t>
            </a:r>
            <a:r>
              <a:rPr lang="en-US" dirty="0" err="1" smtClean="0"/>
              <a:t>checkpointing</a:t>
            </a:r>
            <a:endParaRPr lang="en-US" dirty="0" smtClean="0"/>
          </a:p>
          <a:p>
            <a:r>
              <a:rPr lang="en-US" dirty="0" smtClean="0"/>
              <a:t>Porting (HPC, Cosmos, Azure, SQL Server)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65</a:t>
            </a:fld>
            <a:endParaRPr lang="en-US" dirty="0"/>
          </a:p>
        </p:txBody>
      </p:sp>
      <p:pic>
        <p:nvPicPr>
          <p:cNvPr id="124930" name="Picture 2" descr="C:\Documents and Settings\mbudiu\Local Settings\Temporary Internet Files\Content.IE5\8FBAYZRT\MPj0427709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152400"/>
            <a:ext cx="1676400" cy="1676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2133600" cy="365125"/>
          </a:xfrm>
        </p:spPr>
        <p:txBody>
          <a:bodyPr/>
          <a:lstStyle/>
          <a:p>
            <a:fld id="{FC7F914F-062F-453F-B34B-BB004E9935E0}" type="slidenum">
              <a:rPr lang="en-US" smtClean="0"/>
              <a:pPr/>
              <a:t>66</a:t>
            </a:fld>
            <a:endParaRPr lang="en-US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0" y="1752600"/>
          <a:ext cx="38100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4" name="Group 43"/>
          <p:cNvGrpSpPr/>
          <p:nvPr/>
        </p:nvGrpSpPr>
        <p:grpSpPr>
          <a:xfrm>
            <a:off x="4495800" y="2209800"/>
            <a:ext cx="4495800" cy="2835275"/>
            <a:chOff x="304800" y="1600200"/>
            <a:chExt cx="8724443" cy="5121275"/>
          </a:xfrm>
        </p:grpSpPr>
        <p:sp>
          <p:nvSpPr>
            <p:cNvPr id="10" name="Slide Number Placeholder 621"/>
            <p:cNvSpPr txBox="1">
              <a:spLocks/>
            </p:cNvSpPr>
            <p:nvPr/>
          </p:nvSpPr>
          <p:spPr>
            <a:xfrm>
              <a:off x="6553200" y="6356350"/>
              <a:ext cx="21336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FC7F914F-062F-453F-B34B-BB004E9935E0}" type="slidenum">
                <a: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>
                      <a:tint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66</a:t>
              </a:fld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1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362200" y="4191001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2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00400" y="41910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3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38600" y="41910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4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876800" y="41910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5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715000" y="41910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6" name="Picture 15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553200" y="41910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7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391400" y="41910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8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229600" y="41910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9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362200" y="1600201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20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00400" y="16002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21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38600" y="16002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22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876800" y="16002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23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715000" y="16002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24" name="Picture 23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553200" y="16002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25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391400" y="16002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26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229600" y="16002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27" name="Picture 16" descr="C:\Users\mbudiu\AppData\Local\Microsoft\Windows\Temporary Internet Files\Content.IE5\0W1FB6JX\MMj01781240000[1].gif"/>
            <p:cNvPicPr>
              <a:picLocks noChangeAspect="1" noChangeArrowheads="1" noCrop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04800" y="3429000"/>
              <a:ext cx="1219200" cy="1239187"/>
            </a:xfrm>
            <a:prstGeom prst="rect">
              <a:avLst/>
            </a:prstGeom>
            <a:noFill/>
          </p:spPr>
        </p:pic>
        <p:cxnSp>
          <p:nvCxnSpPr>
            <p:cNvPr id="28" name="Straight Arrow Connector 27"/>
            <p:cNvCxnSpPr/>
            <p:nvPr/>
          </p:nvCxnSpPr>
          <p:spPr>
            <a:xfrm flipV="1">
              <a:off x="1447800" y="2743200"/>
              <a:ext cx="1371600" cy="1309921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1447800" y="2743200"/>
              <a:ext cx="2209800" cy="1309921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1447800" y="2743200"/>
              <a:ext cx="3048000" cy="1309920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1447800" y="2743200"/>
              <a:ext cx="3886200" cy="1309921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16200000" flipH="1">
              <a:off x="1188360" y="4312560"/>
              <a:ext cx="1890480" cy="1371600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1447800" y="4053120"/>
              <a:ext cx="2209800" cy="1890480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1447800" y="4053120"/>
              <a:ext cx="3810000" cy="1966680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1447800" y="4053120"/>
              <a:ext cx="4648200" cy="1904999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1447800" y="4053120"/>
              <a:ext cx="5562600" cy="1966680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1447800" y="4053120"/>
              <a:ext cx="3048000" cy="1966680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1447800" y="4053120"/>
              <a:ext cx="6324600" cy="1966680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1447800" y="4053120"/>
              <a:ext cx="7239000" cy="1966680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1447800" y="2743200"/>
              <a:ext cx="4724400" cy="1309921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1447800" y="2743200"/>
              <a:ext cx="6400800" cy="1309921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1447800" y="2743200"/>
              <a:ext cx="5562600" cy="1309921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1447800" y="2743200"/>
              <a:ext cx="7315200" cy="1309922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3733800" y="2743200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/>
              <a:t>=</a:t>
            </a:r>
            <a:endParaRPr lang="en-US" sz="9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4" name="Picture 4" descr="C:\Users\mbudiu\AppData\Local\Microsoft\Windows\Temporary Internet Files\Content.IE5\A0W98ILJ\MCPE03640_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209799"/>
            <a:ext cx="3767750" cy="346898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“What’s the point if I can’t have it?”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133600"/>
            <a:ext cx="8763000" cy="3733800"/>
          </a:xfrm>
          <a:solidFill>
            <a:srgbClr val="F8F8F8">
              <a:alpha val="76863"/>
            </a:srgbClr>
          </a:solidFill>
        </p:spPr>
        <p:txBody>
          <a:bodyPr>
            <a:normAutofit fontScale="92500"/>
          </a:bodyPr>
          <a:lstStyle/>
          <a:p>
            <a:r>
              <a:rPr lang="en-US" dirty="0" err="1" smtClean="0"/>
              <a:t>Dryad+DryadLINQ</a:t>
            </a:r>
            <a:r>
              <a:rPr lang="en-US" dirty="0" smtClean="0"/>
              <a:t> available for download</a:t>
            </a:r>
          </a:p>
          <a:p>
            <a:pPr lvl="1"/>
            <a:r>
              <a:rPr lang="en-US" dirty="0" smtClean="0"/>
              <a:t>Academic license</a:t>
            </a:r>
          </a:p>
          <a:p>
            <a:pPr lvl="1"/>
            <a:r>
              <a:rPr lang="en-US" dirty="0" smtClean="0"/>
              <a:t>Commercial evaluation license</a:t>
            </a:r>
          </a:p>
          <a:p>
            <a:r>
              <a:rPr lang="en-US" dirty="0" smtClean="0"/>
              <a:t>Runs on Windows HPC platform</a:t>
            </a:r>
          </a:p>
          <a:p>
            <a:r>
              <a:rPr lang="en-US" dirty="0" smtClean="0"/>
              <a:t>Dryad is in binary form, DryadLINQ in source</a:t>
            </a:r>
          </a:p>
          <a:p>
            <a:r>
              <a:rPr lang="en-US" dirty="0" smtClean="0"/>
              <a:t>Requires signing a 3-page licensing agreement</a:t>
            </a:r>
          </a:p>
          <a:p>
            <a:r>
              <a:rPr lang="en-US" sz="2600" dirty="0" smtClean="0">
                <a:hlinkClick r:id="rId3"/>
              </a:rPr>
              <a:t>http://connect.microsoft.com/site/sitehome.aspx?SiteID=891</a:t>
            </a:r>
            <a:endParaRPr lang="en-US" sz="260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73E8-BEAF-4D31-8BC4-0CF0FBB3AA11}" type="slidenum">
              <a:rPr lang="en-US" smtClean="0"/>
              <a:pPr/>
              <a:t>68</a:t>
            </a:fld>
            <a:endParaRPr lang="en-US"/>
          </a:p>
        </p:txBody>
      </p:sp>
      <p:pic>
        <p:nvPicPr>
          <p:cNvPr id="46082" name="Picture 2" descr="C:\Users\mbudiu\AppData\Local\Microsoft\Windows\Temporary Internet Files\Content.IE5\BHDD9B0Z\MPj0402692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600200"/>
            <a:ext cx="4876802" cy="482031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does DryadLINQ do?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914400"/>
            <a:ext cx="5257800" cy="1754326"/>
          </a:xfrm>
          <a:prstGeom prst="rect">
            <a:avLst/>
          </a:prstGeom>
          <a:solidFill>
            <a:srgbClr val="E5FFE5"/>
          </a:solidFill>
          <a:ln w="28575">
            <a:solidFill>
              <a:srgbClr val="006C05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public </a:t>
            </a:r>
            <a:r>
              <a:rPr lang="en-US" dirty="0" err="1" smtClean="0"/>
              <a:t>struct</a:t>
            </a:r>
            <a:r>
              <a:rPr lang="en-US" dirty="0" smtClean="0"/>
              <a:t> Data { … </a:t>
            </a:r>
          </a:p>
          <a:p>
            <a:r>
              <a:rPr lang="en-US" dirty="0" smtClean="0"/>
              <a:t>     public static </a:t>
            </a:r>
            <a:r>
              <a:rPr lang="en-US" dirty="0" err="1" smtClean="0"/>
              <a:t>int</a:t>
            </a:r>
            <a:r>
              <a:rPr lang="en-US" dirty="0" smtClean="0"/>
              <a:t> Compare(Data left, Data right);</a:t>
            </a:r>
          </a:p>
          <a:p>
            <a:r>
              <a:rPr lang="en-US" dirty="0" smtClean="0"/>
              <a:t>}</a:t>
            </a:r>
          </a:p>
          <a:p>
            <a:endParaRPr lang="en-US" dirty="0" smtClean="0"/>
          </a:p>
          <a:p>
            <a:r>
              <a:rPr lang="en-US" dirty="0" smtClean="0"/>
              <a:t>Data </a:t>
            </a:r>
            <a:r>
              <a:rPr lang="en-US" dirty="0" smtClean="0">
                <a:solidFill>
                  <a:srgbClr val="FF0000"/>
                </a:solidFill>
              </a:rPr>
              <a:t>g</a:t>
            </a:r>
            <a:r>
              <a:rPr lang="en-US" dirty="0" smtClean="0"/>
              <a:t> = new Data();</a:t>
            </a:r>
          </a:p>
          <a:p>
            <a:r>
              <a:rPr lang="en-US" dirty="0" err="1" smtClean="0"/>
              <a:t>var</a:t>
            </a:r>
            <a:r>
              <a:rPr lang="en-US" dirty="0" smtClean="0"/>
              <a:t> result = </a:t>
            </a:r>
            <a:r>
              <a:rPr lang="en-US" dirty="0" err="1" smtClean="0"/>
              <a:t>table.Where</a:t>
            </a:r>
            <a:r>
              <a:rPr lang="en-US" dirty="0" smtClean="0"/>
              <a:t>(s =&gt; </a:t>
            </a:r>
            <a:r>
              <a:rPr lang="en-US" dirty="0" err="1" smtClean="0"/>
              <a:t>Data.Compare</a:t>
            </a:r>
            <a:r>
              <a:rPr lang="en-US" dirty="0" smtClean="0"/>
              <a:t>(s, </a:t>
            </a:r>
            <a:r>
              <a:rPr lang="en-US" dirty="0" smtClean="0">
                <a:solidFill>
                  <a:srgbClr val="FF0000"/>
                </a:solidFill>
              </a:rPr>
              <a:t>g</a:t>
            </a:r>
            <a:r>
              <a:rPr lang="en-US" dirty="0" smtClean="0"/>
              <a:t>) &lt; 0);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33600" y="3048000"/>
            <a:ext cx="685800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 public static void Read(this </a:t>
            </a:r>
            <a:r>
              <a:rPr lang="en-US" dirty="0" err="1" smtClean="0"/>
              <a:t>DryadBinaryReader</a:t>
            </a:r>
            <a:r>
              <a:rPr lang="en-US" dirty="0" smtClean="0"/>
              <a:t> reader, out Data </a:t>
            </a:r>
            <a:r>
              <a:rPr lang="en-US" dirty="0" err="1" smtClean="0"/>
              <a:t>obj</a:t>
            </a:r>
            <a:r>
              <a:rPr lang="en-US" dirty="0" smtClean="0"/>
              <a:t>);</a:t>
            </a:r>
          </a:p>
          <a:p>
            <a:r>
              <a:rPr lang="en-US" dirty="0" smtClean="0"/>
              <a:t> public static </a:t>
            </a:r>
            <a:r>
              <a:rPr lang="en-US" dirty="0" err="1" smtClean="0"/>
              <a:t>int</a:t>
            </a:r>
            <a:r>
              <a:rPr lang="en-US" dirty="0" smtClean="0"/>
              <a:t> Write(this </a:t>
            </a:r>
            <a:r>
              <a:rPr lang="en-US" dirty="0" err="1" smtClean="0"/>
              <a:t>DryadBinaryWriter</a:t>
            </a:r>
            <a:r>
              <a:rPr lang="en-US" dirty="0" smtClean="0"/>
              <a:t> writer, Data </a:t>
            </a:r>
            <a:r>
              <a:rPr lang="en-US" dirty="0" err="1" smtClean="0"/>
              <a:t>obj</a:t>
            </a:r>
            <a:r>
              <a:rPr lang="en-US" dirty="0" smtClean="0"/>
              <a:t>);</a:t>
            </a:r>
          </a:p>
          <a:p>
            <a:endParaRPr lang="en-US" dirty="0" smtClean="0"/>
          </a:p>
          <a:p>
            <a:r>
              <a:rPr lang="en-US" dirty="0" smtClean="0"/>
              <a:t> public class DryadFactoryType__0 : </a:t>
            </a:r>
            <a:r>
              <a:rPr lang="en-US" dirty="0" err="1" smtClean="0"/>
              <a:t>LinqToDryad.DryadFactory</a:t>
            </a:r>
            <a:r>
              <a:rPr lang="en-US" dirty="0" smtClean="0"/>
              <a:t>&lt;Data&gt;</a:t>
            </a:r>
          </a:p>
        </p:txBody>
      </p:sp>
      <p:sp>
        <p:nvSpPr>
          <p:cNvPr id="6" name="Rectangle 5"/>
          <p:cNvSpPr/>
          <p:nvPr/>
        </p:nvSpPr>
        <p:spPr>
          <a:xfrm>
            <a:off x="2133600" y="4495800"/>
            <a:ext cx="6858000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 err="1" smtClean="0"/>
              <a:t>DryadVertexEnv</a:t>
            </a:r>
            <a:r>
              <a:rPr lang="en-US" dirty="0" smtClean="0"/>
              <a:t> </a:t>
            </a:r>
            <a:r>
              <a:rPr lang="en-US" dirty="0" err="1" smtClean="0"/>
              <a:t>denv</a:t>
            </a:r>
            <a:r>
              <a:rPr lang="en-US" dirty="0" smtClean="0"/>
              <a:t> = new </a:t>
            </a:r>
            <a:r>
              <a:rPr lang="en-US" dirty="0" err="1" smtClean="0"/>
              <a:t>DryadVertexEnv</a:t>
            </a:r>
            <a:r>
              <a:rPr lang="en-US" dirty="0" smtClean="0"/>
              <a:t>(</a:t>
            </a:r>
            <a:r>
              <a:rPr lang="en-US" dirty="0" err="1" smtClean="0"/>
              <a:t>args</a:t>
            </a:r>
            <a:r>
              <a:rPr lang="en-US" dirty="0" smtClean="0"/>
              <a:t>);</a:t>
            </a:r>
          </a:p>
          <a:p>
            <a:r>
              <a:rPr lang="en-US" dirty="0" err="1" smtClean="0"/>
              <a:t>var</a:t>
            </a:r>
            <a:r>
              <a:rPr lang="en-US" dirty="0" smtClean="0"/>
              <a:t> dwriter__2 = </a:t>
            </a:r>
            <a:r>
              <a:rPr lang="en-US" dirty="0" err="1" smtClean="0"/>
              <a:t>denv.MakeWriter</a:t>
            </a:r>
            <a:r>
              <a:rPr lang="en-US" dirty="0" smtClean="0"/>
              <a:t>(FactoryType__0);</a:t>
            </a:r>
          </a:p>
          <a:p>
            <a:r>
              <a:rPr lang="en-US" dirty="0" err="1" smtClean="0"/>
              <a:t>var</a:t>
            </a:r>
            <a:r>
              <a:rPr lang="en-US" dirty="0" smtClean="0"/>
              <a:t> dreader__3 = </a:t>
            </a:r>
            <a:r>
              <a:rPr lang="en-US" dirty="0" err="1" smtClean="0"/>
              <a:t>denv.MakeReader</a:t>
            </a:r>
            <a:r>
              <a:rPr lang="en-US" dirty="0" smtClean="0"/>
              <a:t>(FactoryType__0);</a:t>
            </a:r>
          </a:p>
          <a:p>
            <a:r>
              <a:rPr lang="en-US" dirty="0" err="1" smtClean="0"/>
              <a:t>var</a:t>
            </a:r>
            <a:r>
              <a:rPr lang="en-US" dirty="0" smtClean="0"/>
              <a:t> source__4 = </a:t>
            </a:r>
            <a:r>
              <a:rPr lang="en-US" dirty="0" err="1" smtClean="0"/>
              <a:t>DryadLinqVertex.Where</a:t>
            </a:r>
            <a:r>
              <a:rPr lang="en-US" dirty="0" smtClean="0"/>
              <a:t>(dreader__3, </a:t>
            </a:r>
          </a:p>
          <a:p>
            <a:r>
              <a:rPr lang="en-US" dirty="0" smtClean="0"/>
              <a:t>	s =&gt; (</a:t>
            </a:r>
            <a:r>
              <a:rPr lang="en-US" dirty="0" err="1" smtClean="0"/>
              <a:t>Data.Compare</a:t>
            </a:r>
            <a:r>
              <a:rPr lang="en-US" dirty="0" smtClean="0"/>
              <a:t>(s, ((Data)</a:t>
            </a:r>
            <a:r>
              <a:rPr lang="en-US" dirty="0" err="1" smtClean="0">
                <a:solidFill>
                  <a:srgbClr val="FF0000"/>
                </a:solidFill>
              </a:rPr>
              <a:t>DryadLinqObjectStore.Get</a:t>
            </a:r>
            <a:r>
              <a:rPr lang="en-US" dirty="0" smtClean="0">
                <a:solidFill>
                  <a:srgbClr val="FF0000"/>
                </a:solidFill>
              </a:rPr>
              <a:t>(0)</a:t>
            </a:r>
            <a:r>
              <a:rPr lang="en-US" dirty="0" smtClean="0"/>
              <a:t>)) &lt; 	((System.Int32)(0))), false);</a:t>
            </a:r>
          </a:p>
          <a:p>
            <a:r>
              <a:rPr lang="en-US" dirty="0" smtClean="0"/>
              <a:t>dwriter__2.WriteItemSequence(source__4);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792" y="3200400"/>
            <a:ext cx="179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serialization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7484" y="3886200"/>
            <a:ext cx="1329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factory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3828" y="4800600"/>
            <a:ext cx="1573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Channel writer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1442" y="5105400"/>
            <a:ext cx="1625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Channel reader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04840" y="5562600"/>
            <a:ext cx="115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LINQ code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-32724" y="5943600"/>
            <a:ext cx="20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Context serialization</a:t>
            </a:r>
            <a:endParaRPr lang="en-US" dirty="0"/>
          </a:p>
        </p:txBody>
      </p:sp>
      <p:sp>
        <p:nvSpPr>
          <p:cNvPr id="14" name="Down Arrow 13"/>
          <p:cNvSpPr/>
          <p:nvPr/>
        </p:nvSpPr>
        <p:spPr>
          <a:xfrm>
            <a:off x="3733800" y="2743200"/>
            <a:ext cx="457200" cy="3048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Dryad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38200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Continuously deployed since 2006</a:t>
            </a:r>
          </a:p>
          <a:p>
            <a:r>
              <a:rPr lang="en-US" dirty="0" smtClean="0"/>
              <a:t>Running on &gt;&gt; 10</a:t>
            </a:r>
            <a:r>
              <a:rPr lang="en-US" baseline="30000" dirty="0" smtClean="0"/>
              <a:t>4 </a:t>
            </a:r>
            <a:r>
              <a:rPr lang="en-US" dirty="0" smtClean="0"/>
              <a:t>machines</a:t>
            </a:r>
          </a:p>
          <a:p>
            <a:r>
              <a:rPr lang="en-US" dirty="0" smtClean="0"/>
              <a:t>Sifting through &gt; 10Pb data daily</a:t>
            </a:r>
          </a:p>
          <a:p>
            <a:r>
              <a:rPr lang="en-US" dirty="0" smtClean="0"/>
              <a:t>Runs on clusters &gt; 3000 machines</a:t>
            </a:r>
          </a:p>
          <a:p>
            <a:r>
              <a:rPr lang="en-US" dirty="0" smtClean="0"/>
              <a:t>Handles jobs with &gt; 10</a:t>
            </a:r>
            <a:r>
              <a:rPr lang="en-US" baseline="30000" dirty="0" smtClean="0"/>
              <a:t>5 </a:t>
            </a:r>
            <a:r>
              <a:rPr lang="en-US" dirty="0" smtClean="0"/>
              <a:t>processes each</a:t>
            </a:r>
          </a:p>
          <a:p>
            <a:r>
              <a:rPr lang="en-US" dirty="0" smtClean="0"/>
              <a:t>Platform for rich software ecosystem</a:t>
            </a:r>
          </a:p>
          <a:p>
            <a:r>
              <a:rPr lang="en-US" dirty="0" smtClean="0"/>
              <a:t>Used by &gt;&gt; 100 developers</a:t>
            </a:r>
          </a:p>
          <a:p>
            <a:endParaRPr lang="en-US" dirty="0" smtClean="0"/>
          </a:p>
          <a:p>
            <a:r>
              <a:rPr lang="en-US" dirty="0" smtClean="0"/>
              <a:t>Written at Microsoft Research, Silicon Valley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8546" name="Picture 2" descr="Image:Dryad1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1066800"/>
            <a:ext cx="1741932" cy="411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Ongoing Dryad/DryadLINQ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Performance modeling</a:t>
            </a:r>
          </a:p>
          <a:p>
            <a:r>
              <a:rPr lang="en-US" dirty="0" smtClean="0"/>
              <a:t>Scheduling and resource allocation</a:t>
            </a:r>
          </a:p>
          <a:p>
            <a:r>
              <a:rPr lang="en-US" dirty="0" smtClean="0"/>
              <a:t>Profiling and performance debugging</a:t>
            </a:r>
          </a:p>
          <a:p>
            <a:r>
              <a:rPr lang="en-US" dirty="0" smtClean="0"/>
              <a:t>Incremental computation</a:t>
            </a:r>
          </a:p>
          <a:p>
            <a:r>
              <a:rPr lang="en-US" smtClean="0"/>
              <a:t>Hardware </a:t>
            </a:r>
            <a:r>
              <a:rPr lang="en-US" dirty="0" smtClean="0"/>
              <a:t>acceleration</a:t>
            </a:r>
          </a:p>
          <a:p>
            <a:r>
              <a:rPr lang="en-US" dirty="0" smtClean="0"/>
              <a:t>High-level programming abstractions</a:t>
            </a:r>
          </a:p>
          <a:p>
            <a:r>
              <a:rPr lang="en-US" dirty="0" smtClean="0"/>
              <a:t>Many domain-specific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71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11"/>
          <a:ext cx="9067800" cy="6857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43811"/>
                <a:gridCol w="2123989"/>
              </a:tblGrid>
              <a:tr h="37670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600" dirty="0" smtClean="0"/>
                        <a:t>Sample applications written using</a:t>
                      </a:r>
                      <a:r>
                        <a:rPr lang="en-US" sz="1600" baseline="0" dirty="0" smtClean="0"/>
                        <a:t> DryadLINQ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Class</a:t>
                      </a:r>
                      <a:endParaRPr lang="en-US" sz="1600" dirty="0"/>
                    </a:p>
                  </a:txBody>
                  <a:tcPr/>
                </a:tc>
              </a:tr>
              <a:tr h="360071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600" dirty="0" smtClean="0"/>
                        <a:t> Distributed linear algebra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Numerical</a:t>
                      </a:r>
                      <a:endParaRPr lang="en-US" sz="1600" dirty="0"/>
                    </a:p>
                  </a:txBody>
                  <a:tcPr/>
                </a:tc>
              </a:tr>
              <a:tr h="36007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Accelerated Page-Rank computation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Web graph</a:t>
                      </a:r>
                      <a:endParaRPr lang="en-US" sz="1600" dirty="0"/>
                    </a:p>
                  </a:txBody>
                  <a:tcPr/>
                </a:tc>
              </a:tr>
              <a:tr h="3600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Privacy-preserving query language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Data</a:t>
                      </a:r>
                      <a:r>
                        <a:rPr lang="en-US" sz="1600" baseline="0" dirty="0" smtClean="0"/>
                        <a:t> mining</a:t>
                      </a:r>
                      <a:endParaRPr lang="en-US" sz="1600" dirty="0"/>
                    </a:p>
                  </a:txBody>
                  <a:tcPr/>
                </a:tc>
              </a:tr>
              <a:tr h="3600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Expectation maximization for a mixture of Gaussians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Clustering</a:t>
                      </a:r>
                      <a:endParaRPr lang="en-US" sz="1600" dirty="0"/>
                    </a:p>
                  </a:txBody>
                  <a:tcPr/>
                </a:tc>
              </a:tr>
              <a:tr h="3600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K-means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Clustering</a:t>
                      </a:r>
                      <a:endParaRPr lang="en-US" sz="1600" dirty="0"/>
                    </a:p>
                  </a:txBody>
                  <a:tcPr/>
                </a:tc>
              </a:tr>
              <a:tr h="360071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600" dirty="0" smtClean="0"/>
                        <a:t>Linear regression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Statistics</a:t>
                      </a:r>
                      <a:endParaRPr lang="en-US" sz="1600" dirty="0"/>
                    </a:p>
                  </a:txBody>
                  <a:tcPr/>
                </a:tc>
              </a:tr>
              <a:tr h="36007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Probabilistic Index Maps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Image processing</a:t>
                      </a:r>
                      <a:endParaRPr lang="en-US" sz="1600" dirty="0"/>
                    </a:p>
                  </a:txBody>
                  <a:tcPr/>
                </a:tc>
              </a:tr>
              <a:tr h="36007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Principal component analysis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Data mining</a:t>
                      </a:r>
                      <a:endParaRPr lang="en-US" sz="1600" dirty="0"/>
                    </a:p>
                  </a:txBody>
                  <a:tcPr/>
                </a:tc>
              </a:tr>
              <a:tr h="36007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Probabilistic Latent Semantic Indexing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Data mining</a:t>
                      </a:r>
                      <a:endParaRPr lang="en-US" sz="1600" dirty="0"/>
                    </a:p>
                  </a:txBody>
                  <a:tcPr/>
                </a:tc>
              </a:tr>
              <a:tr h="360071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600" dirty="0" smtClean="0"/>
                        <a:t>Performance analysis and visualization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Debugging</a:t>
                      </a:r>
                      <a:endParaRPr lang="en-US" sz="1600" dirty="0"/>
                    </a:p>
                  </a:txBody>
                  <a:tcPr/>
                </a:tc>
              </a:tr>
              <a:tr h="3600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Road network shortest-path preprocessing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Graph</a:t>
                      </a:r>
                      <a:endParaRPr lang="en-US" sz="1600" dirty="0"/>
                    </a:p>
                  </a:txBody>
                  <a:tcPr/>
                </a:tc>
              </a:tr>
              <a:tr h="3600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Botnet</a:t>
                      </a:r>
                      <a:r>
                        <a:rPr lang="en-US" sz="1600" dirty="0" smtClean="0"/>
                        <a:t> detection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Data mining</a:t>
                      </a:r>
                      <a:endParaRPr lang="en-US" sz="1600" dirty="0"/>
                    </a:p>
                  </a:txBody>
                  <a:tcPr/>
                </a:tc>
              </a:tr>
              <a:tr h="36007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Epitome computation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Image processing</a:t>
                      </a:r>
                      <a:endParaRPr lang="en-US" sz="1600" dirty="0"/>
                    </a:p>
                  </a:txBody>
                  <a:tcPr/>
                </a:tc>
              </a:tr>
              <a:tr h="36007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Neural network training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Statistics</a:t>
                      </a:r>
                      <a:endParaRPr lang="en-US" sz="1600" dirty="0"/>
                    </a:p>
                  </a:txBody>
                  <a:tcPr/>
                </a:tc>
              </a:tr>
              <a:tr h="36007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Parallel machine learning framework</a:t>
                      </a:r>
                      <a:r>
                        <a:rPr lang="en-US" sz="1600" baseline="0" dirty="0" smtClean="0"/>
                        <a:t> infer.net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Machine learning</a:t>
                      </a:r>
                      <a:endParaRPr lang="en-US" sz="1600" dirty="0"/>
                    </a:p>
                  </a:txBody>
                  <a:tcPr/>
                </a:tc>
              </a:tr>
              <a:tr h="36007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Distributed query caching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Optimization</a:t>
                      </a:r>
                      <a:endParaRPr lang="en-US" sz="1600" dirty="0"/>
                    </a:p>
                  </a:txBody>
                  <a:tcPr/>
                </a:tc>
              </a:tr>
              <a:tr h="36007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Image indexing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Image processing</a:t>
                      </a:r>
                      <a:endParaRPr lang="en-US" sz="1600" dirty="0"/>
                    </a:p>
                  </a:txBody>
                  <a:tcPr/>
                </a:tc>
              </a:tr>
              <a:tr h="36007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Web indexing structure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Web graph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113"/>
          <p:cNvSpPr/>
          <p:nvPr/>
        </p:nvSpPr>
        <p:spPr>
          <a:xfrm>
            <a:off x="1219200" y="4038600"/>
            <a:ext cx="990600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JM 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7772400" y="3200400"/>
            <a:ext cx="990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vertex code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905000" y="5334000"/>
            <a:ext cx="7086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2000" y="5943600"/>
            <a:ext cx="8229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372394" y="5409406"/>
            <a:ext cx="10668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7544594" y="5409406"/>
            <a:ext cx="10668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odem"/>
          <p:cNvSpPr>
            <a:spLocks noEditPoints="1" noChangeArrowheads="1"/>
          </p:cNvSpPr>
          <p:nvPr/>
        </p:nvSpPr>
        <p:spPr bwMode="auto">
          <a:xfrm>
            <a:off x="7772400" y="4572000"/>
            <a:ext cx="609600" cy="304800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" name="Picture 3" descr="C:\Documents and Settings\mbudiu\Local Settings\Temporary Internet Files\Content.IE5\BEKKHKZ9\MPj0409015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3733800"/>
            <a:ext cx="457944" cy="460190"/>
          </a:xfrm>
          <a:prstGeom prst="rect">
            <a:avLst/>
          </a:prstGeom>
          <a:noFill/>
        </p:spPr>
      </p:pic>
      <p:sp>
        <p:nvSpPr>
          <p:cNvPr id="25" name="modem"/>
          <p:cNvSpPr>
            <a:spLocks noEditPoints="1" noChangeArrowheads="1"/>
          </p:cNvSpPr>
          <p:nvPr/>
        </p:nvSpPr>
        <p:spPr bwMode="auto">
          <a:xfrm>
            <a:off x="7770425" y="4320650"/>
            <a:ext cx="609600" cy="304800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modem"/>
          <p:cNvSpPr>
            <a:spLocks noEditPoints="1" noChangeArrowheads="1"/>
          </p:cNvSpPr>
          <p:nvPr/>
        </p:nvSpPr>
        <p:spPr bwMode="auto">
          <a:xfrm>
            <a:off x="1524000" y="4572000"/>
            <a:ext cx="609600" cy="304800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rot="5400000">
            <a:off x="-838200" y="4343400"/>
            <a:ext cx="32004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6200000" flipH="1">
            <a:off x="838200" y="2819400"/>
            <a:ext cx="1600200" cy="68580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eform 44"/>
          <p:cNvSpPr/>
          <p:nvPr/>
        </p:nvSpPr>
        <p:spPr>
          <a:xfrm>
            <a:off x="2362201" y="2818892"/>
            <a:ext cx="5333999" cy="1237996"/>
          </a:xfrm>
          <a:custGeom>
            <a:avLst/>
            <a:gdLst>
              <a:gd name="connsiteX0" fmla="*/ 0 w 3044952"/>
              <a:gd name="connsiteY0" fmla="*/ 704088 h 704088"/>
              <a:gd name="connsiteX1" fmla="*/ 1271016 w 3044952"/>
              <a:gd name="connsiteY1" fmla="*/ 173736 h 704088"/>
              <a:gd name="connsiteX2" fmla="*/ 3044952 w 3044952"/>
              <a:gd name="connsiteY2" fmla="*/ 0 h 704088"/>
              <a:gd name="connsiteX0" fmla="*/ 0 w 3044952"/>
              <a:gd name="connsiteY0" fmla="*/ 704088 h 704088"/>
              <a:gd name="connsiteX1" fmla="*/ 1271016 w 3044952"/>
              <a:gd name="connsiteY1" fmla="*/ 326136 h 704088"/>
              <a:gd name="connsiteX2" fmla="*/ 3044952 w 3044952"/>
              <a:gd name="connsiteY2" fmla="*/ 0 h 704088"/>
              <a:gd name="connsiteX0" fmla="*/ 0 w 3089529"/>
              <a:gd name="connsiteY0" fmla="*/ 1485900 h 1485900"/>
              <a:gd name="connsiteX1" fmla="*/ 2582037 w 3089529"/>
              <a:gd name="connsiteY1" fmla="*/ 117348 h 1485900"/>
              <a:gd name="connsiteX2" fmla="*/ 3044952 w 3089529"/>
              <a:gd name="connsiteY2" fmla="*/ 781812 h 1485900"/>
              <a:gd name="connsiteX0" fmla="*/ 0 w 3091655"/>
              <a:gd name="connsiteY0" fmla="*/ 1596644 h 1596644"/>
              <a:gd name="connsiteX1" fmla="*/ 2582037 w 3091655"/>
              <a:gd name="connsiteY1" fmla="*/ 228092 h 1596644"/>
              <a:gd name="connsiteX2" fmla="*/ 3014502 w 3091655"/>
              <a:gd name="connsiteY2" fmla="*/ 380492 h 1596644"/>
              <a:gd name="connsiteX3" fmla="*/ 3044952 w 3091655"/>
              <a:gd name="connsiteY3" fmla="*/ 892556 h 1596644"/>
              <a:gd name="connsiteX0" fmla="*/ 0 w 3281964"/>
              <a:gd name="connsiteY0" fmla="*/ 1237996 h 1237996"/>
              <a:gd name="connsiteX1" fmla="*/ 1440180 w 3281964"/>
              <a:gd name="connsiteY1" fmla="*/ 402844 h 1237996"/>
              <a:gd name="connsiteX2" fmla="*/ 3014502 w 3281964"/>
              <a:gd name="connsiteY2" fmla="*/ 21844 h 1237996"/>
              <a:gd name="connsiteX3" fmla="*/ 3044952 w 3281964"/>
              <a:gd name="connsiteY3" fmla="*/ 533908 h 1237996"/>
              <a:gd name="connsiteX0" fmla="*/ 0 w 3044952"/>
              <a:gd name="connsiteY0" fmla="*/ 1390396 h 1390396"/>
              <a:gd name="connsiteX1" fmla="*/ 1440180 w 3044952"/>
              <a:gd name="connsiteY1" fmla="*/ 555244 h 1390396"/>
              <a:gd name="connsiteX2" fmla="*/ 2464719 w 3044952"/>
              <a:gd name="connsiteY2" fmla="*/ 21844 h 1390396"/>
              <a:gd name="connsiteX3" fmla="*/ 3044952 w 3044952"/>
              <a:gd name="connsiteY3" fmla="*/ 686308 h 1390396"/>
              <a:gd name="connsiteX0" fmla="*/ 0 w 3044952"/>
              <a:gd name="connsiteY0" fmla="*/ 1390396 h 1390396"/>
              <a:gd name="connsiteX1" fmla="*/ 1186434 w 3044952"/>
              <a:gd name="connsiteY1" fmla="*/ 555244 h 1390396"/>
              <a:gd name="connsiteX2" fmla="*/ 2464719 w 3044952"/>
              <a:gd name="connsiteY2" fmla="*/ 21844 h 1390396"/>
              <a:gd name="connsiteX3" fmla="*/ 3044952 w 3044952"/>
              <a:gd name="connsiteY3" fmla="*/ 686308 h 1390396"/>
              <a:gd name="connsiteX0" fmla="*/ 0 w 3044952"/>
              <a:gd name="connsiteY0" fmla="*/ 1237996 h 1237996"/>
              <a:gd name="connsiteX1" fmla="*/ 1186434 w 3044952"/>
              <a:gd name="connsiteY1" fmla="*/ 402844 h 1237996"/>
              <a:gd name="connsiteX2" fmla="*/ 2464719 w 3044952"/>
              <a:gd name="connsiteY2" fmla="*/ 21844 h 1237996"/>
              <a:gd name="connsiteX3" fmla="*/ 3044952 w 3044952"/>
              <a:gd name="connsiteY3" fmla="*/ 533908 h 123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4952" h="1237996">
                <a:moveTo>
                  <a:pt x="0" y="1237996"/>
                </a:moveTo>
                <a:cubicBezTo>
                  <a:pt x="381762" y="1031494"/>
                  <a:pt x="678942" y="520192"/>
                  <a:pt x="1186434" y="402844"/>
                </a:cubicBezTo>
                <a:cubicBezTo>
                  <a:pt x="1618366" y="174752"/>
                  <a:pt x="2154966" y="0"/>
                  <a:pt x="2464719" y="21844"/>
                </a:cubicBezTo>
                <a:cubicBezTo>
                  <a:pt x="2774472" y="43688"/>
                  <a:pt x="2969392" y="423164"/>
                  <a:pt x="3044952" y="533908"/>
                </a:cubicBezTo>
              </a:path>
            </a:pathLst>
          </a:custGeom>
          <a:ln w="28575">
            <a:solidFill>
              <a:srgbClr val="FF0000"/>
            </a:solidFill>
            <a:prstDash val="solid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itle 60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Staging</a:t>
            </a:r>
            <a:endParaRPr lang="en-US" dirty="0"/>
          </a:p>
        </p:txBody>
      </p:sp>
      <p:pic>
        <p:nvPicPr>
          <p:cNvPr id="62" name="Picture 14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1524000"/>
            <a:ext cx="1194269" cy="1219200"/>
          </a:xfrm>
          <a:prstGeom prst="rect">
            <a:avLst/>
          </a:prstGeom>
          <a:noFill/>
        </p:spPr>
      </p:pic>
      <p:sp>
        <p:nvSpPr>
          <p:cNvPr id="63" name="TextBox 62"/>
          <p:cNvSpPr txBox="1"/>
          <p:nvPr/>
        </p:nvSpPr>
        <p:spPr>
          <a:xfrm>
            <a:off x="304800" y="990600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1. Build</a:t>
            </a:r>
            <a:endParaRPr lang="en-US" i="1" dirty="0"/>
          </a:p>
        </p:txBody>
      </p:sp>
      <p:sp>
        <p:nvSpPr>
          <p:cNvPr id="64" name="TextBox 63"/>
          <p:cNvSpPr txBox="1"/>
          <p:nvPr/>
        </p:nvSpPr>
        <p:spPr>
          <a:xfrm>
            <a:off x="762000" y="2819400"/>
            <a:ext cx="917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2. Send </a:t>
            </a:r>
            <a:br>
              <a:rPr lang="en-US" i="1" dirty="0" smtClean="0"/>
            </a:br>
            <a:r>
              <a:rPr lang="en-US" i="1" dirty="0" smtClean="0"/>
              <a:t>.exe</a:t>
            </a:r>
            <a:endParaRPr lang="en-US" i="1" dirty="0"/>
          </a:p>
        </p:txBody>
      </p:sp>
      <p:sp>
        <p:nvSpPr>
          <p:cNvPr id="65" name="TextBox 64"/>
          <p:cNvSpPr txBox="1"/>
          <p:nvPr/>
        </p:nvSpPr>
        <p:spPr>
          <a:xfrm>
            <a:off x="762000" y="4876800"/>
            <a:ext cx="1183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3. Start JM</a:t>
            </a:r>
            <a:endParaRPr lang="en-US" i="1" dirty="0"/>
          </a:p>
        </p:txBody>
      </p:sp>
      <p:sp>
        <p:nvSpPr>
          <p:cNvPr id="66" name="TextBox 65"/>
          <p:cNvSpPr txBox="1"/>
          <p:nvPr/>
        </p:nvSpPr>
        <p:spPr>
          <a:xfrm>
            <a:off x="2590800" y="3886200"/>
            <a:ext cx="1886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5. Generate graph</a:t>
            </a:r>
            <a:endParaRPr lang="en-US" i="1" dirty="0"/>
          </a:p>
        </p:txBody>
      </p:sp>
      <p:sp>
        <p:nvSpPr>
          <p:cNvPr id="67" name="Oval 66"/>
          <p:cNvSpPr/>
          <p:nvPr/>
        </p:nvSpPr>
        <p:spPr>
          <a:xfrm>
            <a:off x="2286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2438400" y="43434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25908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2362200" y="4495800"/>
            <a:ext cx="76200" cy="76200"/>
          </a:xfrm>
          <a:prstGeom prst="ellipse">
            <a:avLst/>
          </a:prstGeom>
          <a:ln>
            <a:tailEnd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2514600" y="4495800"/>
            <a:ext cx="76200" cy="76200"/>
          </a:xfrm>
          <a:prstGeom prst="ellipse">
            <a:avLst/>
          </a:prstGeom>
          <a:ln>
            <a:tailEnd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2667000" y="4495800"/>
            <a:ext cx="76200" cy="76200"/>
          </a:xfrm>
          <a:prstGeom prst="ellipse">
            <a:avLst/>
          </a:prstGeom>
          <a:solidFill>
            <a:srgbClr val="FFFF00"/>
          </a:solidFill>
          <a:ln>
            <a:tailEnd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2362200" y="419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2514600" y="419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2667000" y="419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27432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Arrow Connector 77"/>
          <p:cNvCxnSpPr>
            <a:stCxn id="72" idx="7"/>
            <a:endCxn id="76" idx="4"/>
          </p:cNvCxnSpPr>
          <p:nvPr/>
        </p:nvCxnSpPr>
        <p:spPr>
          <a:xfrm rot="5400000" flipH="1" flipV="1">
            <a:off x="2712991" y="4438651"/>
            <a:ext cx="87359" cy="49259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72" idx="1"/>
            <a:endCxn id="69" idx="4"/>
          </p:cNvCxnSpPr>
          <p:nvPr/>
        </p:nvCxnSpPr>
        <p:spPr>
          <a:xfrm rot="16200000" flipV="1">
            <a:off x="2609851" y="4438650"/>
            <a:ext cx="87359" cy="49259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71" idx="7"/>
            <a:endCxn id="69" idx="4"/>
          </p:cNvCxnSpPr>
          <p:nvPr/>
        </p:nvCxnSpPr>
        <p:spPr>
          <a:xfrm rot="5400000" flipH="1" flipV="1">
            <a:off x="2560591" y="4438651"/>
            <a:ext cx="87359" cy="49259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71" idx="1"/>
            <a:endCxn id="68" idx="4"/>
          </p:cNvCxnSpPr>
          <p:nvPr/>
        </p:nvCxnSpPr>
        <p:spPr>
          <a:xfrm rot="16200000" flipV="1">
            <a:off x="2457451" y="4438650"/>
            <a:ext cx="87359" cy="49259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70" idx="7"/>
            <a:endCxn id="68" idx="3"/>
          </p:cNvCxnSpPr>
          <p:nvPr/>
        </p:nvCxnSpPr>
        <p:spPr>
          <a:xfrm rot="5400000" flipH="1" flipV="1">
            <a:off x="2389141" y="4446541"/>
            <a:ext cx="98518" cy="22318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70" idx="1"/>
            <a:endCxn id="67" idx="5"/>
          </p:cNvCxnSpPr>
          <p:nvPr/>
        </p:nvCxnSpPr>
        <p:spPr>
          <a:xfrm rot="16200000" flipV="1">
            <a:off x="2312941" y="4446541"/>
            <a:ext cx="98518" cy="22318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6" idx="1"/>
            <a:endCxn id="75" idx="4"/>
          </p:cNvCxnSpPr>
          <p:nvPr/>
        </p:nvCxnSpPr>
        <p:spPr>
          <a:xfrm rot="16200000" flipV="1">
            <a:off x="2686051" y="4286250"/>
            <a:ext cx="87359" cy="49259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69" idx="7"/>
            <a:endCxn id="75" idx="5"/>
          </p:cNvCxnSpPr>
          <p:nvPr/>
        </p:nvCxnSpPr>
        <p:spPr>
          <a:xfrm rot="5400000" flipH="1" flipV="1">
            <a:off x="2644682" y="4267200"/>
            <a:ext cx="98518" cy="76200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69" idx="1"/>
            <a:endCxn id="74" idx="4"/>
          </p:cNvCxnSpPr>
          <p:nvPr/>
        </p:nvCxnSpPr>
        <p:spPr>
          <a:xfrm rot="16200000" flipV="1">
            <a:off x="2533651" y="4286250"/>
            <a:ext cx="87359" cy="49259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68" idx="7"/>
            <a:endCxn id="74" idx="6"/>
          </p:cNvCxnSpPr>
          <p:nvPr/>
        </p:nvCxnSpPr>
        <p:spPr>
          <a:xfrm rot="5400000" flipH="1" flipV="1">
            <a:off x="2484391" y="4248151"/>
            <a:ext cx="125459" cy="87359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68" idx="1"/>
            <a:endCxn id="73" idx="5"/>
          </p:cNvCxnSpPr>
          <p:nvPr/>
        </p:nvCxnSpPr>
        <p:spPr>
          <a:xfrm rot="16200000" flipV="1">
            <a:off x="2389141" y="4294141"/>
            <a:ext cx="98518" cy="22318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67" idx="1"/>
            <a:endCxn id="73" idx="3"/>
          </p:cNvCxnSpPr>
          <p:nvPr/>
        </p:nvCxnSpPr>
        <p:spPr>
          <a:xfrm rot="5400000" flipH="1" flipV="1">
            <a:off x="2286000" y="4267200"/>
            <a:ext cx="98518" cy="76200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3733800" y="2895600"/>
            <a:ext cx="1181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7. Serialize</a:t>
            </a:r>
            <a:br>
              <a:rPr lang="en-US" i="1" dirty="0" smtClean="0"/>
            </a:br>
            <a:r>
              <a:rPr lang="en-US" i="1" dirty="0" smtClean="0"/>
              <a:t>vertices</a:t>
            </a:r>
            <a:endParaRPr lang="en-US" i="1" dirty="0"/>
          </a:p>
        </p:txBody>
      </p:sp>
      <p:sp>
        <p:nvSpPr>
          <p:cNvPr id="109" name="Freeform 108"/>
          <p:cNvSpPr/>
          <p:nvPr/>
        </p:nvSpPr>
        <p:spPr>
          <a:xfrm>
            <a:off x="2136648" y="4236720"/>
            <a:ext cx="5940552" cy="1239012"/>
          </a:xfrm>
          <a:custGeom>
            <a:avLst/>
            <a:gdLst>
              <a:gd name="connsiteX0" fmla="*/ 5708904 w 5995416"/>
              <a:gd name="connsiteY0" fmla="*/ 0 h 1772412"/>
              <a:gd name="connsiteX1" fmla="*/ 5562600 w 5995416"/>
              <a:gd name="connsiteY1" fmla="*/ 1380744 h 1772412"/>
              <a:gd name="connsiteX2" fmla="*/ 3112008 w 5995416"/>
              <a:gd name="connsiteY2" fmla="*/ 1664208 h 1772412"/>
              <a:gd name="connsiteX3" fmla="*/ 505968 w 5995416"/>
              <a:gd name="connsiteY3" fmla="*/ 1636776 h 1772412"/>
              <a:gd name="connsiteX4" fmla="*/ 76200 w 5995416"/>
              <a:gd name="connsiteY4" fmla="*/ 850392 h 1772412"/>
              <a:gd name="connsiteX0" fmla="*/ 6089904 w 6233160"/>
              <a:gd name="connsiteY0" fmla="*/ 0 h 1239012"/>
              <a:gd name="connsiteX1" fmla="*/ 5562600 w 6233160"/>
              <a:gd name="connsiteY1" fmla="*/ 847344 h 1239012"/>
              <a:gd name="connsiteX2" fmla="*/ 3112008 w 6233160"/>
              <a:gd name="connsiteY2" fmla="*/ 1130808 h 1239012"/>
              <a:gd name="connsiteX3" fmla="*/ 505968 w 6233160"/>
              <a:gd name="connsiteY3" fmla="*/ 1103376 h 1239012"/>
              <a:gd name="connsiteX4" fmla="*/ 76200 w 6233160"/>
              <a:gd name="connsiteY4" fmla="*/ 316992 h 1239012"/>
              <a:gd name="connsiteX0" fmla="*/ 6089904 w 6089904"/>
              <a:gd name="connsiteY0" fmla="*/ 0 h 1239012"/>
              <a:gd name="connsiteX1" fmla="*/ 5562600 w 6089904"/>
              <a:gd name="connsiteY1" fmla="*/ 847344 h 1239012"/>
              <a:gd name="connsiteX2" fmla="*/ 3112008 w 6089904"/>
              <a:gd name="connsiteY2" fmla="*/ 1130808 h 1239012"/>
              <a:gd name="connsiteX3" fmla="*/ 505968 w 6089904"/>
              <a:gd name="connsiteY3" fmla="*/ 1103376 h 1239012"/>
              <a:gd name="connsiteX4" fmla="*/ 76200 w 6089904"/>
              <a:gd name="connsiteY4" fmla="*/ 316992 h 1239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9904" h="1239012">
                <a:moveTo>
                  <a:pt x="6089904" y="0"/>
                </a:moveTo>
                <a:cubicBezTo>
                  <a:pt x="6035040" y="542544"/>
                  <a:pt x="6058916" y="658876"/>
                  <a:pt x="5562600" y="847344"/>
                </a:cubicBezTo>
                <a:cubicBezTo>
                  <a:pt x="5066284" y="1035812"/>
                  <a:pt x="3954780" y="1088136"/>
                  <a:pt x="3112008" y="1130808"/>
                </a:cubicBezTo>
                <a:cubicBezTo>
                  <a:pt x="2269236" y="1173480"/>
                  <a:pt x="1011936" y="1239012"/>
                  <a:pt x="505968" y="1103376"/>
                </a:cubicBezTo>
                <a:cubicBezTo>
                  <a:pt x="0" y="967740"/>
                  <a:pt x="38100" y="642366"/>
                  <a:pt x="76200" y="316992"/>
                </a:cubicBezTo>
              </a:path>
            </a:pathLst>
          </a:custGeom>
          <a:ln w="28575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5638800" y="4953000"/>
            <a:ext cx="1752660" cy="646331"/>
          </a:xfrm>
          <a:prstGeom prst="rect">
            <a:avLst/>
          </a:prstGeom>
          <a:noFill/>
          <a:ln>
            <a:noFill/>
            <a:tailEnd w="lg" len="lg"/>
          </a:ln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8. Monitor</a:t>
            </a:r>
          </a:p>
          <a:p>
            <a:pPr algn="ctr"/>
            <a:r>
              <a:rPr lang="en-US" i="1" dirty="0" smtClean="0"/>
              <a:t>Vertex execution</a:t>
            </a:r>
            <a:endParaRPr lang="en-US" i="1" dirty="0"/>
          </a:p>
        </p:txBody>
      </p:sp>
      <p:sp>
        <p:nvSpPr>
          <p:cNvPr id="116" name="modem"/>
          <p:cNvSpPr>
            <a:spLocks noEditPoints="1" noChangeArrowheads="1"/>
          </p:cNvSpPr>
          <p:nvPr/>
        </p:nvSpPr>
        <p:spPr bwMode="auto">
          <a:xfrm>
            <a:off x="4343400" y="4572000"/>
            <a:ext cx="609600" cy="304800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17" name="Straight Connector 116"/>
          <p:cNvCxnSpPr/>
          <p:nvPr/>
        </p:nvCxnSpPr>
        <p:spPr>
          <a:xfrm rot="5400000">
            <a:off x="4267994" y="5409406"/>
            <a:ext cx="10668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Freeform 117"/>
          <p:cNvSpPr/>
          <p:nvPr/>
        </p:nvSpPr>
        <p:spPr>
          <a:xfrm>
            <a:off x="1941576" y="4956048"/>
            <a:ext cx="2750820" cy="905256"/>
          </a:xfrm>
          <a:custGeom>
            <a:avLst/>
            <a:gdLst>
              <a:gd name="connsiteX0" fmla="*/ 158496 w 2718816"/>
              <a:gd name="connsiteY0" fmla="*/ 45720 h 905256"/>
              <a:gd name="connsiteX1" fmla="*/ 204216 w 2718816"/>
              <a:gd name="connsiteY1" fmla="*/ 658368 h 905256"/>
              <a:gd name="connsiteX2" fmla="*/ 1383792 w 2718816"/>
              <a:gd name="connsiteY2" fmla="*/ 905256 h 905256"/>
              <a:gd name="connsiteX3" fmla="*/ 2490216 w 2718816"/>
              <a:gd name="connsiteY3" fmla="*/ 822960 h 905256"/>
              <a:gd name="connsiteX4" fmla="*/ 2718816 w 2718816"/>
              <a:gd name="connsiteY4" fmla="*/ 0 h 905256"/>
              <a:gd name="connsiteX0" fmla="*/ 158496 w 2756916"/>
              <a:gd name="connsiteY0" fmla="*/ 45720 h 905256"/>
              <a:gd name="connsiteX1" fmla="*/ 204216 w 2756916"/>
              <a:gd name="connsiteY1" fmla="*/ 658368 h 905256"/>
              <a:gd name="connsiteX2" fmla="*/ 1383792 w 2756916"/>
              <a:gd name="connsiteY2" fmla="*/ 905256 h 905256"/>
              <a:gd name="connsiteX3" fmla="*/ 2490216 w 2756916"/>
              <a:gd name="connsiteY3" fmla="*/ 822960 h 905256"/>
              <a:gd name="connsiteX4" fmla="*/ 2718816 w 2756916"/>
              <a:gd name="connsiteY4" fmla="*/ 432816 h 905256"/>
              <a:gd name="connsiteX5" fmla="*/ 2718816 w 2756916"/>
              <a:gd name="connsiteY5" fmla="*/ 0 h 905256"/>
              <a:gd name="connsiteX0" fmla="*/ 158496 w 2756916"/>
              <a:gd name="connsiteY0" fmla="*/ 45720 h 905256"/>
              <a:gd name="connsiteX1" fmla="*/ 204216 w 2756916"/>
              <a:gd name="connsiteY1" fmla="*/ 658368 h 905256"/>
              <a:gd name="connsiteX2" fmla="*/ 1383792 w 2756916"/>
              <a:gd name="connsiteY2" fmla="*/ 905256 h 905256"/>
              <a:gd name="connsiteX3" fmla="*/ 1773936 w 2756916"/>
              <a:gd name="connsiteY3" fmla="*/ 886968 h 905256"/>
              <a:gd name="connsiteX4" fmla="*/ 2490216 w 2756916"/>
              <a:gd name="connsiteY4" fmla="*/ 822960 h 905256"/>
              <a:gd name="connsiteX5" fmla="*/ 2718816 w 2756916"/>
              <a:gd name="connsiteY5" fmla="*/ 432816 h 905256"/>
              <a:gd name="connsiteX6" fmla="*/ 2718816 w 2756916"/>
              <a:gd name="connsiteY6" fmla="*/ 0 h 905256"/>
              <a:gd name="connsiteX0" fmla="*/ 79248 w 2830068"/>
              <a:gd name="connsiteY0" fmla="*/ 45720 h 905256"/>
              <a:gd name="connsiteX1" fmla="*/ 277368 w 2830068"/>
              <a:gd name="connsiteY1" fmla="*/ 658368 h 905256"/>
              <a:gd name="connsiteX2" fmla="*/ 1456944 w 2830068"/>
              <a:gd name="connsiteY2" fmla="*/ 905256 h 905256"/>
              <a:gd name="connsiteX3" fmla="*/ 1847088 w 2830068"/>
              <a:gd name="connsiteY3" fmla="*/ 886968 h 905256"/>
              <a:gd name="connsiteX4" fmla="*/ 2563368 w 2830068"/>
              <a:gd name="connsiteY4" fmla="*/ 822960 h 905256"/>
              <a:gd name="connsiteX5" fmla="*/ 2791968 w 2830068"/>
              <a:gd name="connsiteY5" fmla="*/ 432816 h 905256"/>
              <a:gd name="connsiteX6" fmla="*/ 2791968 w 2830068"/>
              <a:gd name="connsiteY6" fmla="*/ 0 h 905256"/>
              <a:gd name="connsiteX0" fmla="*/ 31496 w 2782316"/>
              <a:gd name="connsiteY0" fmla="*/ 45720 h 905256"/>
              <a:gd name="connsiteX1" fmla="*/ 229616 w 2782316"/>
              <a:gd name="connsiteY1" fmla="*/ 658368 h 905256"/>
              <a:gd name="connsiteX2" fmla="*/ 1409192 w 2782316"/>
              <a:gd name="connsiteY2" fmla="*/ 905256 h 905256"/>
              <a:gd name="connsiteX3" fmla="*/ 1799336 w 2782316"/>
              <a:gd name="connsiteY3" fmla="*/ 886968 h 905256"/>
              <a:gd name="connsiteX4" fmla="*/ 2515616 w 2782316"/>
              <a:gd name="connsiteY4" fmla="*/ 822960 h 905256"/>
              <a:gd name="connsiteX5" fmla="*/ 2744216 w 2782316"/>
              <a:gd name="connsiteY5" fmla="*/ 432816 h 905256"/>
              <a:gd name="connsiteX6" fmla="*/ 2744216 w 2782316"/>
              <a:gd name="connsiteY6" fmla="*/ 0 h 905256"/>
              <a:gd name="connsiteX0" fmla="*/ 0 w 2750820"/>
              <a:gd name="connsiteY0" fmla="*/ 45720 h 905256"/>
              <a:gd name="connsiteX1" fmla="*/ 198120 w 2750820"/>
              <a:gd name="connsiteY1" fmla="*/ 658368 h 905256"/>
              <a:gd name="connsiteX2" fmla="*/ 1072896 w 2750820"/>
              <a:gd name="connsiteY2" fmla="*/ 905256 h 905256"/>
              <a:gd name="connsiteX3" fmla="*/ 1767840 w 2750820"/>
              <a:gd name="connsiteY3" fmla="*/ 886968 h 905256"/>
              <a:gd name="connsiteX4" fmla="*/ 2484120 w 2750820"/>
              <a:gd name="connsiteY4" fmla="*/ 822960 h 905256"/>
              <a:gd name="connsiteX5" fmla="*/ 2712720 w 2750820"/>
              <a:gd name="connsiteY5" fmla="*/ 432816 h 905256"/>
              <a:gd name="connsiteX6" fmla="*/ 2712720 w 2750820"/>
              <a:gd name="connsiteY6" fmla="*/ 0 h 90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50820" h="905256">
                <a:moveTo>
                  <a:pt x="0" y="45720"/>
                </a:moveTo>
                <a:cubicBezTo>
                  <a:pt x="57912" y="252984"/>
                  <a:pt x="19304" y="515112"/>
                  <a:pt x="198120" y="658368"/>
                </a:cubicBezTo>
                <a:cubicBezTo>
                  <a:pt x="376936" y="801624"/>
                  <a:pt x="874776" y="867156"/>
                  <a:pt x="1072896" y="905256"/>
                </a:cubicBezTo>
                <a:lnTo>
                  <a:pt x="1767840" y="886968"/>
                </a:lnTo>
                <a:lnTo>
                  <a:pt x="2484120" y="822960"/>
                </a:lnTo>
                <a:cubicBezTo>
                  <a:pt x="2668524" y="807720"/>
                  <a:pt x="2674620" y="569976"/>
                  <a:pt x="2712720" y="432816"/>
                </a:cubicBezTo>
                <a:cubicBezTo>
                  <a:pt x="2750820" y="295656"/>
                  <a:pt x="2674620" y="135636"/>
                  <a:pt x="2712720" y="0"/>
                </a:cubicBezTo>
              </a:path>
            </a:pathLst>
          </a:custGeom>
          <a:ln w="28575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/>
          <p:cNvSpPr txBox="1"/>
          <p:nvPr/>
        </p:nvSpPr>
        <p:spPr>
          <a:xfrm>
            <a:off x="2590800" y="5562600"/>
            <a:ext cx="1772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4. Query</a:t>
            </a:r>
            <a:br>
              <a:rPr lang="en-US" i="1" dirty="0" smtClean="0"/>
            </a:br>
            <a:r>
              <a:rPr lang="en-US" i="1" dirty="0" smtClean="0"/>
              <a:t>cluster resources</a:t>
            </a:r>
            <a:endParaRPr lang="en-US" i="1" dirty="0"/>
          </a:p>
        </p:txBody>
      </p:sp>
      <p:sp>
        <p:nvSpPr>
          <p:cNvPr id="121" name="TextBox 120"/>
          <p:cNvSpPr txBox="1"/>
          <p:nvPr/>
        </p:nvSpPr>
        <p:spPr>
          <a:xfrm>
            <a:off x="4953000" y="4343400"/>
            <a:ext cx="9321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Cluster </a:t>
            </a:r>
            <a:br>
              <a:rPr lang="en-US" dirty="0" smtClean="0"/>
            </a:br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2286000" y="4572000"/>
            <a:ext cx="1964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6. Initialize vertices</a:t>
            </a:r>
            <a:endParaRPr lang="en-US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15" grpId="0" animBg="1"/>
      <p:bldP spid="45" grpId="0" animBg="1"/>
      <p:bldP spid="63" grpId="0"/>
      <p:bldP spid="64" grpId="0"/>
      <p:bldP spid="65" grpId="0"/>
      <p:bldP spid="66" grpId="0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108" grpId="0"/>
      <p:bldP spid="109" grpId="0" animBg="1"/>
      <p:bldP spid="110" grpId="0"/>
      <p:bldP spid="118" grpId="0" animBg="1"/>
      <p:bldP spid="119" grpId="0"/>
      <p:bldP spid="58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990601"/>
            <a:ext cx="88392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hlinkClick r:id="rId2"/>
              </a:rPr>
              <a:t>Dryad: Distributed Data-Parallel Programs from Sequential Building Blocks</a:t>
            </a:r>
            <a:endParaRPr lang="en-US" sz="1400" b="1" dirty="0" smtClean="0"/>
          </a:p>
          <a:p>
            <a:r>
              <a:rPr lang="en-US" sz="1400" i="1" dirty="0" smtClean="0"/>
              <a:t>Michael Isard, Mihai Budiu, Yuan Yu, Andrew Birrell, and Dennis Fetterly</a:t>
            </a:r>
          </a:p>
          <a:p>
            <a:r>
              <a:rPr lang="en-US" sz="1400" dirty="0" smtClean="0"/>
              <a:t>European Conference on Computer Systems (</a:t>
            </a:r>
            <a:r>
              <a:rPr lang="en-US" sz="1400" dirty="0" err="1" smtClean="0"/>
              <a:t>EuroSys</a:t>
            </a:r>
            <a:r>
              <a:rPr lang="en-US" sz="1400" dirty="0" smtClean="0"/>
              <a:t>), Lisbon, Portugal, March 21-23, 2007</a:t>
            </a:r>
          </a:p>
          <a:p>
            <a:endParaRPr lang="en-US" sz="1400" b="1" dirty="0" smtClean="0">
              <a:hlinkClick r:id="rId3"/>
            </a:endParaRPr>
          </a:p>
          <a:p>
            <a:r>
              <a:rPr lang="en-US" sz="1400" b="1" dirty="0" smtClean="0">
                <a:hlinkClick r:id="rId3"/>
              </a:rPr>
              <a:t>DryadLINQ: A System for General-Purpose Distributed Data-Parallel Computing Using a High-Level Language</a:t>
            </a:r>
            <a:endParaRPr lang="en-US" sz="1400" b="1" dirty="0" smtClean="0"/>
          </a:p>
          <a:p>
            <a:r>
              <a:rPr lang="en-US" sz="1400" i="1" dirty="0" smtClean="0"/>
              <a:t>Yuan Yu, Michael Isard, Dennis Fetterly, Mihai Budiu, Úlfar Erlingsson, Pradeep Kumar Gunda, and Jon Currey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Symposium on Operating System Design and Implementation (OSDI), San Diego, CA, December 8-10, 2008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1400" b="1" dirty="0" smtClean="0">
              <a:hlinkClick r:id="rId3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hlinkClick r:id="rId3"/>
              </a:rPr>
              <a:t>SCOPE: Easy and Efficient Parallel Processing of Massive Data Sets</a:t>
            </a:r>
            <a:r>
              <a:rPr lang="en-US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en-US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en-US" sz="1400" i="1" dirty="0" smtClean="0"/>
              <a:t>Ronnie Chaiken, Bob Jenkins, Per-</a:t>
            </a:r>
            <a:r>
              <a:rPr lang="en-US" sz="1400" i="1" dirty="0" err="1" smtClean="0"/>
              <a:t>Åke</a:t>
            </a:r>
            <a:r>
              <a:rPr lang="en-US" sz="1400" i="1" dirty="0" smtClean="0"/>
              <a:t> Larson, Bill Ramsey, Darren </a:t>
            </a:r>
            <a:r>
              <a:rPr lang="en-US" sz="1400" i="1" dirty="0" err="1" smtClean="0"/>
              <a:t>Shakib</a:t>
            </a:r>
            <a:r>
              <a:rPr lang="en-US" sz="1400" i="1" dirty="0" smtClean="0"/>
              <a:t>, Simon Weaver, and  </a:t>
            </a:r>
            <a:r>
              <a:rPr lang="en-US" sz="1400" i="1" dirty="0" err="1" smtClean="0"/>
              <a:t>Jingren</a:t>
            </a:r>
            <a:r>
              <a:rPr lang="en-US" sz="1400" i="1" dirty="0" smtClean="0"/>
              <a:t> Zhou</a:t>
            </a:r>
            <a:endParaRPr lang="en-US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/>
              <a:t>Very Large Databases Conference (VLDB), Auckland, New Zealand, August 23-28 2008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1400" b="1" dirty="0" smtClean="0">
              <a:hlinkClick r:id="rId4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hlinkClick r:id="rId4"/>
              </a:rPr>
              <a:t>Hunting for problems with Artemis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i="1" dirty="0" smtClean="0"/>
              <a:t>Gabriela F. </a:t>
            </a:r>
            <a:r>
              <a:rPr lang="en-US" sz="1400" i="1" dirty="0" err="1" smtClean="0"/>
              <a:t>Creţu-Ciocârlie</a:t>
            </a:r>
            <a:r>
              <a:rPr lang="en-US" sz="1400" i="1" dirty="0" smtClean="0"/>
              <a:t>, Mihai Budiu, and Moises Goldszmidt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USENIX Workshop on the Analysis of System Logs (WASL), San Diego, CA, December 7, 2008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 smtClean="0">
                <a:hlinkClick r:id="rId5"/>
              </a:rPr>
              <a:t>DryadInc</a:t>
            </a:r>
            <a:r>
              <a:rPr lang="en-US" sz="1400" b="1" dirty="0" smtClean="0">
                <a:hlinkClick r:id="rId5"/>
              </a:rPr>
              <a:t>: Reusing work in large-scale computations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i="1" dirty="0" smtClean="0"/>
              <a:t>Lucian Popa, Mihai Budiu, Yuan Yu, and Michael Isard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Workshop on Hot Topics in Cloud Computing (</a:t>
            </a:r>
            <a:r>
              <a:rPr lang="en-US" sz="1400" dirty="0" err="1" smtClean="0"/>
              <a:t>HotCloud</a:t>
            </a:r>
            <a:r>
              <a:rPr lang="en-US" sz="1400" dirty="0" smtClean="0"/>
              <a:t>), San Diego, CA, June 15, 2009 </a:t>
            </a:r>
            <a:br>
              <a:rPr lang="en-US" sz="1400" dirty="0" smtClean="0"/>
            </a:br>
            <a:endParaRPr lang="en-US" sz="1400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hlinkClick r:id="rId6" action="ppaction://hlinkfile"/>
              </a:rPr>
              <a:t>Distributed Aggregation for Data-Parallel Computing: Interfaces and Implementations</a:t>
            </a:r>
            <a:r>
              <a:rPr lang="en-US" sz="1400" dirty="0" smtClean="0"/>
              <a:t>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 smtClean="0"/>
              <a:t>Yuan Yu, Pradeep Kumar Gunda, and Michael Isard,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/>
              <a:t>ACM Symposium on Operating Systems Principles (SOSP), October 2009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/>
          </a:p>
          <a:p>
            <a:r>
              <a:rPr lang="en-US" sz="1400" b="1" dirty="0" smtClean="0">
                <a:hlinkClick r:id="rId7"/>
              </a:rPr>
              <a:t>Quincy: Fair Scheduling for Distributed Computing Clusters</a:t>
            </a:r>
            <a:endParaRPr lang="en-US" sz="1400" b="1" dirty="0" smtClean="0"/>
          </a:p>
          <a:p>
            <a:pPr lvl="0"/>
            <a:r>
              <a:rPr lang="en-US" sz="1400" i="1" dirty="0" smtClean="0"/>
              <a:t>Michael Isard, Vijayan Prabhakaran, Jon Currey, Udi Wieder, Kunal Talwar, and Andrew Goldberg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ACM Symposium on Operating Systems Principles (SOSP), October 2009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loud"/>
          <p:cNvSpPr>
            <a:spLocks noChangeAspect="1" noEditPoints="1" noChangeArrowheads="1"/>
          </p:cNvSpPr>
          <p:nvPr/>
        </p:nvSpPr>
        <p:spPr bwMode="auto">
          <a:xfrm rot="21391382" flipV="1">
            <a:off x="279414" y="1743541"/>
            <a:ext cx="7877004" cy="1991417"/>
          </a:xfrm>
          <a:custGeom>
            <a:avLst/>
            <a:gdLst>
              <a:gd name="T0" fmla="*/ 21273 w 21600"/>
              <a:gd name="T1" fmla="*/ 1171575 h 21600"/>
              <a:gd name="T2" fmla="*/ 3429000 w 21600"/>
              <a:gd name="T3" fmla="*/ 2340655 h 21600"/>
              <a:gd name="T4" fmla="*/ 6852285 w 21600"/>
              <a:gd name="T5" fmla="*/ 1171575 h 21600"/>
              <a:gd name="T6" fmla="*/ 3429000 w 21600"/>
              <a:gd name="T7" fmla="*/ 133972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" name="Rectangle 30"/>
          <p:cNvSpPr>
            <a:spLocks noChangeArrowheads="1"/>
          </p:cNvSpPr>
          <p:nvPr/>
        </p:nvSpPr>
        <p:spPr bwMode="auto">
          <a:xfrm>
            <a:off x="1447800" y="1371600"/>
            <a:ext cx="32766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5" name="Cloud"/>
          <p:cNvSpPr>
            <a:spLocks noChangeAspect="1" noEditPoints="1" noChangeArrowheads="1"/>
          </p:cNvSpPr>
          <p:nvPr/>
        </p:nvSpPr>
        <p:spPr bwMode="auto">
          <a:xfrm rot="21391382" flipV="1">
            <a:off x="511338" y="1751624"/>
            <a:ext cx="6080157" cy="1986796"/>
          </a:xfrm>
          <a:custGeom>
            <a:avLst/>
            <a:gdLst>
              <a:gd name="T0" fmla="*/ 21273 w 21600"/>
              <a:gd name="T1" fmla="*/ 1171575 h 21600"/>
              <a:gd name="T2" fmla="*/ 3429000 w 21600"/>
              <a:gd name="T3" fmla="*/ 2340655 h 21600"/>
              <a:gd name="T4" fmla="*/ 6852285 w 21600"/>
              <a:gd name="T5" fmla="*/ 1171575 h 21600"/>
              <a:gd name="T6" fmla="*/ 3429000 w 21600"/>
              <a:gd name="T7" fmla="*/ 133972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Incremental Computation</a:t>
            </a:r>
            <a:endParaRPr lang="en-US" dirty="0"/>
          </a:p>
        </p:txBody>
      </p:sp>
      <p:sp>
        <p:nvSpPr>
          <p:cNvPr id="4" name="Cloud"/>
          <p:cNvSpPr>
            <a:spLocks noChangeAspect="1" noEditPoints="1" noChangeArrowheads="1"/>
          </p:cNvSpPr>
          <p:nvPr/>
        </p:nvSpPr>
        <p:spPr bwMode="auto">
          <a:xfrm rot="21391382" flipV="1">
            <a:off x="661783" y="1882779"/>
            <a:ext cx="4349270" cy="1852907"/>
          </a:xfrm>
          <a:custGeom>
            <a:avLst/>
            <a:gdLst>
              <a:gd name="T0" fmla="*/ 21273 w 21600"/>
              <a:gd name="T1" fmla="*/ 1171575 h 21600"/>
              <a:gd name="T2" fmla="*/ 3429000 w 21600"/>
              <a:gd name="T3" fmla="*/ 2340655 h 21600"/>
              <a:gd name="T4" fmla="*/ 6852285 w 21600"/>
              <a:gd name="T5" fmla="*/ 1171575 h 21600"/>
              <a:gd name="T6" fmla="*/ 3429000 w 21600"/>
              <a:gd name="T7" fmla="*/ 133972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62000" y="3730980"/>
            <a:ext cx="4114800" cy="457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1085850" y="3823055"/>
            <a:ext cx="387350" cy="273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" name="AutoShape 6"/>
          <p:cNvCxnSpPr>
            <a:cxnSpLocks noChangeShapeType="1"/>
            <a:stCxn id="7" idx="0"/>
          </p:cNvCxnSpPr>
          <p:nvPr/>
        </p:nvCxnSpPr>
        <p:spPr bwMode="auto">
          <a:xfrm flipV="1">
            <a:off x="1279525" y="3478568"/>
            <a:ext cx="4763" cy="3444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2479675" y="3823055"/>
            <a:ext cx="387350" cy="273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" name="AutoShape 9"/>
          <p:cNvCxnSpPr>
            <a:cxnSpLocks noChangeShapeType="1"/>
            <a:stCxn id="9" idx="0"/>
          </p:cNvCxnSpPr>
          <p:nvPr/>
        </p:nvCxnSpPr>
        <p:spPr bwMode="auto">
          <a:xfrm flipV="1">
            <a:off x="2673350" y="3478568"/>
            <a:ext cx="4763" cy="3444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782763" y="3823055"/>
            <a:ext cx="387350" cy="273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2" name="AutoShape 12"/>
          <p:cNvCxnSpPr>
            <a:cxnSpLocks noChangeShapeType="1"/>
            <a:stCxn id="11" idx="0"/>
          </p:cNvCxnSpPr>
          <p:nvPr/>
        </p:nvCxnSpPr>
        <p:spPr bwMode="auto">
          <a:xfrm flipV="1">
            <a:off x="1976438" y="3478568"/>
            <a:ext cx="4762" cy="3444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4260850" y="3823055"/>
            <a:ext cx="387350" cy="273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" name="AutoShape 15"/>
          <p:cNvCxnSpPr>
            <a:cxnSpLocks noChangeShapeType="1"/>
            <a:stCxn id="13" idx="0"/>
          </p:cNvCxnSpPr>
          <p:nvPr/>
        </p:nvCxnSpPr>
        <p:spPr bwMode="auto">
          <a:xfrm flipV="1">
            <a:off x="4454525" y="3478568"/>
            <a:ext cx="4763" cy="3444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3332163" y="3581400"/>
            <a:ext cx="9286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…</a:t>
            </a:r>
          </a:p>
        </p:txBody>
      </p:sp>
      <p:sp>
        <p:nvSpPr>
          <p:cNvPr id="16" name="Rectangle 30"/>
          <p:cNvSpPr>
            <a:spLocks noChangeArrowheads="1"/>
          </p:cNvSpPr>
          <p:nvPr/>
        </p:nvSpPr>
        <p:spPr bwMode="auto">
          <a:xfrm>
            <a:off x="1447800" y="1371600"/>
            <a:ext cx="2743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7" name="Oval 31"/>
          <p:cNvSpPr>
            <a:spLocks noChangeArrowheads="1"/>
          </p:cNvSpPr>
          <p:nvPr/>
        </p:nvSpPr>
        <p:spPr bwMode="auto">
          <a:xfrm>
            <a:off x="1676400" y="1447800"/>
            <a:ext cx="387350" cy="273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32"/>
          <p:cNvSpPr>
            <a:spLocks noChangeArrowheads="1"/>
          </p:cNvSpPr>
          <p:nvPr/>
        </p:nvSpPr>
        <p:spPr bwMode="auto">
          <a:xfrm>
            <a:off x="2743200" y="1447800"/>
            <a:ext cx="387350" cy="273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34"/>
          <p:cNvSpPr>
            <a:spLocks noChangeShapeType="1"/>
          </p:cNvSpPr>
          <p:nvPr/>
        </p:nvSpPr>
        <p:spPr bwMode="auto">
          <a:xfrm flipV="1">
            <a:off x="1865313" y="1676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35"/>
          <p:cNvSpPr>
            <a:spLocks noChangeShapeType="1"/>
          </p:cNvSpPr>
          <p:nvPr/>
        </p:nvSpPr>
        <p:spPr bwMode="auto">
          <a:xfrm flipH="1" flipV="1">
            <a:off x="2954338" y="16764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" name="Rectangle 37"/>
          <p:cNvSpPr>
            <a:spLocks noChangeArrowheads="1"/>
          </p:cNvSpPr>
          <p:nvPr/>
        </p:nvSpPr>
        <p:spPr bwMode="auto">
          <a:xfrm>
            <a:off x="4876800" y="3730980"/>
            <a:ext cx="114300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2" name="Oval 38"/>
          <p:cNvSpPr>
            <a:spLocks noChangeArrowheads="1"/>
          </p:cNvSpPr>
          <p:nvPr/>
        </p:nvSpPr>
        <p:spPr bwMode="auto">
          <a:xfrm>
            <a:off x="4953000" y="3823055"/>
            <a:ext cx="387350" cy="273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39"/>
          <p:cNvSpPr>
            <a:spLocks noChangeShapeType="1"/>
          </p:cNvSpPr>
          <p:nvPr/>
        </p:nvSpPr>
        <p:spPr bwMode="auto">
          <a:xfrm flipV="1">
            <a:off x="5149850" y="3510318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" name="Oval 40"/>
          <p:cNvSpPr>
            <a:spLocks noChangeArrowheads="1"/>
          </p:cNvSpPr>
          <p:nvPr/>
        </p:nvSpPr>
        <p:spPr bwMode="auto">
          <a:xfrm>
            <a:off x="5486400" y="3823055"/>
            <a:ext cx="387350" cy="273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41"/>
          <p:cNvSpPr>
            <a:spLocks noChangeShapeType="1"/>
          </p:cNvSpPr>
          <p:nvPr/>
        </p:nvSpPr>
        <p:spPr bwMode="auto">
          <a:xfrm flipV="1">
            <a:off x="5691188" y="3519843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Box 42"/>
          <p:cNvSpPr txBox="1">
            <a:spLocks noChangeArrowheads="1"/>
          </p:cNvSpPr>
          <p:nvPr/>
        </p:nvSpPr>
        <p:spPr bwMode="auto">
          <a:xfrm>
            <a:off x="2133600" y="1219200"/>
            <a:ext cx="9286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…</a:t>
            </a:r>
          </a:p>
        </p:txBody>
      </p:sp>
      <p:sp>
        <p:nvSpPr>
          <p:cNvPr id="27" name="Oval 44"/>
          <p:cNvSpPr>
            <a:spLocks noChangeArrowheads="1"/>
          </p:cNvSpPr>
          <p:nvPr/>
        </p:nvSpPr>
        <p:spPr bwMode="auto">
          <a:xfrm>
            <a:off x="3505200" y="1447800"/>
            <a:ext cx="387350" cy="273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45"/>
          <p:cNvSpPr>
            <a:spLocks noChangeShapeType="1"/>
          </p:cNvSpPr>
          <p:nvPr/>
        </p:nvSpPr>
        <p:spPr bwMode="auto">
          <a:xfrm flipV="1">
            <a:off x="3706813" y="1676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" name="Rectangle 55"/>
          <p:cNvSpPr>
            <a:spLocks noChangeArrowheads="1"/>
          </p:cNvSpPr>
          <p:nvPr/>
        </p:nvSpPr>
        <p:spPr bwMode="auto">
          <a:xfrm>
            <a:off x="533400" y="4495800"/>
            <a:ext cx="7924800" cy="1981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3300" b="1" dirty="0" smtClean="0"/>
              <a:t>Goal: </a:t>
            </a:r>
            <a:r>
              <a:rPr lang="en-US" sz="3300" b="1" i="1" dirty="0" smtClean="0"/>
              <a:t>Reuse</a:t>
            </a:r>
            <a:r>
              <a:rPr lang="en-US" sz="3300" b="1" dirty="0" smtClean="0"/>
              <a:t> (part of) prior computations to: </a:t>
            </a:r>
          </a:p>
          <a:p>
            <a:pPr>
              <a:buFontTx/>
              <a:buChar char="-"/>
              <a:defRPr/>
            </a:pPr>
            <a:r>
              <a:rPr lang="en-US" sz="3300" b="1" dirty="0" smtClean="0"/>
              <a:t> </a:t>
            </a:r>
            <a:r>
              <a:rPr lang="en-US" sz="3300" dirty="0" smtClean="0"/>
              <a:t>Speed up the current job</a:t>
            </a:r>
          </a:p>
          <a:p>
            <a:pPr>
              <a:buFontTx/>
              <a:buChar char="-"/>
              <a:defRPr/>
            </a:pPr>
            <a:r>
              <a:rPr lang="en-US" sz="3300" dirty="0" smtClean="0"/>
              <a:t> Increase cluster throughput</a:t>
            </a:r>
          </a:p>
          <a:p>
            <a:pPr>
              <a:buFontTx/>
              <a:buChar char="-"/>
              <a:defRPr/>
            </a:pPr>
            <a:r>
              <a:rPr lang="en-US" sz="3300" dirty="0" smtClean="0"/>
              <a:t> Reduce energy and costs</a:t>
            </a:r>
            <a:endParaRPr lang="en-US" sz="3300" dirty="0"/>
          </a:p>
        </p:txBody>
      </p:sp>
      <p:sp>
        <p:nvSpPr>
          <p:cNvPr id="36" name="Rectangle 37"/>
          <p:cNvSpPr>
            <a:spLocks noChangeArrowheads="1"/>
          </p:cNvSpPr>
          <p:nvPr/>
        </p:nvSpPr>
        <p:spPr bwMode="auto">
          <a:xfrm>
            <a:off x="6030558" y="3726366"/>
            <a:ext cx="11430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7" name="Oval 38"/>
          <p:cNvSpPr>
            <a:spLocks noChangeArrowheads="1"/>
          </p:cNvSpPr>
          <p:nvPr/>
        </p:nvSpPr>
        <p:spPr bwMode="auto">
          <a:xfrm>
            <a:off x="6106758" y="3825875"/>
            <a:ext cx="387350" cy="273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9"/>
          <p:cNvSpPr>
            <a:spLocks noChangeShapeType="1"/>
          </p:cNvSpPr>
          <p:nvPr/>
        </p:nvSpPr>
        <p:spPr bwMode="auto">
          <a:xfrm flipV="1">
            <a:off x="6303608" y="3513138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" name="Oval 40"/>
          <p:cNvSpPr>
            <a:spLocks noChangeArrowheads="1"/>
          </p:cNvSpPr>
          <p:nvPr/>
        </p:nvSpPr>
        <p:spPr bwMode="auto">
          <a:xfrm>
            <a:off x="6640158" y="3825875"/>
            <a:ext cx="387350" cy="273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41"/>
          <p:cNvSpPr>
            <a:spLocks noChangeShapeType="1"/>
          </p:cNvSpPr>
          <p:nvPr/>
        </p:nvSpPr>
        <p:spPr bwMode="auto">
          <a:xfrm flipV="1">
            <a:off x="6844946" y="3522663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" name="Oval 31"/>
          <p:cNvSpPr>
            <a:spLocks noChangeArrowheads="1"/>
          </p:cNvSpPr>
          <p:nvPr/>
        </p:nvSpPr>
        <p:spPr bwMode="auto">
          <a:xfrm>
            <a:off x="4108450" y="1447800"/>
            <a:ext cx="387350" cy="273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34"/>
          <p:cNvSpPr>
            <a:spLocks noChangeShapeType="1"/>
          </p:cNvSpPr>
          <p:nvPr/>
        </p:nvSpPr>
        <p:spPr bwMode="auto">
          <a:xfrm flipV="1">
            <a:off x="4297363" y="1676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7641516" y="1454017"/>
            <a:ext cx="124104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Outputs</a:t>
            </a:r>
            <a:endParaRPr lang="en-US" sz="2500" dirty="0"/>
          </a:p>
        </p:txBody>
      </p:sp>
      <p:sp>
        <p:nvSpPr>
          <p:cNvPr id="53" name="TextBox 52"/>
          <p:cNvSpPr txBox="1"/>
          <p:nvPr/>
        </p:nvSpPr>
        <p:spPr>
          <a:xfrm>
            <a:off x="7648592" y="3723752"/>
            <a:ext cx="11144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Inputs</a:t>
            </a:r>
            <a:endParaRPr lang="en-US" sz="2500" dirty="0"/>
          </a:p>
        </p:txBody>
      </p:sp>
      <p:cxnSp>
        <p:nvCxnSpPr>
          <p:cNvPr id="54" name="Straight Arrow Connector 53"/>
          <p:cNvCxnSpPr/>
          <p:nvPr/>
        </p:nvCxnSpPr>
        <p:spPr>
          <a:xfrm rot="10800000">
            <a:off x="7235318" y="3960812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10800000">
            <a:off x="7228243" y="16764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524000" y="2286000"/>
            <a:ext cx="22314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Distributed </a:t>
            </a:r>
          </a:p>
          <a:p>
            <a:r>
              <a:rPr lang="en-US" sz="3000" dirty="0" smtClean="0"/>
              <a:t>Computation</a:t>
            </a:r>
            <a:endParaRPr lang="en-US" sz="3000" dirty="0"/>
          </a:p>
        </p:txBody>
      </p:sp>
      <p:sp>
        <p:nvSpPr>
          <p:cNvPr id="46" name="TextBox 45"/>
          <p:cNvSpPr txBox="1"/>
          <p:nvPr/>
        </p:nvSpPr>
        <p:spPr>
          <a:xfrm>
            <a:off x="2133600" y="4267200"/>
            <a:ext cx="29688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Append-only data</a:t>
            </a:r>
            <a:endParaRPr lang="en-US" sz="3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4" grpId="0" animBg="1"/>
      <p:bldP spid="35" grpId="0" animBg="1"/>
      <p:bldP spid="16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2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3" grpId="0" animBg="1"/>
      <p:bldP spid="46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 Two Approaches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1000" y="1752600"/>
            <a:ext cx="8458200" cy="1828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Reuse 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Identical computations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 the past</a:t>
            </a:r>
          </a:p>
          <a:p>
            <a:pPr marL="990600" marR="0" lvl="1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(like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make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memoization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1000" y="3886200"/>
            <a:ext cx="845820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en-US" sz="3200" b="1" dirty="0"/>
              <a:t>2.</a:t>
            </a:r>
            <a:r>
              <a:rPr lang="en-US" sz="3200" dirty="0"/>
              <a:t> </a:t>
            </a:r>
            <a:r>
              <a:rPr lang="en-US" sz="2800" dirty="0" smtClean="0"/>
              <a:t>Do </a:t>
            </a:r>
            <a:r>
              <a:rPr lang="en-US" sz="2800" dirty="0"/>
              <a:t>only </a:t>
            </a:r>
            <a:r>
              <a:rPr lang="en-US" sz="2800" i="1" dirty="0"/>
              <a:t>incremental computation </a:t>
            </a:r>
            <a:r>
              <a:rPr lang="en-US" sz="2800" dirty="0" smtClean="0"/>
              <a:t>on the new data </a:t>
            </a:r>
          </a:p>
          <a:p>
            <a:pPr marL="990600" lvl="1" indent="-533400">
              <a:spcBef>
                <a:spcPct val="20000"/>
              </a:spcBef>
            </a:pPr>
            <a:r>
              <a:rPr lang="en-US" sz="2800" dirty="0" smtClean="0"/>
              <a:t>and </a:t>
            </a:r>
            <a:r>
              <a:rPr lang="en-US" sz="2800" b="1" i="1" dirty="0" smtClean="0"/>
              <a:t>Merge</a:t>
            </a:r>
            <a:r>
              <a:rPr lang="en-US" sz="2800" dirty="0" smtClean="0"/>
              <a:t> results with the previous ones</a:t>
            </a:r>
          </a:p>
          <a:p>
            <a:pPr marL="990600" lvl="1" indent="-533400">
              <a:spcBef>
                <a:spcPct val="20000"/>
              </a:spcBef>
            </a:pPr>
            <a:r>
              <a:rPr lang="en-US" sz="2800" dirty="0" smtClean="0"/>
              <a:t>(</a:t>
            </a:r>
            <a:r>
              <a:rPr lang="en-US" sz="2800" dirty="0"/>
              <a:t>like </a:t>
            </a:r>
            <a:r>
              <a:rPr lang="en-US" sz="2800" dirty="0">
                <a:latin typeface="Courier New" pitchFamily="49" charset="0"/>
              </a:rPr>
              <a:t>patch</a:t>
            </a:r>
            <a:r>
              <a:rPr lang="en-US" sz="2800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001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Implemented for </a:t>
            </a:r>
            <a:r>
              <a:rPr lang="en-US" b="1" dirty="0" smtClean="0"/>
              <a:t>Dryad</a:t>
            </a:r>
          </a:p>
          <a:p>
            <a:pPr lvl="1"/>
            <a:r>
              <a:rPr lang="en-US" dirty="0" smtClean="0"/>
              <a:t>Dryad Job = Computational DAG</a:t>
            </a:r>
          </a:p>
          <a:p>
            <a:pPr lvl="2"/>
            <a:r>
              <a:rPr lang="en-US" sz="2600" b="1" dirty="0" smtClean="0"/>
              <a:t>Vertex:</a:t>
            </a:r>
            <a:r>
              <a:rPr lang="en-US" sz="2600" dirty="0" smtClean="0"/>
              <a:t> arbitrary computation + inputs/outputs</a:t>
            </a:r>
          </a:p>
          <a:p>
            <a:pPr lvl="2"/>
            <a:r>
              <a:rPr lang="en-US" sz="2600" b="1" dirty="0" smtClean="0"/>
              <a:t>Edge:</a:t>
            </a:r>
            <a:r>
              <a:rPr lang="en-US" sz="2600" dirty="0" smtClean="0"/>
              <a:t> data flows</a:t>
            </a:r>
          </a:p>
        </p:txBody>
      </p:sp>
      <p:sp>
        <p:nvSpPr>
          <p:cNvPr id="4" name="Rectangle 91"/>
          <p:cNvSpPr>
            <a:spLocks noChangeArrowheads="1"/>
          </p:cNvSpPr>
          <p:nvPr/>
        </p:nvSpPr>
        <p:spPr bwMode="auto">
          <a:xfrm>
            <a:off x="381000" y="3505200"/>
            <a:ext cx="8382000" cy="2743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4" name="Text Box 90"/>
          <p:cNvSpPr txBox="1">
            <a:spLocks noChangeArrowheads="1"/>
          </p:cNvSpPr>
          <p:nvPr/>
        </p:nvSpPr>
        <p:spPr bwMode="auto">
          <a:xfrm>
            <a:off x="457200" y="3505200"/>
            <a:ext cx="2514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Simple Example: </a:t>
            </a:r>
          </a:p>
          <a:p>
            <a:r>
              <a:rPr lang="en-US" sz="2400" dirty="0" smtClean="0"/>
              <a:t>Record Count</a:t>
            </a:r>
            <a:endParaRPr lang="en-US" sz="2400" dirty="0"/>
          </a:p>
        </p:txBody>
      </p:sp>
      <p:sp>
        <p:nvSpPr>
          <p:cNvPr id="55" name="Oval 127"/>
          <p:cNvSpPr>
            <a:spLocks noChangeArrowheads="1"/>
          </p:cNvSpPr>
          <p:nvPr/>
        </p:nvSpPr>
        <p:spPr bwMode="auto">
          <a:xfrm>
            <a:off x="5638895" y="5032156"/>
            <a:ext cx="463550" cy="27305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56" name="AutoShape 129"/>
          <p:cNvCxnSpPr>
            <a:cxnSpLocks noChangeShapeType="1"/>
          </p:cNvCxnSpPr>
          <p:nvPr/>
        </p:nvCxnSpPr>
        <p:spPr bwMode="auto">
          <a:xfrm flipV="1">
            <a:off x="5859557" y="5297269"/>
            <a:ext cx="0" cy="163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7" name="Oval 133"/>
          <p:cNvSpPr>
            <a:spLocks noChangeArrowheads="1"/>
          </p:cNvSpPr>
          <p:nvPr/>
        </p:nvSpPr>
        <p:spPr bwMode="auto">
          <a:xfrm>
            <a:off x="6470148" y="5460781"/>
            <a:ext cx="463550" cy="273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r>
              <a:rPr lang="en-US" dirty="0" smtClean="0">
                <a:solidFill>
                  <a:schemeClr val="bg1"/>
                </a:solidFill>
              </a:rPr>
              <a:t>I2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8" name="AutoShape 135"/>
          <p:cNvCxnSpPr>
            <a:cxnSpLocks noChangeShapeType="1"/>
            <a:stCxn id="57" idx="0"/>
          </p:cNvCxnSpPr>
          <p:nvPr/>
        </p:nvCxnSpPr>
        <p:spPr bwMode="auto">
          <a:xfrm flipV="1">
            <a:off x="6701923" y="5297269"/>
            <a:ext cx="0" cy="163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9" name="Oval 139"/>
          <p:cNvSpPr>
            <a:spLocks noChangeArrowheads="1"/>
          </p:cNvSpPr>
          <p:nvPr/>
        </p:nvSpPr>
        <p:spPr bwMode="auto">
          <a:xfrm>
            <a:off x="6470650" y="5032156"/>
            <a:ext cx="463550" cy="27305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60" name="Oval 151"/>
          <p:cNvSpPr>
            <a:spLocks noChangeArrowheads="1"/>
          </p:cNvSpPr>
          <p:nvPr/>
        </p:nvSpPr>
        <p:spPr bwMode="auto">
          <a:xfrm>
            <a:off x="6038635" y="4341597"/>
            <a:ext cx="457200" cy="26987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61" name="AutoShape 152"/>
          <p:cNvCxnSpPr>
            <a:cxnSpLocks noChangeShapeType="1"/>
            <a:stCxn id="55" idx="0"/>
            <a:endCxn id="60" idx="4"/>
          </p:cNvCxnSpPr>
          <p:nvPr/>
        </p:nvCxnSpPr>
        <p:spPr bwMode="auto">
          <a:xfrm rot="5400000" flipH="1" flipV="1">
            <a:off x="5858611" y="4623534"/>
            <a:ext cx="420687" cy="39656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2" name="AutoShape 153"/>
          <p:cNvCxnSpPr>
            <a:cxnSpLocks noChangeShapeType="1"/>
            <a:stCxn id="59" idx="0"/>
            <a:endCxn id="60" idx="4"/>
          </p:cNvCxnSpPr>
          <p:nvPr/>
        </p:nvCxnSpPr>
        <p:spPr bwMode="auto">
          <a:xfrm rot="16200000" flipV="1">
            <a:off x="6274488" y="4604219"/>
            <a:ext cx="420684" cy="43519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3" name="AutoShape 154"/>
          <p:cNvCxnSpPr>
            <a:cxnSpLocks noChangeShapeType="1"/>
            <a:stCxn id="60" idx="0"/>
          </p:cNvCxnSpPr>
          <p:nvPr/>
        </p:nvCxnSpPr>
        <p:spPr bwMode="auto">
          <a:xfrm rot="16200000" flipV="1">
            <a:off x="6153886" y="4228245"/>
            <a:ext cx="219075" cy="762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4" name="Text Box 165"/>
          <p:cNvSpPr txBox="1">
            <a:spLocks noChangeArrowheads="1"/>
          </p:cNvSpPr>
          <p:nvPr/>
        </p:nvSpPr>
        <p:spPr bwMode="auto">
          <a:xfrm>
            <a:off x="4484783" y="4281488"/>
            <a:ext cx="774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40" tIns="45720" rIns="91440" bIns="4572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/>
              <a:t>Add</a:t>
            </a:r>
            <a:endParaRPr lang="en-US" dirty="0"/>
          </a:p>
        </p:txBody>
      </p:sp>
      <p:sp>
        <p:nvSpPr>
          <p:cNvPr id="65" name="Text Box 166"/>
          <p:cNvSpPr txBox="1">
            <a:spLocks noChangeArrowheads="1"/>
          </p:cNvSpPr>
          <p:nvPr/>
        </p:nvSpPr>
        <p:spPr bwMode="auto">
          <a:xfrm>
            <a:off x="4259638" y="3810000"/>
            <a:ext cx="1006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40" tIns="45720" rIns="91440" bIns="4572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/>
              <a:t>Outputs</a:t>
            </a:r>
          </a:p>
        </p:txBody>
      </p:sp>
      <p:sp>
        <p:nvSpPr>
          <p:cNvPr id="66" name="Text Box 167"/>
          <p:cNvSpPr txBox="1">
            <a:spLocks noChangeArrowheads="1"/>
          </p:cNvSpPr>
          <p:nvPr/>
        </p:nvSpPr>
        <p:spPr bwMode="auto">
          <a:xfrm>
            <a:off x="3962400" y="5398408"/>
            <a:ext cx="12953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/>
              <a:t>Inputs </a:t>
            </a:r>
          </a:p>
          <a:p>
            <a:pPr algn="r"/>
            <a:r>
              <a:rPr lang="en-US" dirty="0" smtClean="0"/>
              <a:t>(partitions)</a:t>
            </a:r>
          </a:p>
        </p:txBody>
      </p:sp>
      <p:sp>
        <p:nvSpPr>
          <p:cNvPr id="67" name="Text Box 165"/>
          <p:cNvSpPr txBox="1">
            <a:spLocks noChangeArrowheads="1"/>
          </p:cNvSpPr>
          <p:nvPr/>
        </p:nvSpPr>
        <p:spPr bwMode="auto">
          <a:xfrm>
            <a:off x="4484783" y="4992469"/>
            <a:ext cx="774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40" tIns="45720" rIns="91440" bIns="4572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/>
              <a:t>Count</a:t>
            </a:r>
            <a:endParaRPr lang="en-US" dirty="0"/>
          </a:p>
        </p:txBody>
      </p:sp>
      <p:sp>
        <p:nvSpPr>
          <p:cNvPr id="68" name="Oval 133"/>
          <p:cNvSpPr>
            <a:spLocks noChangeArrowheads="1"/>
          </p:cNvSpPr>
          <p:nvPr/>
        </p:nvSpPr>
        <p:spPr bwMode="auto">
          <a:xfrm>
            <a:off x="5639815" y="5449669"/>
            <a:ext cx="463550" cy="273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r>
              <a:rPr lang="en-US" dirty="0" smtClean="0">
                <a:solidFill>
                  <a:schemeClr val="bg1"/>
                </a:solidFill>
              </a:rPr>
              <a:t>I1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9" name="Oval 155"/>
          <p:cNvSpPr>
            <a:spLocks noChangeArrowheads="1"/>
          </p:cNvSpPr>
          <p:nvPr/>
        </p:nvSpPr>
        <p:spPr bwMode="auto">
          <a:xfrm>
            <a:off x="6072951" y="3849469"/>
            <a:ext cx="387350" cy="273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Identical Computation</a:t>
            </a:r>
          </a:p>
        </p:txBody>
      </p:sp>
      <p:sp>
        <p:nvSpPr>
          <p:cNvPr id="37" name="Text Box 38"/>
          <p:cNvSpPr txBox="1">
            <a:spLocks noChangeArrowheads="1"/>
          </p:cNvSpPr>
          <p:nvPr/>
        </p:nvSpPr>
        <p:spPr bwMode="auto">
          <a:xfrm>
            <a:off x="762000" y="1447800"/>
            <a:ext cx="2743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/>
              <a:t>Record Count</a:t>
            </a:r>
            <a:endParaRPr lang="en-US" sz="3200" dirty="0"/>
          </a:p>
        </p:txBody>
      </p:sp>
      <p:sp>
        <p:nvSpPr>
          <p:cNvPr id="63" name="Oval 127"/>
          <p:cNvSpPr>
            <a:spLocks noChangeArrowheads="1"/>
          </p:cNvSpPr>
          <p:nvPr/>
        </p:nvSpPr>
        <p:spPr bwMode="auto">
          <a:xfrm>
            <a:off x="2743295" y="4270156"/>
            <a:ext cx="463550" cy="27305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64" name="AutoShape 129"/>
          <p:cNvCxnSpPr>
            <a:cxnSpLocks noChangeShapeType="1"/>
          </p:cNvCxnSpPr>
          <p:nvPr/>
        </p:nvCxnSpPr>
        <p:spPr bwMode="auto">
          <a:xfrm flipV="1">
            <a:off x="2963957" y="4535269"/>
            <a:ext cx="0" cy="163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5" name="Oval 133"/>
          <p:cNvSpPr>
            <a:spLocks noChangeArrowheads="1"/>
          </p:cNvSpPr>
          <p:nvPr/>
        </p:nvSpPr>
        <p:spPr bwMode="auto">
          <a:xfrm>
            <a:off x="3574548" y="4698781"/>
            <a:ext cx="463550" cy="273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r>
              <a:rPr lang="en-US" dirty="0" smtClean="0">
                <a:solidFill>
                  <a:schemeClr val="bg1"/>
                </a:solidFill>
              </a:rPr>
              <a:t>I2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6" name="AutoShape 135"/>
          <p:cNvCxnSpPr>
            <a:cxnSpLocks noChangeShapeType="1"/>
            <a:stCxn id="65" idx="0"/>
          </p:cNvCxnSpPr>
          <p:nvPr/>
        </p:nvCxnSpPr>
        <p:spPr bwMode="auto">
          <a:xfrm flipV="1">
            <a:off x="3806323" y="4535269"/>
            <a:ext cx="0" cy="163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7" name="Oval 139"/>
          <p:cNvSpPr>
            <a:spLocks noChangeArrowheads="1"/>
          </p:cNvSpPr>
          <p:nvPr/>
        </p:nvSpPr>
        <p:spPr bwMode="auto">
          <a:xfrm>
            <a:off x="3575050" y="4270156"/>
            <a:ext cx="463550" cy="27305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68" name="Oval 151"/>
          <p:cNvSpPr>
            <a:spLocks noChangeArrowheads="1"/>
          </p:cNvSpPr>
          <p:nvPr/>
        </p:nvSpPr>
        <p:spPr bwMode="auto">
          <a:xfrm>
            <a:off x="3143035" y="3579597"/>
            <a:ext cx="457200" cy="26987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69" name="AutoShape 152"/>
          <p:cNvCxnSpPr>
            <a:cxnSpLocks noChangeShapeType="1"/>
            <a:stCxn id="63" idx="0"/>
            <a:endCxn id="68" idx="4"/>
          </p:cNvCxnSpPr>
          <p:nvPr/>
        </p:nvCxnSpPr>
        <p:spPr bwMode="auto">
          <a:xfrm rot="5400000" flipH="1" flipV="1">
            <a:off x="2963011" y="3861534"/>
            <a:ext cx="420687" cy="39656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0" name="AutoShape 153"/>
          <p:cNvCxnSpPr>
            <a:cxnSpLocks noChangeShapeType="1"/>
            <a:stCxn id="67" idx="0"/>
            <a:endCxn id="68" idx="4"/>
          </p:cNvCxnSpPr>
          <p:nvPr/>
        </p:nvCxnSpPr>
        <p:spPr bwMode="auto">
          <a:xfrm rot="16200000" flipV="1">
            <a:off x="3378888" y="3842219"/>
            <a:ext cx="420684" cy="43519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1" name="AutoShape 154"/>
          <p:cNvCxnSpPr>
            <a:cxnSpLocks noChangeShapeType="1"/>
            <a:stCxn id="68" idx="0"/>
          </p:cNvCxnSpPr>
          <p:nvPr/>
        </p:nvCxnSpPr>
        <p:spPr bwMode="auto">
          <a:xfrm rot="16200000" flipV="1">
            <a:off x="3258286" y="3466245"/>
            <a:ext cx="219075" cy="762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2" name="Text Box 165"/>
          <p:cNvSpPr txBox="1">
            <a:spLocks noChangeArrowheads="1"/>
          </p:cNvSpPr>
          <p:nvPr/>
        </p:nvSpPr>
        <p:spPr bwMode="auto">
          <a:xfrm>
            <a:off x="1589183" y="3519488"/>
            <a:ext cx="774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40" tIns="45720" rIns="91440" bIns="4572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/>
              <a:t>Add</a:t>
            </a:r>
            <a:endParaRPr lang="en-US" dirty="0"/>
          </a:p>
        </p:txBody>
      </p:sp>
      <p:sp>
        <p:nvSpPr>
          <p:cNvPr id="73" name="Text Box 166"/>
          <p:cNvSpPr txBox="1">
            <a:spLocks noChangeArrowheads="1"/>
          </p:cNvSpPr>
          <p:nvPr/>
        </p:nvSpPr>
        <p:spPr bwMode="auto">
          <a:xfrm>
            <a:off x="1364038" y="3048000"/>
            <a:ext cx="1006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40" tIns="45720" rIns="91440" bIns="4572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/>
              <a:t>Outputs</a:t>
            </a:r>
          </a:p>
        </p:txBody>
      </p:sp>
      <p:sp>
        <p:nvSpPr>
          <p:cNvPr id="74" name="Text Box 167"/>
          <p:cNvSpPr txBox="1">
            <a:spLocks noChangeArrowheads="1"/>
          </p:cNvSpPr>
          <p:nvPr/>
        </p:nvSpPr>
        <p:spPr bwMode="auto">
          <a:xfrm>
            <a:off x="1066800" y="4687669"/>
            <a:ext cx="12953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/>
              <a:t>Inputs </a:t>
            </a:r>
          </a:p>
          <a:p>
            <a:pPr algn="r"/>
            <a:r>
              <a:rPr lang="en-US" dirty="0" smtClean="0"/>
              <a:t>(partitions)</a:t>
            </a:r>
          </a:p>
        </p:txBody>
      </p:sp>
      <p:sp>
        <p:nvSpPr>
          <p:cNvPr id="75" name="Text Box 165"/>
          <p:cNvSpPr txBox="1">
            <a:spLocks noChangeArrowheads="1"/>
          </p:cNvSpPr>
          <p:nvPr/>
        </p:nvSpPr>
        <p:spPr bwMode="auto">
          <a:xfrm>
            <a:off x="1589183" y="4230469"/>
            <a:ext cx="774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40" tIns="45720" rIns="91440" bIns="4572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/>
              <a:t>Count</a:t>
            </a:r>
            <a:endParaRPr lang="en-US" dirty="0"/>
          </a:p>
        </p:txBody>
      </p:sp>
      <p:sp>
        <p:nvSpPr>
          <p:cNvPr id="76" name="Oval 133"/>
          <p:cNvSpPr>
            <a:spLocks noChangeArrowheads="1"/>
          </p:cNvSpPr>
          <p:nvPr/>
        </p:nvSpPr>
        <p:spPr bwMode="auto">
          <a:xfrm>
            <a:off x="2744215" y="4687669"/>
            <a:ext cx="463550" cy="273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r>
              <a:rPr lang="en-US" dirty="0" smtClean="0">
                <a:solidFill>
                  <a:schemeClr val="bg1"/>
                </a:solidFill>
              </a:rPr>
              <a:t>I1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7" name="Oval 155"/>
          <p:cNvSpPr>
            <a:spLocks noChangeArrowheads="1"/>
          </p:cNvSpPr>
          <p:nvPr/>
        </p:nvSpPr>
        <p:spPr bwMode="auto">
          <a:xfrm>
            <a:off x="3177351" y="3087469"/>
            <a:ext cx="387350" cy="273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endParaRPr lang="en-US"/>
          </a:p>
        </p:txBody>
      </p:sp>
      <p:sp>
        <p:nvSpPr>
          <p:cNvPr id="78" name="Text Box 169"/>
          <p:cNvSpPr txBox="1">
            <a:spLocks noChangeArrowheads="1"/>
          </p:cNvSpPr>
          <p:nvPr/>
        </p:nvSpPr>
        <p:spPr bwMode="auto">
          <a:xfrm>
            <a:off x="6019800" y="2438400"/>
            <a:ext cx="3124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/>
              <a:t>First execution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DAG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Identical Computation</a:t>
            </a:r>
          </a:p>
        </p:txBody>
      </p:sp>
      <p:sp>
        <p:nvSpPr>
          <p:cNvPr id="18468" name="Text Box 169"/>
          <p:cNvSpPr txBox="1">
            <a:spLocks noChangeArrowheads="1"/>
          </p:cNvSpPr>
          <p:nvPr/>
        </p:nvSpPr>
        <p:spPr bwMode="auto">
          <a:xfrm>
            <a:off x="6019800" y="2438400"/>
            <a:ext cx="3124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/>
              <a:t>Second execution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DAG </a:t>
            </a:r>
          </a:p>
        </p:txBody>
      </p:sp>
      <p:sp>
        <p:nvSpPr>
          <p:cNvPr id="37" name="Text Box 38"/>
          <p:cNvSpPr txBox="1">
            <a:spLocks noChangeArrowheads="1"/>
          </p:cNvSpPr>
          <p:nvPr/>
        </p:nvSpPr>
        <p:spPr bwMode="auto">
          <a:xfrm>
            <a:off x="762000" y="1447800"/>
            <a:ext cx="320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/>
              <a:t>Record Count</a:t>
            </a:r>
            <a:endParaRPr lang="en-US" sz="3200" dirty="0"/>
          </a:p>
        </p:txBody>
      </p:sp>
      <p:sp>
        <p:nvSpPr>
          <p:cNvPr id="63" name="Oval 127"/>
          <p:cNvSpPr>
            <a:spLocks noChangeArrowheads="1"/>
          </p:cNvSpPr>
          <p:nvPr/>
        </p:nvSpPr>
        <p:spPr bwMode="auto">
          <a:xfrm>
            <a:off x="2743295" y="4270156"/>
            <a:ext cx="463550" cy="27305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64" name="AutoShape 129"/>
          <p:cNvCxnSpPr>
            <a:cxnSpLocks noChangeShapeType="1"/>
          </p:cNvCxnSpPr>
          <p:nvPr/>
        </p:nvCxnSpPr>
        <p:spPr bwMode="auto">
          <a:xfrm flipV="1">
            <a:off x="2963957" y="4535269"/>
            <a:ext cx="0" cy="163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5" name="Oval 133"/>
          <p:cNvSpPr>
            <a:spLocks noChangeArrowheads="1"/>
          </p:cNvSpPr>
          <p:nvPr/>
        </p:nvSpPr>
        <p:spPr bwMode="auto">
          <a:xfrm>
            <a:off x="3574548" y="4698781"/>
            <a:ext cx="463550" cy="273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r>
              <a:rPr lang="en-US" dirty="0" smtClean="0">
                <a:solidFill>
                  <a:schemeClr val="bg1"/>
                </a:solidFill>
              </a:rPr>
              <a:t>I2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6" name="AutoShape 135"/>
          <p:cNvCxnSpPr>
            <a:cxnSpLocks noChangeShapeType="1"/>
            <a:stCxn id="65" idx="0"/>
          </p:cNvCxnSpPr>
          <p:nvPr/>
        </p:nvCxnSpPr>
        <p:spPr bwMode="auto">
          <a:xfrm flipV="1">
            <a:off x="3806323" y="4535269"/>
            <a:ext cx="0" cy="163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7" name="Oval 139"/>
          <p:cNvSpPr>
            <a:spLocks noChangeArrowheads="1"/>
          </p:cNvSpPr>
          <p:nvPr/>
        </p:nvSpPr>
        <p:spPr bwMode="auto">
          <a:xfrm>
            <a:off x="3575050" y="4270156"/>
            <a:ext cx="463550" cy="27305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68" name="Oval 151"/>
          <p:cNvSpPr>
            <a:spLocks noChangeArrowheads="1"/>
          </p:cNvSpPr>
          <p:nvPr/>
        </p:nvSpPr>
        <p:spPr bwMode="auto">
          <a:xfrm>
            <a:off x="3143035" y="3579597"/>
            <a:ext cx="457200" cy="26987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69" name="AutoShape 152"/>
          <p:cNvCxnSpPr>
            <a:cxnSpLocks noChangeShapeType="1"/>
            <a:stCxn id="63" idx="0"/>
            <a:endCxn id="68" idx="4"/>
          </p:cNvCxnSpPr>
          <p:nvPr/>
        </p:nvCxnSpPr>
        <p:spPr bwMode="auto">
          <a:xfrm rot="5400000" flipH="1" flipV="1">
            <a:off x="2963011" y="3861534"/>
            <a:ext cx="420687" cy="39656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0" name="AutoShape 153"/>
          <p:cNvCxnSpPr>
            <a:cxnSpLocks noChangeShapeType="1"/>
            <a:stCxn id="67" idx="0"/>
            <a:endCxn id="68" idx="4"/>
          </p:cNvCxnSpPr>
          <p:nvPr/>
        </p:nvCxnSpPr>
        <p:spPr bwMode="auto">
          <a:xfrm rot="16200000" flipV="1">
            <a:off x="3378888" y="3842219"/>
            <a:ext cx="420684" cy="43519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1" name="AutoShape 154"/>
          <p:cNvCxnSpPr>
            <a:cxnSpLocks noChangeShapeType="1"/>
            <a:stCxn id="68" idx="0"/>
          </p:cNvCxnSpPr>
          <p:nvPr/>
        </p:nvCxnSpPr>
        <p:spPr bwMode="auto">
          <a:xfrm rot="16200000" flipV="1">
            <a:off x="3258286" y="3466245"/>
            <a:ext cx="219075" cy="762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2" name="Text Box 165"/>
          <p:cNvSpPr txBox="1">
            <a:spLocks noChangeArrowheads="1"/>
          </p:cNvSpPr>
          <p:nvPr/>
        </p:nvSpPr>
        <p:spPr bwMode="auto">
          <a:xfrm>
            <a:off x="1589183" y="3519488"/>
            <a:ext cx="774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40" tIns="45720" rIns="91440" bIns="4572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/>
              <a:t>Add</a:t>
            </a:r>
            <a:endParaRPr lang="en-US" dirty="0"/>
          </a:p>
        </p:txBody>
      </p:sp>
      <p:sp>
        <p:nvSpPr>
          <p:cNvPr id="73" name="Text Box 166"/>
          <p:cNvSpPr txBox="1">
            <a:spLocks noChangeArrowheads="1"/>
          </p:cNvSpPr>
          <p:nvPr/>
        </p:nvSpPr>
        <p:spPr bwMode="auto">
          <a:xfrm>
            <a:off x="1364038" y="3048000"/>
            <a:ext cx="1006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40" tIns="45720" rIns="91440" bIns="4572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/>
              <a:t>Outputs</a:t>
            </a:r>
          </a:p>
        </p:txBody>
      </p:sp>
      <p:sp>
        <p:nvSpPr>
          <p:cNvPr id="74" name="Text Box 167"/>
          <p:cNvSpPr txBox="1">
            <a:spLocks noChangeArrowheads="1"/>
          </p:cNvSpPr>
          <p:nvPr/>
        </p:nvSpPr>
        <p:spPr bwMode="auto">
          <a:xfrm>
            <a:off x="1066800" y="4687669"/>
            <a:ext cx="12953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/>
              <a:t>Inputs </a:t>
            </a:r>
          </a:p>
          <a:p>
            <a:pPr algn="r"/>
            <a:r>
              <a:rPr lang="en-US" dirty="0" smtClean="0"/>
              <a:t>(partitions)</a:t>
            </a:r>
          </a:p>
        </p:txBody>
      </p:sp>
      <p:sp>
        <p:nvSpPr>
          <p:cNvPr id="75" name="Text Box 165"/>
          <p:cNvSpPr txBox="1">
            <a:spLocks noChangeArrowheads="1"/>
          </p:cNvSpPr>
          <p:nvPr/>
        </p:nvSpPr>
        <p:spPr bwMode="auto">
          <a:xfrm>
            <a:off x="1589183" y="4230469"/>
            <a:ext cx="774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40" tIns="45720" rIns="91440" bIns="4572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/>
              <a:t>Count</a:t>
            </a:r>
            <a:endParaRPr lang="en-US" dirty="0"/>
          </a:p>
        </p:txBody>
      </p:sp>
      <p:sp>
        <p:nvSpPr>
          <p:cNvPr id="76" name="Oval 133"/>
          <p:cNvSpPr>
            <a:spLocks noChangeArrowheads="1"/>
          </p:cNvSpPr>
          <p:nvPr/>
        </p:nvSpPr>
        <p:spPr bwMode="auto">
          <a:xfrm>
            <a:off x="2744215" y="4687669"/>
            <a:ext cx="463550" cy="273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r>
              <a:rPr lang="en-US" dirty="0" smtClean="0">
                <a:solidFill>
                  <a:schemeClr val="bg1"/>
                </a:solidFill>
              </a:rPr>
              <a:t>I1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7" name="Oval 155"/>
          <p:cNvSpPr>
            <a:spLocks noChangeArrowheads="1"/>
          </p:cNvSpPr>
          <p:nvPr/>
        </p:nvSpPr>
        <p:spPr bwMode="auto">
          <a:xfrm>
            <a:off x="3177351" y="3087469"/>
            <a:ext cx="387350" cy="273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endParaRPr lang="en-US"/>
          </a:p>
        </p:txBody>
      </p:sp>
      <p:sp>
        <p:nvSpPr>
          <p:cNvPr id="20" name="Oval 185" descr="Wide upward diagonal"/>
          <p:cNvSpPr>
            <a:spLocks noChangeArrowheads="1"/>
          </p:cNvSpPr>
          <p:nvPr/>
        </p:nvSpPr>
        <p:spPr bwMode="auto">
          <a:xfrm>
            <a:off x="4419600" y="4712076"/>
            <a:ext cx="463550" cy="273050"/>
          </a:xfrm>
          <a:prstGeom prst="ellipse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I3</a:t>
            </a:r>
            <a:endParaRPr lang="en-US" dirty="0"/>
          </a:p>
        </p:txBody>
      </p:sp>
      <p:sp>
        <p:nvSpPr>
          <p:cNvPr id="21" name="Oval 186" descr="Wide upward diagonal"/>
          <p:cNvSpPr>
            <a:spLocks noChangeArrowheads="1"/>
          </p:cNvSpPr>
          <p:nvPr/>
        </p:nvSpPr>
        <p:spPr bwMode="auto">
          <a:xfrm>
            <a:off x="4419600" y="4275513"/>
            <a:ext cx="463550" cy="273050"/>
          </a:xfrm>
          <a:prstGeom prst="ellipse">
            <a:avLst/>
          </a:prstGeom>
          <a:pattFill prst="wdUpDiag">
            <a:fgClr>
              <a:srgbClr val="00FF00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22" name="AutoShape 187"/>
          <p:cNvCxnSpPr>
            <a:cxnSpLocks noChangeShapeType="1"/>
            <a:stCxn id="20" idx="0"/>
            <a:endCxn id="21" idx="4"/>
          </p:cNvCxnSpPr>
          <p:nvPr/>
        </p:nvCxnSpPr>
        <p:spPr bwMode="auto">
          <a:xfrm flipV="1">
            <a:off x="4651375" y="4548563"/>
            <a:ext cx="0" cy="1635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9" name="AutoShape 153"/>
          <p:cNvCxnSpPr>
            <a:cxnSpLocks noChangeShapeType="1"/>
            <a:stCxn id="21" idx="0"/>
            <a:endCxn id="68" idx="4"/>
          </p:cNvCxnSpPr>
          <p:nvPr/>
        </p:nvCxnSpPr>
        <p:spPr bwMode="auto">
          <a:xfrm rot="16200000" flipV="1">
            <a:off x="3798485" y="3422623"/>
            <a:ext cx="426041" cy="127974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2" name="Text Box 162"/>
          <p:cNvSpPr txBox="1">
            <a:spLocks noChangeArrowheads="1"/>
          </p:cNvSpPr>
          <p:nvPr/>
        </p:nvSpPr>
        <p:spPr bwMode="auto">
          <a:xfrm>
            <a:off x="5410200" y="5486400"/>
            <a:ext cx="2438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New Input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rot="10800000">
            <a:off x="4800600" y="5029200"/>
            <a:ext cx="685802" cy="457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2590800" y="4191000"/>
            <a:ext cx="1600200" cy="914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IDE – </a:t>
            </a:r>
            <a:r>
              <a:rPr lang="en-US" dirty="0" err="1" smtClean="0"/>
              <a:t>IDEntical</a:t>
            </a:r>
            <a:r>
              <a:rPr lang="en-US" dirty="0" smtClean="0"/>
              <a:t> Computation</a:t>
            </a:r>
          </a:p>
        </p:txBody>
      </p:sp>
      <p:sp>
        <p:nvSpPr>
          <p:cNvPr id="18468" name="Text Box 169"/>
          <p:cNvSpPr txBox="1">
            <a:spLocks noChangeArrowheads="1"/>
          </p:cNvSpPr>
          <p:nvPr/>
        </p:nvSpPr>
        <p:spPr bwMode="auto">
          <a:xfrm>
            <a:off x="6019800" y="2438400"/>
            <a:ext cx="3124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/>
              <a:t>Second execution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DAG </a:t>
            </a:r>
          </a:p>
        </p:txBody>
      </p:sp>
      <p:sp>
        <p:nvSpPr>
          <p:cNvPr id="37" name="Text Box 38"/>
          <p:cNvSpPr txBox="1">
            <a:spLocks noChangeArrowheads="1"/>
          </p:cNvSpPr>
          <p:nvPr/>
        </p:nvSpPr>
        <p:spPr bwMode="auto">
          <a:xfrm>
            <a:off x="762000" y="1447800"/>
            <a:ext cx="3276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/>
              <a:t>Record Count</a:t>
            </a:r>
            <a:endParaRPr lang="en-US" sz="3200" dirty="0"/>
          </a:p>
        </p:txBody>
      </p:sp>
      <p:sp>
        <p:nvSpPr>
          <p:cNvPr id="63" name="Oval 127"/>
          <p:cNvSpPr>
            <a:spLocks noChangeArrowheads="1"/>
          </p:cNvSpPr>
          <p:nvPr/>
        </p:nvSpPr>
        <p:spPr bwMode="auto">
          <a:xfrm>
            <a:off x="2743295" y="4270156"/>
            <a:ext cx="463550" cy="27305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64" name="AutoShape 129"/>
          <p:cNvCxnSpPr>
            <a:cxnSpLocks noChangeShapeType="1"/>
          </p:cNvCxnSpPr>
          <p:nvPr/>
        </p:nvCxnSpPr>
        <p:spPr bwMode="auto">
          <a:xfrm flipV="1">
            <a:off x="2963957" y="4535269"/>
            <a:ext cx="0" cy="163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5" name="Oval 133"/>
          <p:cNvSpPr>
            <a:spLocks noChangeArrowheads="1"/>
          </p:cNvSpPr>
          <p:nvPr/>
        </p:nvSpPr>
        <p:spPr bwMode="auto">
          <a:xfrm>
            <a:off x="3574548" y="4698781"/>
            <a:ext cx="463550" cy="273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r>
              <a:rPr lang="en-US" dirty="0" smtClean="0">
                <a:solidFill>
                  <a:schemeClr val="bg1"/>
                </a:solidFill>
              </a:rPr>
              <a:t>I2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6" name="AutoShape 135"/>
          <p:cNvCxnSpPr>
            <a:cxnSpLocks noChangeShapeType="1"/>
            <a:stCxn id="65" idx="0"/>
          </p:cNvCxnSpPr>
          <p:nvPr/>
        </p:nvCxnSpPr>
        <p:spPr bwMode="auto">
          <a:xfrm flipV="1">
            <a:off x="3806323" y="4535269"/>
            <a:ext cx="0" cy="163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7" name="Oval 139"/>
          <p:cNvSpPr>
            <a:spLocks noChangeArrowheads="1"/>
          </p:cNvSpPr>
          <p:nvPr/>
        </p:nvSpPr>
        <p:spPr bwMode="auto">
          <a:xfrm>
            <a:off x="3575050" y="4270156"/>
            <a:ext cx="463550" cy="27305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68" name="Oval 151"/>
          <p:cNvSpPr>
            <a:spLocks noChangeArrowheads="1"/>
          </p:cNvSpPr>
          <p:nvPr/>
        </p:nvSpPr>
        <p:spPr bwMode="auto">
          <a:xfrm>
            <a:off x="3143035" y="3579597"/>
            <a:ext cx="457200" cy="26987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69" name="AutoShape 152"/>
          <p:cNvCxnSpPr>
            <a:cxnSpLocks noChangeShapeType="1"/>
            <a:stCxn id="63" idx="0"/>
            <a:endCxn id="68" idx="4"/>
          </p:cNvCxnSpPr>
          <p:nvPr/>
        </p:nvCxnSpPr>
        <p:spPr bwMode="auto">
          <a:xfrm rot="5400000" flipH="1" flipV="1">
            <a:off x="2963011" y="3861534"/>
            <a:ext cx="420687" cy="39656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0" name="AutoShape 153"/>
          <p:cNvCxnSpPr>
            <a:cxnSpLocks noChangeShapeType="1"/>
            <a:stCxn id="67" idx="0"/>
            <a:endCxn id="68" idx="4"/>
          </p:cNvCxnSpPr>
          <p:nvPr/>
        </p:nvCxnSpPr>
        <p:spPr bwMode="auto">
          <a:xfrm rot="16200000" flipV="1">
            <a:off x="3378888" y="3842219"/>
            <a:ext cx="420684" cy="43519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1" name="AutoShape 154"/>
          <p:cNvCxnSpPr>
            <a:cxnSpLocks noChangeShapeType="1"/>
            <a:stCxn id="68" idx="0"/>
          </p:cNvCxnSpPr>
          <p:nvPr/>
        </p:nvCxnSpPr>
        <p:spPr bwMode="auto">
          <a:xfrm rot="16200000" flipV="1">
            <a:off x="3258286" y="3466245"/>
            <a:ext cx="219075" cy="762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2" name="Text Box 165"/>
          <p:cNvSpPr txBox="1">
            <a:spLocks noChangeArrowheads="1"/>
          </p:cNvSpPr>
          <p:nvPr/>
        </p:nvSpPr>
        <p:spPr bwMode="auto">
          <a:xfrm>
            <a:off x="1589183" y="3519488"/>
            <a:ext cx="774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40" tIns="45720" rIns="91440" bIns="4572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/>
              <a:t>Add</a:t>
            </a:r>
            <a:endParaRPr lang="en-US" dirty="0"/>
          </a:p>
        </p:txBody>
      </p:sp>
      <p:sp>
        <p:nvSpPr>
          <p:cNvPr id="73" name="Text Box 166"/>
          <p:cNvSpPr txBox="1">
            <a:spLocks noChangeArrowheads="1"/>
          </p:cNvSpPr>
          <p:nvPr/>
        </p:nvSpPr>
        <p:spPr bwMode="auto">
          <a:xfrm>
            <a:off x="1364038" y="3048000"/>
            <a:ext cx="1006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40" tIns="45720" rIns="91440" bIns="4572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/>
              <a:t>Outputs</a:t>
            </a:r>
          </a:p>
        </p:txBody>
      </p:sp>
      <p:sp>
        <p:nvSpPr>
          <p:cNvPr id="74" name="Text Box 167"/>
          <p:cNvSpPr txBox="1">
            <a:spLocks noChangeArrowheads="1"/>
          </p:cNvSpPr>
          <p:nvPr/>
        </p:nvSpPr>
        <p:spPr bwMode="auto">
          <a:xfrm>
            <a:off x="1066800" y="4687669"/>
            <a:ext cx="12953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/>
              <a:t>Inputs </a:t>
            </a:r>
          </a:p>
          <a:p>
            <a:pPr algn="r"/>
            <a:r>
              <a:rPr lang="en-US" dirty="0" smtClean="0"/>
              <a:t>(partitions)</a:t>
            </a:r>
          </a:p>
        </p:txBody>
      </p:sp>
      <p:sp>
        <p:nvSpPr>
          <p:cNvPr id="75" name="Text Box 165"/>
          <p:cNvSpPr txBox="1">
            <a:spLocks noChangeArrowheads="1"/>
          </p:cNvSpPr>
          <p:nvPr/>
        </p:nvSpPr>
        <p:spPr bwMode="auto">
          <a:xfrm>
            <a:off x="1589183" y="4230469"/>
            <a:ext cx="774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40" tIns="45720" rIns="91440" bIns="4572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/>
              <a:t>Count</a:t>
            </a:r>
            <a:endParaRPr lang="en-US" dirty="0"/>
          </a:p>
        </p:txBody>
      </p:sp>
      <p:sp>
        <p:nvSpPr>
          <p:cNvPr id="76" name="Oval 133"/>
          <p:cNvSpPr>
            <a:spLocks noChangeArrowheads="1"/>
          </p:cNvSpPr>
          <p:nvPr/>
        </p:nvSpPr>
        <p:spPr bwMode="auto">
          <a:xfrm>
            <a:off x="2744215" y="4687669"/>
            <a:ext cx="463550" cy="273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r>
              <a:rPr lang="en-US" dirty="0" smtClean="0">
                <a:solidFill>
                  <a:schemeClr val="bg1"/>
                </a:solidFill>
              </a:rPr>
              <a:t>I1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7" name="Oval 155"/>
          <p:cNvSpPr>
            <a:spLocks noChangeArrowheads="1"/>
          </p:cNvSpPr>
          <p:nvPr/>
        </p:nvSpPr>
        <p:spPr bwMode="auto">
          <a:xfrm>
            <a:off x="3177351" y="3087469"/>
            <a:ext cx="387350" cy="273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endParaRPr lang="en-US"/>
          </a:p>
        </p:txBody>
      </p:sp>
      <p:sp>
        <p:nvSpPr>
          <p:cNvPr id="20" name="Oval 185" descr="Wide upward diagonal"/>
          <p:cNvSpPr>
            <a:spLocks noChangeArrowheads="1"/>
          </p:cNvSpPr>
          <p:nvPr/>
        </p:nvSpPr>
        <p:spPr bwMode="auto">
          <a:xfrm>
            <a:off x="4419600" y="4712076"/>
            <a:ext cx="463550" cy="273050"/>
          </a:xfrm>
          <a:prstGeom prst="ellipse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I3</a:t>
            </a:r>
            <a:endParaRPr lang="en-US" dirty="0"/>
          </a:p>
        </p:txBody>
      </p:sp>
      <p:sp>
        <p:nvSpPr>
          <p:cNvPr id="21" name="Oval 186" descr="Wide upward diagonal"/>
          <p:cNvSpPr>
            <a:spLocks noChangeArrowheads="1"/>
          </p:cNvSpPr>
          <p:nvPr/>
        </p:nvSpPr>
        <p:spPr bwMode="auto">
          <a:xfrm>
            <a:off x="4419600" y="4275513"/>
            <a:ext cx="463550" cy="273050"/>
          </a:xfrm>
          <a:prstGeom prst="ellipse">
            <a:avLst/>
          </a:prstGeom>
          <a:pattFill prst="wdUpDiag">
            <a:fgClr>
              <a:srgbClr val="00FF00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22" name="AutoShape 187"/>
          <p:cNvCxnSpPr>
            <a:cxnSpLocks noChangeShapeType="1"/>
            <a:stCxn id="20" idx="0"/>
            <a:endCxn id="21" idx="4"/>
          </p:cNvCxnSpPr>
          <p:nvPr/>
        </p:nvCxnSpPr>
        <p:spPr bwMode="auto">
          <a:xfrm flipV="1">
            <a:off x="4651375" y="4548563"/>
            <a:ext cx="0" cy="1635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9" name="AutoShape 153"/>
          <p:cNvCxnSpPr>
            <a:cxnSpLocks noChangeShapeType="1"/>
            <a:stCxn id="21" idx="0"/>
            <a:endCxn id="68" idx="4"/>
          </p:cNvCxnSpPr>
          <p:nvPr/>
        </p:nvCxnSpPr>
        <p:spPr bwMode="auto">
          <a:xfrm rot="16200000" flipV="1">
            <a:off x="3798485" y="3422623"/>
            <a:ext cx="426041" cy="127974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8" name="Freeform 46"/>
          <p:cNvSpPr>
            <a:spLocks/>
          </p:cNvSpPr>
          <p:nvPr/>
        </p:nvSpPr>
        <p:spPr bwMode="auto">
          <a:xfrm rot="1487072">
            <a:off x="3071432" y="4372407"/>
            <a:ext cx="2332934" cy="1715019"/>
          </a:xfrm>
          <a:custGeom>
            <a:avLst/>
            <a:gdLst>
              <a:gd name="T0" fmla="*/ 1152 w 1152"/>
              <a:gd name="T1" fmla="*/ 0 h 768"/>
              <a:gd name="T2" fmla="*/ 384 w 1152"/>
              <a:gd name="T3" fmla="*/ 672 h 768"/>
              <a:gd name="T4" fmla="*/ 0 w 1152"/>
              <a:gd name="T5" fmla="*/ 576 h 768"/>
              <a:gd name="T6" fmla="*/ 0 60000 65536"/>
              <a:gd name="T7" fmla="*/ 0 60000 65536"/>
              <a:gd name="T8" fmla="*/ 0 60000 65536"/>
              <a:gd name="T9" fmla="*/ 0 w 1152"/>
              <a:gd name="T10" fmla="*/ 0 h 768"/>
              <a:gd name="T11" fmla="*/ 1152 w 1152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2" h="768">
                <a:moveTo>
                  <a:pt x="1152" y="0"/>
                </a:moveTo>
                <a:cubicBezTo>
                  <a:pt x="864" y="288"/>
                  <a:pt x="576" y="576"/>
                  <a:pt x="384" y="672"/>
                </a:cubicBezTo>
                <a:cubicBezTo>
                  <a:pt x="192" y="768"/>
                  <a:pt x="96" y="672"/>
                  <a:pt x="0" y="576"/>
                </a:cubicBezTo>
              </a:path>
            </a:pathLst>
          </a:custGeom>
          <a:noFill/>
          <a:ln w="38100">
            <a:solidFill>
              <a:srgbClr val="969696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" name="Text Box 47"/>
          <p:cNvSpPr txBox="1">
            <a:spLocks noChangeArrowheads="1"/>
          </p:cNvSpPr>
          <p:nvPr/>
        </p:nvSpPr>
        <p:spPr bwMode="auto">
          <a:xfrm>
            <a:off x="5638800" y="4596825"/>
            <a:ext cx="304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Identical </a:t>
            </a:r>
            <a:r>
              <a:rPr lang="en-US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subDAG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Dryad = Execution Layer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2286000"/>
            <a:ext cx="4495800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Job (application)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609600" y="3200400"/>
            <a:ext cx="4495800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Dryad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609600" y="4114800"/>
            <a:ext cx="4495800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Cluster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781800" y="2286000"/>
            <a:ext cx="1752600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Pipeline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6781800" y="3200400"/>
            <a:ext cx="1752600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Shell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6781800" y="4114800"/>
            <a:ext cx="1752600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Machine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5562600" y="2743200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≈</a:t>
            </a:r>
            <a:endParaRPr lang="en-US" sz="9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8664"/>
            <a:ext cx="8229600" cy="1020762"/>
          </a:xfrm>
        </p:spPr>
        <p:txBody>
          <a:bodyPr/>
          <a:lstStyle/>
          <a:p>
            <a:r>
              <a:rPr lang="en-US" dirty="0" smtClean="0"/>
              <a:t>Identical Computation</a:t>
            </a:r>
          </a:p>
        </p:txBody>
      </p:sp>
      <p:sp>
        <p:nvSpPr>
          <p:cNvPr id="21508" name="Text Box 64"/>
          <p:cNvSpPr txBox="1">
            <a:spLocks noChangeArrowheads="1"/>
          </p:cNvSpPr>
          <p:nvPr/>
        </p:nvSpPr>
        <p:spPr bwMode="auto">
          <a:xfrm>
            <a:off x="6324600" y="2500739"/>
            <a:ext cx="2438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/>
              <a:t>IDE Modified </a:t>
            </a:r>
            <a:r>
              <a:rPr lang="en-US" sz="3200" dirty="0"/>
              <a:t>DAG </a:t>
            </a:r>
          </a:p>
        </p:txBody>
      </p:sp>
      <p:sp>
        <p:nvSpPr>
          <p:cNvPr id="21511" name="Oval 93"/>
          <p:cNvSpPr>
            <a:spLocks noChangeArrowheads="1"/>
          </p:cNvSpPr>
          <p:nvPr/>
        </p:nvSpPr>
        <p:spPr bwMode="auto">
          <a:xfrm>
            <a:off x="3581400" y="4267200"/>
            <a:ext cx="463550" cy="273050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Oval 122"/>
          <p:cNvSpPr>
            <a:spLocks noChangeArrowheads="1"/>
          </p:cNvSpPr>
          <p:nvPr/>
        </p:nvSpPr>
        <p:spPr bwMode="auto">
          <a:xfrm>
            <a:off x="2743200" y="4267200"/>
            <a:ext cx="463550" cy="273050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Freeform 124"/>
          <p:cNvSpPr>
            <a:spLocks/>
          </p:cNvSpPr>
          <p:nvPr/>
        </p:nvSpPr>
        <p:spPr bwMode="auto">
          <a:xfrm rot="2068664">
            <a:off x="3284188" y="4298913"/>
            <a:ext cx="2473417" cy="1536773"/>
          </a:xfrm>
          <a:custGeom>
            <a:avLst/>
            <a:gdLst>
              <a:gd name="T0" fmla="*/ 1152 w 1152"/>
              <a:gd name="T1" fmla="*/ 0 h 768"/>
              <a:gd name="T2" fmla="*/ 384 w 1152"/>
              <a:gd name="T3" fmla="*/ 672 h 768"/>
              <a:gd name="T4" fmla="*/ 0 w 1152"/>
              <a:gd name="T5" fmla="*/ 576 h 768"/>
              <a:gd name="T6" fmla="*/ 0 60000 65536"/>
              <a:gd name="T7" fmla="*/ 0 60000 65536"/>
              <a:gd name="T8" fmla="*/ 0 60000 65536"/>
              <a:gd name="T9" fmla="*/ 0 w 1152"/>
              <a:gd name="T10" fmla="*/ 0 h 768"/>
              <a:gd name="T11" fmla="*/ 1152 w 1152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2" h="768">
                <a:moveTo>
                  <a:pt x="1152" y="0"/>
                </a:moveTo>
                <a:cubicBezTo>
                  <a:pt x="864" y="288"/>
                  <a:pt x="576" y="576"/>
                  <a:pt x="384" y="672"/>
                </a:cubicBezTo>
                <a:cubicBezTo>
                  <a:pt x="192" y="768"/>
                  <a:pt x="96" y="672"/>
                  <a:pt x="0" y="576"/>
                </a:cubicBezTo>
              </a:path>
            </a:pathLst>
          </a:custGeom>
          <a:noFill/>
          <a:ln w="38100">
            <a:solidFill>
              <a:srgbClr val="9933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6" name="Text Box 125"/>
          <p:cNvSpPr txBox="1">
            <a:spLocks noChangeArrowheads="1"/>
          </p:cNvSpPr>
          <p:nvPr/>
        </p:nvSpPr>
        <p:spPr bwMode="auto">
          <a:xfrm>
            <a:off x="5867400" y="4572000"/>
            <a:ext cx="2743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993366"/>
                </a:solidFill>
              </a:rPr>
              <a:t>Replaced with Cached Data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81539"/>
            <a:ext cx="8229600" cy="1219200"/>
          </a:xfrm>
          <a:solidFill>
            <a:srgbClr val="FFFF99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normAutofit/>
          </a:bodyPr>
          <a:lstStyle/>
          <a:p>
            <a:pPr algn="ctr" eaLnBrk="1" hangingPunct="1">
              <a:buFontTx/>
              <a:buNone/>
              <a:defRPr/>
            </a:pPr>
            <a:r>
              <a:rPr lang="en-US" dirty="0" smtClean="0"/>
              <a:t>Replace identical computational </a:t>
            </a:r>
            <a:r>
              <a:rPr lang="en-US" dirty="0" err="1" smtClean="0"/>
              <a:t>subDAG</a:t>
            </a:r>
            <a:r>
              <a:rPr lang="en-US" dirty="0" smtClean="0"/>
              <a:t> with </a:t>
            </a:r>
          </a:p>
          <a:p>
            <a:pPr algn="ctr" eaLnBrk="1" hangingPunct="1">
              <a:buFontTx/>
              <a:buNone/>
              <a:defRPr/>
            </a:pPr>
            <a:r>
              <a:rPr lang="en-US" dirty="0" smtClean="0"/>
              <a:t>edge data cached from previous execution</a:t>
            </a:r>
          </a:p>
        </p:txBody>
      </p:sp>
      <p:sp>
        <p:nvSpPr>
          <p:cNvPr id="46" name="Oval 151"/>
          <p:cNvSpPr>
            <a:spLocks noChangeArrowheads="1"/>
          </p:cNvSpPr>
          <p:nvPr/>
        </p:nvSpPr>
        <p:spPr bwMode="auto">
          <a:xfrm>
            <a:off x="3143035" y="3579597"/>
            <a:ext cx="457200" cy="26987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47" name="AutoShape 152"/>
          <p:cNvCxnSpPr>
            <a:cxnSpLocks noChangeShapeType="1"/>
            <a:endCxn id="46" idx="4"/>
          </p:cNvCxnSpPr>
          <p:nvPr/>
        </p:nvCxnSpPr>
        <p:spPr bwMode="auto">
          <a:xfrm rot="5400000" flipH="1" flipV="1">
            <a:off x="2963011" y="3861534"/>
            <a:ext cx="420687" cy="39656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8" name="AutoShape 153"/>
          <p:cNvCxnSpPr>
            <a:cxnSpLocks noChangeShapeType="1"/>
            <a:endCxn id="46" idx="4"/>
          </p:cNvCxnSpPr>
          <p:nvPr/>
        </p:nvCxnSpPr>
        <p:spPr bwMode="auto">
          <a:xfrm rot="16200000" flipV="1">
            <a:off x="3378888" y="3842219"/>
            <a:ext cx="420684" cy="43519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9" name="AutoShape 154"/>
          <p:cNvCxnSpPr>
            <a:cxnSpLocks noChangeShapeType="1"/>
            <a:stCxn id="46" idx="0"/>
          </p:cNvCxnSpPr>
          <p:nvPr/>
        </p:nvCxnSpPr>
        <p:spPr bwMode="auto">
          <a:xfrm rot="16200000" flipV="1">
            <a:off x="3258286" y="3466245"/>
            <a:ext cx="219075" cy="762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0" name="Text Box 165"/>
          <p:cNvSpPr txBox="1">
            <a:spLocks noChangeArrowheads="1"/>
          </p:cNvSpPr>
          <p:nvPr/>
        </p:nvSpPr>
        <p:spPr bwMode="auto">
          <a:xfrm>
            <a:off x="1589183" y="3519488"/>
            <a:ext cx="774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40" tIns="45720" rIns="91440" bIns="4572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/>
              <a:t>Add</a:t>
            </a:r>
            <a:endParaRPr lang="en-US" dirty="0"/>
          </a:p>
        </p:txBody>
      </p:sp>
      <p:sp>
        <p:nvSpPr>
          <p:cNvPr id="51" name="Text Box 166"/>
          <p:cNvSpPr txBox="1">
            <a:spLocks noChangeArrowheads="1"/>
          </p:cNvSpPr>
          <p:nvPr/>
        </p:nvSpPr>
        <p:spPr bwMode="auto">
          <a:xfrm>
            <a:off x="1364038" y="3048000"/>
            <a:ext cx="1006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40" tIns="45720" rIns="91440" bIns="4572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/>
              <a:t>Outputs</a:t>
            </a:r>
          </a:p>
        </p:txBody>
      </p:sp>
      <p:sp>
        <p:nvSpPr>
          <p:cNvPr id="52" name="Text Box 167"/>
          <p:cNvSpPr txBox="1">
            <a:spLocks noChangeArrowheads="1"/>
          </p:cNvSpPr>
          <p:nvPr/>
        </p:nvSpPr>
        <p:spPr bwMode="auto">
          <a:xfrm>
            <a:off x="1066800" y="4687669"/>
            <a:ext cx="12953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/>
              <a:t>Inputs </a:t>
            </a:r>
          </a:p>
          <a:p>
            <a:pPr algn="r"/>
            <a:r>
              <a:rPr lang="en-US" dirty="0" smtClean="0"/>
              <a:t>(partitions)</a:t>
            </a:r>
          </a:p>
        </p:txBody>
      </p:sp>
      <p:sp>
        <p:nvSpPr>
          <p:cNvPr id="53" name="Text Box 165"/>
          <p:cNvSpPr txBox="1">
            <a:spLocks noChangeArrowheads="1"/>
          </p:cNvSpPr>
          <p:nvPr/>
        </p:nvSpPr>
        <p:spPr bwMode="auto">
          <a:xfrm>
            <a:off x="1589183" y="4230469"/>
            <a:ext cx="774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40" tIns="45720" rIns="91440" bIns="4572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/>
              <a:t>Count</a:t>
            </a:r>
            <a:endParaRPr lang="en-US" dirty="0"/>
          </a:p>
        </p:txBody>
      </p:sp>
      <p:sp>
        <p:nvSpPr>
          <p:cNvPr id="55" name="Oval 155"/>
          <p:cNvSpPr>
            <a:spLocks noChangeArrowheads="1"/>
          </p:cNvSpPr>
          <p:nvPr/>
        </p:nvSpPr>
        <p:spPr bwMode="auto">
          <a:xfrm>
            <a:off x="3177351" y="3087469"/>
            <a:ext cx="387350" cy="273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endParaRPr lang="en-US"/>
          </a:p>
        </p:txBody>
      </p:sp>
      <p:sp>
        <p:nvSpPr>
          <p:cNvPr id="56" name="Oval 185" descr="Wide upward diagonal"/>
          <p:cNvSpPr>
            <a:spLocks noChangeArrowheads="1"/>
          </p:cNvSpPr>
          <p:nvPr/>
        </p:nvSpPr>
        <p:spPr bwMode="auto">
          <a:xfrm>
            <a:off x="4419600" y="4712076"/>
            <a:ext cx="463550" cy="273050"/>
          </a:xfrm>
          <a:prstGeom prst="ellipse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I3</a:t>
            </a:r>
            <a:endParaRPr lang="en-US" dirty="0"/>
          </a:p>
        </p:txBody>
      </p:sp>
      <p:sp>
        <p:nvSpPr>
          <p:cNvPr id="57" name="Oval 186" descr="Wide upward diagonal"/>
          <p:cNvSpPr>
            <a:spLocks noChangeArrowheads="1"/>
          </p:cNvSpPr>
          <p:nvPr/>
        </p:nvSpPr>
        <p:spPr bwMode="auto">
          <a:xfrm>
            <a:off x="4419600" y="4275513"/>
            <a:ext cx="463550" cy="273050"/>
          </a:xfrm>
          <a:prstGeom prst="ellipse">
            <a:avLst/>
          </a:prstGeom>
          <a:pattFill prst="wdUpDiag">
            <a:fgClr>
              <a:srgbClr val="00FF00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58" name="AutoShape 187"/>
          <p:cNvCxnSpPr>
            <a:cxnSpLocks noChangeShapeType="1"/>
            <a:stCxn id="56" idx="0"/>
            <a:endCxn id="57" idx="4"/>
          </p:cNvCxnSpPr>
          <p:nvPr/>
        </p:nvCxnSpPr>
        <p:spPr bwMode="auto">
          <a:xfrm flipV="1">
            <a:off x="4651375" y="4548563"/>
            <a:ext cx="0" cy="1635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9" name="AutoShape 153"/>
          <p:cNvCxnSpPr>
            <a:cxnSpLocks noChangeShapeType="1"/>
            <a:stCxn id="57" idx="0"/>
            <a:endCxn id="46" idx="4"/>
          </p:cNvCxnSpPr>
          <p:nvPr/>
        </p:nvCxnSpPr>
        <p:spPr bwMode="auto">
          <a:xfrm rot="16200000" flipV="1">
            <a:off x="3798485" y="3422623"/>
            <a:ext cx="426041" cy="127974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8664"/>
            <a:ext cx="8229600" cy="1020762"/>
          </a:xfrm>
        </p:spPr>
        <p:txBody>
          <a:bodyPr/>
          <a:lstStyle/>
          <a:p>
            <a:r>
              <a:rPr lang="en-US" dirty="0" smtClean="0"/>
              <a:t>Identical Computation</a:t>
            </a:r>
          </a:p>
        </p:txBody>
      </p:sp>
      <p:sp>
        <p:nvSpPr>
          <p:cNvPr id="21508" name="Text Box 64"/>
          <p:cNvSpPr txBox="1">
            <a:spLocks noChangeArrowheads="1"/>
          </p:cNvSpPr>
          <p:nvPr/>
        </p:nvSpPr>
        <p:spPr bwMode="auto">
          <a:xfrm>
            <a:off x="6324600" y="2500739"/>
            <a:ext cx="2438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/>
              <a:t>IDE Modified </a:t>
            </a:r>
            <a:r>
              <a:rPr lang="en-US" sz="3200" dirty="0"/>
              <a:t>DAG </a:t>
            </a:r>
          </a:p>
        </p:txBody>
      </p:sp>
      <p:sp>
        <p:nvSpPr>
          <p:cNvPr id="21511" name="Oval 93"/>
          <p:cNvSpPr>
            <a:spLocks noChangeArrowheads="1"/>
          </p:cNvSpPr>
          <p:nvPr/>
        </p:nvSpPr>
        <p:spPr bwMode="auto">
          <a:xfrm>
            <a:off x="3581400" y="4267200"/>
            <a:ext cx="463550" cy="273050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Oval 122"/>
          <p:cNvSpPr>
            <a:spLocks noChangeArrowheads="1"/>
          </p:cNvSpPr>
          <p:nvPr/>
        </p:nvSpPr>
        <p:spPr bwMode="auto">
          <a:xfrm>
            <a:off x="2743200" y="4267200"/>
            <a:ext cx="463550" cy="273050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Text Box 125"/>
          <p:cNvSpPr txBox="1">
            <a:spLocks noChangeArrowheads="1"/>
          </p:cNvSpPr>
          <p:nvPr/>
        </p:nvSpPr>
        <p:spPr bwMode="auto">
          <a:xfrm>
            <a:off x="2667000" y="5105400"/>
            <a:ext cx="6096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00B050"/>
                </a:solidFill>
              </a:rPr>
              <a:t>Use DAG </a:t>
            </a:r>
            <a:r>
              <a:rPr lang="en-US" sz="3200" b="1" i="1" dirty="0" smtClean="0">
                <a:solidFill>
                  <a:srgbClr val="00B050"/>
                </a:solidFill>
              </a:rPr>
              <a:t>fingerprints</a:t>
            </a:r>
            <a:r>
              <a:rPr lang="en-US" sz="3200" dirty="0" smtClean="0">
                <a:solidFill>
                  <a:srgbClr val="00B050"/>
                </a:solidFill>
              </a:rPr>
              <a:t> to determine  if computations are identical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6" name="Oval 151"/>
          <p:cNvSpPr>
            <a:spLocks noChangeArrowheads="1"/>
          </p:cNvSpPr>
          <p:nvPr/>
        </p:nvSpPr>
        <p:spPr bwMode="auto">
          <a:xfrm>
            <a:off x="3143035" y="3579597"/>
            <a:ext cx="457200" cy="26987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47" name="AutoShape 152"/>
          <p:cNvCxnSpPr>
            <a:cxnSpLocks noChangeShapeType="1"/>
            <a:endCxn id="46" idx="4"/>
          </p:cNvCxnSpPr>
          <p:nvPr/>
        </p:nvCxnSpPr>
        <p:spPr bwMode="auto">
          <a:xfrm rot="5400000" flipH="1" flipV="1">
            <a:off x="2963011" y="3861534"/>
            <a:ext cx="420687" cy="39656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8" name="AutoShape 153"/>
          <p:cNvCxnSpPr>
            <a:cxnSpLocks noChangeShapeType="1"/>
            <a:endCxn id="46" idx="4"/>
          </p:cNvCxnSpPr>
          <p:nvPr/>
        </p:nvCxnSpPr>
        <p:spPr bwMode="auto">
          <a:xfrm rot="16200000" flipV="1">
            <a:off x="3378888" y="3842219"/>
            <a:ext cx="420684" cy="43519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9" name="AutoShape 154"/>
          <p:cNvCxnSpPr>
            <a:cxnSpLocks noChangeShapeType="1"/>
            <a:stCxn id="46" idx="0"/>
          </p:cNvCxnSpPr>
          <p:nvPr/>
        </p:nvCxnSpPr>
        <p:spPr bwMode="auto">
          <a:xfrm rot="16200000" flipV="1">
            <a:off x="3258286" y="3466245"/>
            <a:ext cx="219075" cy="762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0" name="Text Box 165"/>
          <p:cNvSpPr txBox="1">
            <a:spLocks noChangeArrowheads="1"/>
          </p:cNvSpPr>
          <p:nvPr/>
        </p:nvSpPr>
        <p:spPr bwMode="auto">
          <a:xfrm>
            <a:off x="1589183" y="3519488"/>
            <a:ext cx="774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40" tIns="45720" rIns="91440" bIns="4572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/>
              <a:t>Add</a:t>
            </a:r>
            <a:endParaRPr lang="en-US" dirty="0"/>
          </a:p>
        </p:txBody>
      </p:sp>
      <p:sp>
        <p:nvSpPr>
          <p:cNvPr id="51" name="Text Box 166"/>
          <p:cNvSpPr txBox="1">
            <a:spLocks noChangeArrowheads="1"/>
          </p:cNvSpPr>
          <p:nvPr/>
        </p:nvSpPr>
        <p:spPr bwMode="auto">
          <a:xfrm>
            <a:off x="1364038" y="3048000"/>
            <a:ext cx="1006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40" tIns="45720" rIns="91440" bIns="4572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/>
              <a:t>Outputs</a:t>
            </a:r>
          </a:p>
        </p:txBody>
      </p:sp>
      <p:sp>
        <p:nvSpPr>
          <p:cNvPr id="52" name="Text Box 167"/>
          <p:cNvSpPr txBox="1">
            <a:spLocks noChangeArrowheads="1"/>
          </p:cNvSpPr>
          <p:nvPr/>
        </p:nvSpPr>
        <p:spPr bwMode="auto">
          <a:xfrm>
            <a:off x="1066800" y="4687669"/>
            <a:ext cx="12953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/>
              <a:t>Inputs </a:t>
            </a:r>
          </a:p>
          <a:p>
            <a:pPr algn="r"/>
            <a:r>
              <a:rPr lang="en-US" dirty="0" smtClean="0"/>
              <a:t>(partitions)</a:t>
            </a:r>
          </a:p>
        </p:txBody>
      </p:sp>
      <p:sp>
        <p:nvSpPr>
          <p:cNvPr id="53" name="Text Box 165"/>
          <p:cNvSpPr txBox="1">
            <a:spLocks noChangeArrowheads="1"/>
          </p:cNvSpPr>
          <p:nvPr/>
        </p:nvSpPr>
        <p:spPr bwMode="auto">
          <a:xfrm>
            <a:off x="1589183" y="4230469"/>
            <a:ext cx="774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40" tIns="45720" rIns="91440" bIns="4572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/>
              <a:t>Count</a:t>
            </a:r>
            <a:endParaRPr lang="en-US" dirty="0"/>
          </a:p>
        </p:txBody>
      </p:sp>
      <p:sp>
        <p:nvSpPr>
          <p:cNvPr id="55" name="Oval 155"/>
          <p:cNvSpPr>
            <a:spLocks noChangeArrowheads="1"/>
          </p:cNvSpPr>
          <p:nvPr/>
        </p:nvSpPr>
        <p:spPr bwMode="auto">
          <a:xfrm>
            <a:off x="3177351" y="3087469"/>
            <a:ext cx="387350" cy="273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endParaRPr lang="en-US"/>
          </a:p>
        </p:txBody>
      </p:sp>
      <p:sp>
        <p:nvSpPr>
          <p:cNvPr id="56" name="Oval 185" descr="Wide upward diagonal"/>
          <p:cNvSpPr>
            <a:spLocks noChangeArrowheads="1"/>
          </p:cNvSpPr>
          <p:nvPr/>
        </p:nvSpPr>
        <p:spPr bwMode="auto">
          <a:xfrm>
            <a:off x="4419600" y="4712076"/>
            <a:ext cx="463550" cy="273050"/>
          </a:xfrm>
          <a:prstGeom prst="ellipse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I3</a:t>
            </a:r>
            <a:endParaRPr lang="en-US" dirty="0"/>
          </a:p>
        </p:txBody>
      </p:sp>
      <p:sp>
        <p:nvSpPr>
          <p:cNvPr id="57" name="Oval 186" descr="Wide upward diagonal"/>
          <p:cNvSpPr>
            <a:spLocks noChangeArrowheads="1"/>
          </p:cNvSpPr>
          <p:nvPr/>
        </p:nvSpPr>
        <p:spPr bwMode="auto">
          <a:xfrm>
            <a:off x="4419600" y="4275513"/>
            <a:ext cx="463550" cy="273050"/>
          </a:xfrm>
          <a:prstGeom prst="ellipse">
            <a:avLst/>
          </a:prstGeom>
          <a:pattFill prst="wdUpDiag">
            <a:fgClr>
              <a:srgbClr val="00FF00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58" name="AutoShape 187"/>
          <p:cNvCxnSpPr>
            <a:cxnSpLocks noChangeShapeType="1"/>
            <a:stCxn id="56" idx="0"/>
            <a:endCxn id="57" idx="4"/>
          </p:cNvCxnSpPr>
          <p:nvPr/>
        </p:nvCxnSpPr>
        <p:spPr bwMode="auto">
          <a:xfrm flipV="1">
            <a:off x="4651375" y="4548563"/>
            <a:ext cx="0" cy="1635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9" name="AutoShape 153"/>
          <p:cNvCxnSpPr>
            <a:cxnSpLocks noChangeShapeType="1"/>
            <a:stCxn id="57" idx="0"/>
            <a:endCxn id="46" idx="4"/>
          </p:cNvCxnSpPr>
          <p:nvPr/>
        </p:nvCxnSpPr>
        <p:spPr bwMode="auto">
          <a:xfrm rot="16200000" flipV="1">
            <a:off x="3798485" y="3422623"/>
            <a:ext cx="426041" cy="127974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381000" y="1281539"/>
            <a:ext cx="8229600" cy="1219200"/>
          </a:xfrm>
          <a:prstGeom prst="rect">
            <a:avLst/>
          </a:prstGeom>
          <a:solidFill>
            <a:srgbClr val="FFFF99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Replace identical computational subDAG with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edge data cached from previous execution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4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Knowledge Can Help</a:t>
            </a:r>
            <a:endParaRPr lang="en-US" dirty="0"/>
          </a:p>
        </p:txBody>
      </p:sp>
      <p:sp>
        <p:nvSpPr>
          <p:cNvPr id="50" name="Oval 127"/>
          <p:cNvSpPr>
            <a:spLocks noChangeArrowheads="1"/>
          </p:cNvSpPr>
          <p:nvPr/>
        </p:nvSpPr>
        <p:spPr bwMode="auto">
          <a:xfrm>
            <a:off x="2743295" y="4270156"/>
            <a:ext cx="463550" cy="27305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51" name="AutoShape 129"/>
          <p:cNvCxnSpPr>
            <a:cxnSpLocks noChangeShapeType="1"/>
          </p:cNvCxnSpPr>
          <p:nvPr/>
        </p:nvCxnSpPr>
        <p:spPr bwMode="auto">
          <a:xfrm flipV="1">
            <a:off x="2963957" y="4535269"/>
            <a:ext cx="0" cy="163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2" name="Oval 133"/>
          <p:cNvSpPr>
            <a:spLocks noChangeArrowheads="1"/>
          </p:cNvSpPr>
          <p:nvPr/>
        </p:nvSpPr>
        <p:spPr bwMode="auto">
          <a:xfrm>
            <a:off x="3574548" y="4698781"/>
            <a:ext cx="463550" cy="273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r>
              <a:rPr lang="en-US" dirty="0" smtClean="0">
                <a:solidFill>
                  <a:schemeClr val="bg1"/>
                </a:solidFill>
              </a:rPr>
              <a:t>I2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3" name="AutoShape 135"/>
          <p:cNvCxnSpPr>
            <a:cxnSpLocks noChangeShapeType="1"/>
            <a:stCxn id="52" idx="0"/>
          </p:cNvCxnSpPr>
          <p:nvPr/>
        </p:nvCxnSpPr>
        <p:spPr bwMode="auto">
          <a:xfrm flipV="1">
            <a:off x="3806323" y="4535269"/>
            <a:ext cx="0" cy="163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4" name="Oval 139"/>
          <p:cNvSpPr>
            <a:spLocks noChangeArrowheads="1"/>
          </p:cNvSpPr>
          <p:nvPr/>
        </p:nvSpPr>
        <p:spPr bwMode="auto">
          <a:xfrm>
            <a:off x="3575050" y="4270156"/>
            <a:ext cx="463550" cy="27305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55" name="Oval 151"/>
          <p:cNvSpPr>
            <a:spLocks noChangeArrowheads="1"/>
          </p:cNvSpPr>
          <p:nvPr/>
        </p:nvSpPr>
        <p:spPr bwMode="auto">
          <a:xfrm>
            <a:off x="3143035" y="3579597"/>
            <a:ext cx="457200" cy="26987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56" name="AutoShape 152"/>
          <p:cNvCxnSpPr>
            <a:cxnSpLocks noChangeShapeType="1"/>
            <a:stCxn id="50" idx="0"/>
            <a:endCxn id="55" idx="4"/>
          </p:cNvCxnSpPr>
          <p:nvPr/>
        </p:nvCxnSpPr>
        <p:spPr bwMode="auto">
          <a:xfrm rot="5400000" flipH="1" flipV="1">
            <a:off x="2963011" y="3861534"/>
            <a:ext cx="420687" cy="39656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7" name="AutoShape 153"/>
          <p:cNvCxnSpPr>
            <a:cxnSpLocks noChangeShapeType="1"/>
            <a:stCxn id="54" idx="0"/>
            <a:endCxn id="55" idx="4"/>
          </p:cNvCxnSpPr>
          <p:nvPr/>
        </p:nvCxnSpPr>
        <p:spPr bwMode="auto">
          <a:xfrm rot="16200000" flipV="1">
            <a:off x="3378888" y="3842219"/>
            <a:ext cx="420684" cy="43519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8" name="AutoShape 154"/>
          <p:cNvCxnSpPr>
            <a:cxnSpLocks noChangeShapeType="1"/>
            <a:stCxn id="55" idx="0"/>
          </p:cNvCxnSpPr>
          <p:nvPr/>
        </p:nvCxnSpPr>
        <p:spPr bwMode="auto">
          <a:xfrm rot="16200000" flipV="1">
            <a:off x="3258286" y="3466245"/>
            <a:ext cx="219075" cy="762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3" name="Oval 133"/>
          <p:cNvSpPr>
            <a:spLocks noChangeArrowheads="1"/>
          </p:cNvSpPr>
          <p:nvPr/>
        </p:nvSpPr>
        <p:spPr bwMode="auto">
          <a:xfrm>
            <a:off x="2744215" y="4687669"/>
            <a:ext cx="463550" cy="273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r>
              <a:rPr lang="en-US" dirty="0" smtClean="0">
                <a:solidFill>
                  <a:schemeClr val="bg1"/>
                </a:solidFill>
              </a:rPr>
              <a:t>I1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4" name="Oval 155"/>
          <p:cNvSpPr>
            <a:spLocks noChangeArrowheads="1"/>
          </p:cNvSpPr>
          <p:nvPr/>
        </p:nvSpPr>
        <p:spPr bwMode="auto">
          <a:xfrm>
            <a:off x="3177351" y="3087469"/>
            <a:ext cx="387350" cy="273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endParaRPr lang="en-US"/>
          </a:p>
        </p:txBody>
      </p:sp>
      <p:sp>
        <p:nvSpPr>
          <p:cNvPr id="77" name="Oval 122"/>
          <p:cNvSpPr>
            <a:spLocks noChangeArrowheads="1"/>
          </p:cNvSpPr>
          <p:nvPr/>
        </p:nvSpPr>
        <p:spPr bwMode="auto">
          <a:xfrm>
            <a:off x="3140826" y="3081252"/>
            <a:ext cx="463550" cy="273050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40"/>
          <p:cNvSpPr>
            <a:spLocks noChangeShapeType="1"/>
          </p:cNvSpPr>
          <p:nvPr/>
        </p:nvSpPr>
        <p:spPr bwMode="auto">
          <a:xfrm>
            <a:off x="2514600" y="2667000"/>
            <a:ext cx="533400" cy="381000"/>
          </a:xfrm>
          <a:prstGeom prst="line">
            <a:avLst/>
          </a:prstGeom>
          <a:noFill/>
          <a:ln w="28575">
            <a:solidFill>
              <a:schemeClr val="accent2">
                <a:lumMod val="75000"/>
              </a:schemeClr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" name="Text Box 39"/>
          <p:cNvSpPr txBox="1">
            <a:spLocks noChangeArrowheads="1"/>
          </p:cNvSpPr>
          <p:nvPr/>
        </p:nvSpPr>
        <p:spPr bwMode="auto">
          <a:xfrm>
            <a:off x="381000" y="1600200"/>
            <a:ext cx="2971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dirty="0" smtClean="0">
                <a:solidFill>
                  <a:srgbClr val="993366"/>
                </a:solidFill>
              </a:rPr>
              <a:t> </a:t>
            </a:r>
          </a:p>
          <a:p>
            <a:pPr algn="r"/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Reuse Output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4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Knowledge Can Help</a:t>
            </a:r>
            <a:endParaRPr lang="en-US" dirty="0"/>
          </a:p>
        </p:txBody>
      </p:sp>
      <p:sp>
        <p:nvSpPr>
          <p:cNvPr id="50" name="Oval 127"/>
          <p:cNvSpPr>
            <a:spLocks noChangeArrowheads="1"/>
          </p:cNvSpPr>
          <p:nvPr/>
        </p:nvSpPr>
        <p:spPr bwMode="auto">
          <a:xfrm>
            <a:off x="2743295" y="4270156"/>
            <a:ext cx="463550" cy="27305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51" name="AutoShape 129"/>
          <p:cNvCxnSpPr>
            <a:cxnSpLocks noChangeShapeType="1"/>
          </p:cNvCxnSpPr>
          <p:nvPr/>
        </p:nvCxnSpPr>
        <p:spPr bwMode="auto">
          <a:xfrm flipV="1">
            <a:off x="2963957" y="4535269"/>
            <a:ext cx="0" cy="163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2" name="Oval 133"/>
          <p:cNvSpPr>
            <a:spLocks noChangeArrowheads="1"/>
          </p:cNvSpPr>
          <p:nvPr/>
        </p:nvSpPr>
        <p:spPr bwMode="auto">
          <a:xfrm>
            <a:off x="3574548" y="4698781"/>
            <a:ext cx="463550" cy="273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r>
              <a:rPr lang="en-US" dirty="0" smtClean="0">
                <a:solidFill>
                  <a:schemeClr val="bg1"/>
                </a:solidFill>
              </a:rPr>
              <a:t>I2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3" name="AutoShape 135"/>
          <p:cNvCxnSpPr>
            <a:cxnSpLocks noChangeShapeType="1"/>
            <a:stCxn id="52" idx="0"/>
          </p:cNvCxnSpPr>
          <p:nvPr/>
        </p:nvCxnSpPr>
        <p:spPr bwMode="auto">
          <a:xfrm flipV="1">
            <a:off x="3806323" y="4535269"/>
            <a:ext cx="0" cy="163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4" name="Oval 139"/>
          <p:cNvSpPr>
            <a:spLocks noChangeArrowheads="1"/>
          </p:cNvSpPr>
          <p:nvPr/>
        </p:nvSpPr>
        <p:spPr bwMode="auto">
          <a:xfrm>
            <a:off x="3575050" y="4270156"/>
            <a:ext cx="463550" cy="27305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55" name="Oval 151"/>
          <p:cNvSpPr>
            <a:spLocks noChangeArrowheads="1"/>
          </p:cNvSpPr>
          <p:nvPr/>
        </p:nvSpPr>
        <p:spPr bwMode="auto">
          <a:xfrm>
            <a:off x="3143035" y="3579597"/>
            <a:ext cx="457200" cy="26987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56" name="AutoShape 152"/>
          <p:cNvCxnSpPr>
            <a:cxnSpLocks noChangeShapeType="1"/>
            <a:stCxn id="50" idx="0"/>
            <a:endCxn id="55" idx="4"/>
          </p:cNvCxnSpPr>
          <p:nvPr/>
        </p:nvCxnSpPr>
        <p:spPr bwMode="auto">
          <a:xfrm rot="5400000" flipH="1" flipV="1">
            <a:off x="2963011" y="3861534"/>
            <a:ext cx="420687" cy="39656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7" name="AutoShape 153"/>
          <p:cNvCxnSpPr>
            <a:cxnSpLocks noChangeShapeType="1"/>
            <a:stCxn id="54" idx="0"/>
            <a:endCxn id="55" idx="4"/>
          </p:cNvCxnSpPr>
          <p:nvPr/>
        </p:nvCxnSpPr>
        <p:spPr bwMode="auto">
          <a:xfrm rot="16200000" flipV="1">
            <a:off x="3378888" y="3842219"/>
            <a:ext cx="420684" cy="43519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8" name="AutoShape 154"/>
          <p:cNvCxnSpPr>
            <a:cxnSpLocks noChangeShapeType="1"/>
            <a:stCxn id="55" idx="0"/>
          </p:cNvCxnSpPr>
          <p:nvPr/>
        </p:nvCxnSpPr>
        <p:spPr bwMode="auto">
          <a:xfrm rot="16200000" flipV="1">
            <a:off x="3258286" y="3466245"/>
            <a:ext cx="219075" cy="762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3" name="Oval 133"/>
          <p:cNvSpPr>
            <a:spLocks noChangeArrowheads="1"/>
          </p:cNvSpPr>
          <p:nvPr/>
        </p:nvSpPr>
        <p:spPr bwMode="auto">
          <a:xfrm>
            <a:off x="2744215" y="4687669"/>
            <a:ext cx="463550" cy="273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r>
              <a:rPr lang="en-US" dirty="0" smtClean="0">
                <a:solidFill>
                  <a:schemeClr val="bg1"/>
                </a:solidFill>
              </a:rPr>
              <a:t>I1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4" name="Oval 155"/>
          <p:cNvSpPr>
            <a:spLocks noChangeArrowheads="1"/>
          </p:cNvSpPr>
          <p:nvPr/>
        </p:nvSpPr>
        <p:spPr bwMode="auto">
          <a:xfrm>
            <a:off x="3177351" y="3087469"/>
            <a:ext cx="387350" cy="273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endParaRPr lang="en-US"/>
          </a:p>
        </p:txBody>
      </p:sp>
      <p:sp>
        <p:nvSpPr>
          <p:cNvPr id="65" name="AutoShape 96"/>
          <p:cNvSpPr>
            <a:spLocks noChangeArrowheads="1"/>
          </p:cNvSpPr>
          <p:nvPr/>
        </p:nvSpPr>
        <p:spPr bwMode="auto">
          <a:xfrm>
            <a:off x="4743259" y="3429000"/>
            <a:ext cx="609600" cy="990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6" name="AutoShape 152"/>
          <p:cNvCxnSpPr>
            <a:cxnSpLocks noChangeShapeType="1"/>
            <a:stCxn id="64" idx="7"/>
          </p:cNvCxnSpPr>
          <p:nvPr/>
        </p:nvCxnSpPr>
        <p:spPr bwMode="auto">
          <a:xfrm rot="5400000" flipH="1" flipV="1">
            <a:off x="3708796" y="2618587"/>
            <a:ext cx="308049" cy="70969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7" name="AutoShape 154"/>
          <p:cNvCxnSpPr>
            <a:cxnSpLocks noChangeShapeType="1"/>
            <a:endCxn id="68" idx="4"/>
          </p:cNvCxnSpPr>
          <p:nvPr/>
        </p:nvCxnSpPr>
        <p:spPr bwMode="auto">
          <a:xfrm rot="16200000" flipV="1">
            <a:off x="4104314" y="2436176"/>
            <a:ext cx="219075" cy="762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8" name="Oval 155"/>
          <p:cNvSpPr>
            <a:spLocks noChangeArrowheads="1"/>
          </p:cNvSpPr>
          <p:nvPr/>
        </p:nvSpPr>
        <p:spPr bwMode="auto">
          <a:xfrm>
            <a:off x="4016359" y="2057400"/>
            <a:ext cx="387350" cy="273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endParaRPr lang="en-US"/>
          </a:p>
        </p:txBody>
      </p:sp>
      <p:cxnSp>
        <p:nvCxnSpPr>
          <p:cNvPr id="69" name="AutoShape 135"/>
          <p:cNvCxnSpPr>
            <a:cxnSpLocks noChangeShapeType="1"/>
          </p:cNvCxnSpPr>
          <p:nvPr/>
        </p:nvCxnSpPr>
        <p:spPr bwMode="auto">
          <a:xfrm flipV="1">
            <a:off x="5046456" y="3882609"/>
            <a:ext cx="0" cy="163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0" name="Oval 139"/>
          <p:cNvSpPr>
            <a:spLocks noChangeArrowheads="1"/>
          </p:cNvSpPr>
          <p:nvPr/>
        </p:nvSpPr>
        <p:spPr bwMode="auto">
          <a:xfrm>
            <a:off x="4815183" y="3617496"/>
            <a:ext cx="463550" cy="27305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71" name="AutoShape 153"/>
          <p:cNvCxnSpPr>
            <a:cxnSpLocks noChangeShapeType="1"/>
            <a:stCxn id="70" idx="0"/>
            <a:endCxn id="73" idx="4"/>
          </p:cNvCxnSpPr>
          <p:nvPr/>
        </p:nvCxnSpPr>
        <p:spPr bwMode="auto">
          <a:xfrm rot="16200000" flipV="1">
            <a:off x="4235422" y="2805959"/>
            <a:ext cx="798096" cy="8249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2" name="Oval 133"/>
          <p:cNvSpPr>
            <a:spLocks noChangeArrowheads="1"/>
          </p:cNvSpPr>
          <p:nvPr/>
        </p:nvSpPr>
        <p:spPr bwMode="auto">
          <a:xfrm>
            <a:off x="4815183" y="4050632"/>
            <a:ext cx="463550" cy="273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r>
              <a:rPr lang="en-US" dirty="0" smtClean="0">
                <a:solidFill>
                  <a:schemeClr val="bg1"/>
                </a:solidFill>
              </a:rPr>
              <a:t>I3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3" name="Oval 8"/>
          <p:cNvSpPr>
            <a:spLocks noChangeArrowheads="1"/>
          </p:cNvSpPr>
          <p:nvPr/>
        </p:nvSpPr>
        <p:spPr bwMode="auto">
          <a:xfrm>
            <a:off x="3993381" y="2546350"/>
            <a:ext cx="457200" cy="273050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4" name="Text Box 18"/>
          <p:cNvSpPr txBox="1">
            <a:spLocks noChangeArrowheads="1"/>
          </p:cNvSpPr>
          <p:nvPr/>
        </p:nvSpPr>
        <p:spPr bwMode="auto">
          <a:xfrm>
            <a:off x="4572000" y="2514600"/>
            <a:ext cx="13715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FF0000"/>
                </a:solidFill>
              </a:rPr>
              <a:t>Merge (Add)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7687" name="Rectangle 88"/>
          <p:cNvSpPr>
            <a:spLocks noChangeArrowheads="1"/>
          </p:cNvSpPr>
          <p:nvPr/>
        </p:nvSpPr>
        <p:spPr bwMode="auto">
          <a:xfrm>
            <a:off x="2438400" y="3369426"/>
            <a:ext cx="2133600" cy="2971800"/>
          </a:xfrm>
          <a:prstGeom prst="rect">
            <a:avLst/>
          </a:prstGeom>
          <a:solidFill>
            <a:srgbClr val="FFFFFF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Oval 122"/>
          <p:cNvSpPr>
            <a:spLocks noChangeArrowheads="1"/>
          </p:cNvSpPr>
          <p:nvPr/>
        </p:nvSpPr>
        <p:spPr bwMode="auto">
          <a:xfrm>
            <a:off x="3140826" y="3081252"/>
            <a:ext cx="463550" cy="273050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 Box 39"/>
          <p:cNvSpPr txBox="1">
            <a:spLocks noChangeArrowheads="1"/>
          </p:cNvSpPr>
          <p:nvPr/>
        </p:nvSpPr>
        <p:spPr bwMode="auto">
          <a:xfrm>
            <a:off x="381000" y="1600200"/>
            <a:ext cx="2971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dirty="0" smtClean="0">
                <a:solidFill>
                  <a:srgbClr val="993366"/>
                </a:solidFill>
              </a:rPr>
              <a:t> </a:t>
            </a:r>
          </a:p>
          <a:p>
            <a:pPr algn="r"/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Previous Output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Text Box 42"/>
          <p:cNvSpPr txBox="1">
            <a:spLocks noChangeArrowheads="1"/>
          </p:cNvSpPr>
          <p:nvPr/>
        </p:nvSpPr>
        <p:spPr bwMode="auto">
          <a:xfrm>
            <a:off x="5486400" y="4953000"/>
            <a:ext cx="304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CC6600"/>
                </a:solidFill>
              </a:rPr>
              <a:t>Incremental </a:t>
            </a:r>
            <a:r>
              <a:rPr lang="en-US" sz="3200" dirty="0" smtClean="0">
                <a:solidFill>
                  <a:srgbClr val="CC6600"/>
                </a:solidFill>
              </a:rPr>
              <a:t>DAG</a:t>
            </a:r>
            <a:endParaRPr lang="en-US" sz="3200" dirty="0">
              <a:solidFill>
                <a:srgbClr val="CC6600"/>
              </a:solidFill>
            </a:endParaRPr>
          </a:p>
        </p:txBody>
      </p:sp>
      <p:sp>
        <p:nvSpPr>
          <p:cNvPr id="29" name="Line 43"/>
          <p:cNvSpPr>
            <a:spLocks noChangeShapeType="1"/>
          </p:cNvSpPr>
          <p:nvPr/>
        </p:nvSpPr>
        <p:spPr bwMode="auto">
          <a:xfrm flipH="1" flipV="1">
            <a:off x="5410200" y="4343400"/>
            <a:ext cx="533400" cy="609600"/>
          </a:xfrm>
          <a:prstGeom prst="line">
            <a:avLst/>
          </a:prstGeom>
          <a:noFill/>
          <a:ln w="28575">
            <a:solidFill>
              <a:srgbClr val="CC66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" name="Line 40"/>
          <p:cNvSpPr>
            <a:spLocks noChangeShapeType="1"/>
          </p:cNvSpPr>
          <p:nvPr/>
        </p:nvSpPr>
        <p:spPr bwMode="auto">
          <a:xfrm>
            <a:off x="2514600" y="2667000"/>
            <a:ext cx="533400" cy="381000"/>
          </a:xfrm>
          <a:prstGeom prst="line">
            <a:avLst/>
          </a:prstGeom>
          <a:noFill/>
          <a:ln w="28575">
            <a:solidFill>
              <a:schemeClr val="accent2">
                <a:lumMod val="75000"/>
              </a:schemeClr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4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Mergeable</a:t>
            </a:r>
            <a:r>
              <a:rPr lang="en-US" dirty="0" smtClean="0"/>
              <a:t> Computation</a:t>
            </a:r>
            <a:endParaRPr lang="en-US" dirty="0"/>
          </a:p>
        </p:txBody>
      </p:sp>
      <p:sp>
        <p:nvSpPr>
          <p:cNvPr id="50" name="Oval 127"/>
          <p:cNvSpPr>
            <a:spLocks noChangeArrowheads="1"/>
          </p:cNvSpPr>
          <p:nvPr/>
        </p:nvSpPr>
        <p:spPr bwMode="auto">
          <a:xfrm>
            <a:off x="2743295" y="4270156"/>
            <a:ext cx="463550" cy="27305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51" name="AutoShape 129"/>
          <p:cNvCxnSpPr>
            <a:cxnSpLocks noChangeShapeType="1"/>
          </p:cNvCxnSpPr>
          <p:nvPr/>
        </p:nvCxnSpPr>
        <p:spPr bwMode="auto">
          <a:xfrm flipV="1">
            <a:off x="2963957" y="4535269"/>
            <a:ext cx="0" cy="163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2" name="Oval 133"/>
          <p:cNvSpPr>
            <a:spLocks noChangeArrowheads="1"/>
          </p:cNvSpPr>
          <p:nvPr/>
        </p:nvSpPr>
        <p:spPr bwMode="auto">
          <a:xfrm>
            <a:off x="3574548" y="4698781"/>
            <a:ext cx="463550" cy="273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r>
              <a:rPr lang="en-US" dirty="0" smtClean="0">
                <a:solidFill>
                  <a:schemeClr val="bg1"/>
                </a:solidFill>
              </a:rPr>
              <a:t>I2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3" name="AutoShape 135"/>
          <p:cNvCxnSpPr>
            <a:cxnSpLocks noChangeShapeType="1"/>
            <a:stCxn id="52" idx="0"/>
          </p:cNvCxnSpPr>
          <p:nvPr/>
        </p:nvCxnSpPr>
        <p:spPr bwMode="auto">
          <a:xfrm flipV="1">
            <a:off x="3806323" y="4535269"/>
            <a:ext cx="0" cy="163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4" name="Oval 139"/>
          <p:cNvSpPr>
            <a:spLocks noChangeArrowheads="1"/>
          </p:cNvSpPr>
          <p:nvPr/>
        </p:nvSpPr>
        <p:spPr bwMode="auto">
          <a:xfrm>
            <a:off x="3575050" y="4270156"/>
            <a:ext cx="463550" cy="27305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55" name="Oval 151"/>
          <p:cNvSpPr>
            <a:spLocks noChangeArrowheads="1"/>
          </p:cNvSpPr>
          <p:nvPr/>
        </p:nvSpPr>
        <p:spPr bwMode="auto">
          <a:xfrm>
            <a:off x="3143035" y="3579597"/>
            <a:ext cx="457200" cy="26987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56" name="AutoShape 152"/>
          <p:cNvCxnSpPr>
            <a:cxnSpLocks noChangeShapeType="1"/>
            <a:stCxn id="50" idx="0"/>
            <a:endCxn id="55" idx="4"/>
          </p:cNvCxnSpPr>
          <p:nvPr/>
        </p:nvCxnSpPr>
        <p:spPr bwMode="auto">
          <a:xfrm rot="5400000" flipH="1" flipV="1">
            <a:off x="2963011" y="3861534"/>
            <a:ext cx="420687" cy="39656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7" name="AutoShape 153"/>
          <p:cNvCxnSpPr>
            <a:cxnSpLocks noChangeShapeType="1"/>
            <a:stCxn id="54" idx="0"/>
            <a:endCxn id="55" idx="4"/>
          </p:cNvCxnSpPr>
          <p:nvPr/>
        </p:nvCxnSpPr>
        <p:spPr bwMode="auto">
          <a:xfrm rot="16200000" flipV="1">
            <a:off x="3378888" y="3842219"/>
            <a:ext cx="420684" cy="43519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8" name="AutoShape 154"/>
          <p:cNvCxnSpPr>
            <a:cxnSpLocks noChangeShapeType="1"/>
            <a:stCxn id="55" idx="0"/>
          </p:cNvCxnSpPr>
          <p:nvPr/>
        </p:nvCxnSpPr>
        <p:spPr bwMode="auto">
          <a:xfrm rot="16200000" flipV="1">
            <a:off x="3258286" y="3466245"/>
            <a:ext cx="219075" cy="762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3" name="Oval 133"/>
          <p:cNvSpPr>
            <a:spLocks noChangeArrowheads="1"/>
          </p:cNvSpPr>
          <p:nvPr/>
        </p:nvSpPr>
        <p:spPr bwMode="auto">
          <a:xfrm>
            <a:off x="2744215" y="4687669"/>
            <a:ext cx="463550" cy="273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r>
              <a:rPr lang="en-US" dirty="0" smtClean="0">
                <a:solidFill>
                  <a:schemeClr val="bg1"/>
                </a:solidFill>
              </a:rPr>
              <a:t>I1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4" name="Oval 155"/>
          <p:cNvSpPr>
            <a:spLocks noChangeArrowheads="1"/>
          </p:cNvSpPr>
          <p:nvPr/>
        </p:nvSpPr>
        <p:spPr bwMode="auto">
          <a:xfrm>
            <a:off x="3177351" y="3087469"/>
            <a:ext cx="387350" cy="273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endParaRPr lang="en-US"/>
          </a:p>
        </p:txBody>
      </p:sp>
      <p:sp>
        <p:nvSpPr>
          <p:cNvPr id="65" name="AutoShape 96"/>
          <p:cNvSpPr>
            <a:spLocks noChangeArrowheads="1"/>
          </p:cNvSpPr>
          <p:nvPr/>
        </p:nvSpPr>
        <p:spPr bwMode="auto">
          <a:xfrm>
            <a:off x="4743259" y="3429000"/>
            <a:ext cx="609600" cy="990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6" name="AutoShape 152"/>
          <p:cNvCxnSpPr>
            <a:cxnSpLocks noChangeShapeType="1"/>
            <a:stCxn id="64" idx="7"/>
          </p:cNvCxnSpPr>
          <p:nvPr/>
        </p:nvCxnSpPr>
        <p:spPr bwMode="auto">
          <a:xfrm rot="5400000" flipH="1" flipV="1">
            <a:off x="3708796" y="2618587"/>
            <a:ext cx="308049" cy="70969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7" name="AutoShape 154"/>
          <p:cNvCxnSpPr>
            <a:cxnSpLocks noChangeShapeType="1"/>
            <a:endCxn id="68" idx="4"/>
          </p:cNvCxnSpPr>
          <p:nvPr/>
        </p:nvCxnSpPr>
        <p:spPr bwMode="auto">
          <a:xfrm rot="16200000" flipV="1">
            <a:off x="4104314" y="2436176"/>
            <a:ext cx="219075" cy="762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8" name="Oval 155"/>
          <p:cNvSpPr>
            <a:spLocks noChangeArrowheads="1"/>
          </p:cNvSpPr>
          <p:nvPr/>
        </p:nvSpPr>
        <p:spPr bwMode="auto">
          <a:xfrm>
            <a:off x="4016359" y="2057400"/>
            <a:ext cx="387350" cy="273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endParaRPr lang="en-US"/>
          </a:p>
        </p:txBody>
      </p:sp>
      <p:cxnSp>
        <p:nvCxnSpPr>
          <p:cNvPr id="69" name="AutoShape 135"/>
          <p:cNvCxnSpPr>
            <a:cxnSpLocks noChangeShapeType="1"/>
          </p:cNvCxnSpPr>
          <p:nvPr/>
        </p:nvCxnSpPr>
        <p:spPr bwMode="auto">
          <a:xfrm flipV="1">
            <a:off x="5046456" y="3882609"/>
            <a:ext cx="0" cy="163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0" name="Oval 139"/>
          <p:cNvSpPr>
            <a:spLocks noChangeArrowheads="1"/>
          </p:cNvSpPr>
          <p:nvPr/>
        </p:nvSpPr>
        <p:spPr bwMode="auto">
          <a:xfrm>
            <a:off x="4815183" y="3617496"/>
            <a:ext cx="463550" cy="27305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71" name="AutoShape 153"/>
          <p:cNvCxnSpPr>
            <a:cxnSpLocks noChangeShapeType="1"/>
            <a:stCxn id="70" idx="0"/>
            <a:endCxn id="73" idx="4"/>
          </p:cNvCxnSpPr>
          <p:nvPr/>
        </p:nvCxnSpPr>
        <p:spPr bwMode="auto">
          <a:xfrm rot="16200000" flipV="1">
            <a:off x="4235422" y="2805959"/>
            <a:ext cx="798096" cy="8249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2" name="Oval 133"/>
          <p:cNvSpPr>
            <a:spLocks noChangeArrowheads="1"/>
          </p:cNvSpPr>
          <p:nvPr/>
        </p:nvSpPr>
        <p:spPr bwMode="auto">
          <a:xfrm>
            <a:off x="4815183" y="4050632"/>
            <a:ext cx="463550" cy="273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r>
              <a:rPr lang="en-US" dirty="0" smtClean="0">
                <a:solidFill>
                  <a:schemeClr val="bg1"/>
                </a:solidFill>
              </a:rPr>
              <a:t>I3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3" name="Oval 8"/>
          <p:cNvSpPr>
            <a:spLocks noChangeArrowheads="1"/>
          </p:cNvSpPr>
          <p:nvPr/>
        </p:nvSpPr>
        <p:spPr bwMode="auto">
          <a:xfrm>
            <a:off x="3993381" y="2546350"/>
            <a:ext cx="457200" cy="273050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4" name="Text Box 18"/>
          <p:cNvSpPr txBox="1">
            <a:spLocks noChangeArrowheads="1"/>
          </p:cNvSpPr>
          <p:nvPr/>
        </p:nvSpPr>
        <p:spPr bwMode="auto">
          <a:xfrm>
            <a:off x="4572000" y="2514600"/>
            <a:ext cx="13715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FF0000"/>
                </a:solidFill>
              </a:rPr>
              <a:t>Merge (Add)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7687" name="Rectangle 88"/>
          <p:cNvSpPr>
            <a:spLocks noChangeArrowheads="1"/>
          </p:cNvSpPr>
          <p:nvPr/>
        </p:nvSpPr>
        <p:spPr bwMode="auto">
          <a:xfrm>
            <a:off x="2438400" y="3369426"/>
            <a:ext cx="2133600" cy="2971800"/>
          </a:xfrm>
          <a:prstGeom prst="rect">
            <a:avLst/>
          </a:prstGeom>
          <a:solidFill>
            <a:srgbClr val="FFFFFF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Oval 122"/>
          <p:cNvSpPr>
            <a:spLocks noChangeArrowheads="1"/>
          </p:cNvSpPr>
          <p:nvPr/>
        </p:nvSpPr>
        <p:spPr bwMode="auto">
          <a:xfrm>
            <a:off x="3140826" y="3081252"/>
            <a:ext cx="463550" cy="273050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381000" y="3276600"/>
            <a:ext cx="2895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Automatically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Inferred</a:t>
            </a:r>
          </a:p>
        </p:txBody>
      </p:sp>
      <p:sp>
        <p:nvSpPr>
          <p:cNvPr id="31" name="Line 16"/>
          <p:cNvSpPr>
            <a:spLocks noChangeShapeType="1"/>
          </p:cNvSpPr>
          <p:nvPr/>
        </p:nvSpPr>
        <p:spPr bwMode="auto">
          <a:xfrm flipV="1">
            <a:off x="1752600" y="3200400"/>
            <a:ext cx="1219200" cy="152400"/>
          </a:xfrm>
          <a:prstGeom prst="line">
            <a:avLst/>
          </a:prstGeom>
          <a:noFill/>
          <a:ln w="28575">
            <a:solidFill>
              <a:schemeClr val="accent2">
                <a:lumMod val="75000"/>
              </a:schemeClr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5715000" y="4876800"/>
            <a:ext cx="2667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CC6600"/>
                </a:solidFill>
              </a:rPr>
              <a:t>Automatically Built</a:t>
            </a:r>
          </a:p>
        </p:txBody>
      </p:sp>
      <p:sp>
        <p:nvSpPr>
          <p:cNvPr id="33" name="Line 18"/>
          <p:cNvSpPr>
            <a:spLocks noChangeShapeType="1"/>
          </p:cNvSpPr>
          <p:nvPr/>
        </p:nvSpPr>
        <p:spPr bwMode="auto">
          <a:xfrm flipH="1" flipV="1">
            <a:off x="5486400" y="4191000"/>
            <a:ext cx="685800" cy="838200"/>
          </a:xfrm>
          <a:prstGeom prst="line">
            <a:avLst/>
          </a:prstGeom>
          <a:noFill/>
          <a:ln w="28575">
            <a:solidFill>
              <a:srgbClr val="CC66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" name="Line 24"/>
          <p:cNvSpPr>
            <a:spLocks noChangeShapeType="1"/>
          </p:cNvSpPr>
          <p:nvPr/>
        </p:nvSpPr>
        <p:spPr bwMode="auto">
          <a:xfrm>
            <a:off x="2971800" y="2362200"/>
            <a:ext cx="838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" name="Text Box 25"/>
          <p:cNvSpPr txBox="1">
            <a:spLocks noChangeArrowheads="1"/>
          </p:cNvSpPr>
          <p:nvPr/>
        </p:nvSpPr>
        <p:spPr bwMode="auto">
          <a:xfrm>
            <a:off x="533400" y="2057400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</a:rPr>
              <a:t>User-specified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4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Mergeable</a:t>
            </a:r>
            <a:r>
              <a:rPr lang="en-US" dirty="0" smtClean="0"/>
              <a:t> Computation</a:t>
            </a:r>
            <a:endParaRPr lang="en-US" dirty="0"/>
          </a:p>
        </p:txBody>
      </p:sp>
      <p:sp>
        <p:nvSpPr>
          <p:cNvPr id="50" name="Oval 127"/>
          <p:cNvSpPr>
            <a:spLocks noChangeArrowheads="1"/>
          </p:cNvSpPr>
          <p:nvPr/>
        </p:nvSpPr>
        <p:spPr bwMode="auto">
          <a:xfrm>
            <a:off x="2743295" y="4270156"/>
            <a:ext cx="463550" cy="27305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51" name="AutoShape 129"/>
          <p:cNvCxnSpPr>
            <a:cxnSpLocks noChangeShapeType="1"/>
          </p:cNvCxnSpPr>
          <p:nvPr/>
        </p:nvCxnSpPr>
        <p:spPr bwMode="auto">
          <a:xfrm flipV="1">
            <a:off x="2963957" y="4535269"/>
            <a:ext cx="0" cy="163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2" name="Oval 133"/>
          <p:cNvSpPr>
            <a:spLocks noChangeArrowheads="1"/>
          </p:cNvSpPr>
          <p:nvPr/>
        </p:nvSpPr>
        <p:spPr bwMode="auto">
          <a:xfrm>
            <a:off x="3574548" y="4698781"/>
            <a:ext cx="463550" cy="273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r>
              <a:rPr lang="en-US" dirty="0" smtClean="0">
                <a:solidFill>
                  <a:schemeClr val="bg1"/>
                </a:solidFill>
              </a:rPr>
              <a:t>I2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3" name="AutoShape 135"/>
          <p:cNvCxnSpPr>
            <a:cxnSpLocks noChangeShapeType="1"/>
            <a:stCxn id="52" idx="0"/>
          </p:cNvCxnSpPr>
          <p:nvPr/>
        </p:nvCxnSpPr>
        <p:spPr bwMode="auto">
          <a:xfrm flipV="1">
            <a:off x="3806323" y="4535269"/>
            <a:ext cx="0" cy="163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4" name="Oval 139"/>
          <p:cNvSpPr>
            <a:spLocks noChangeArrowheads="1"/>
          </p:cNvSpPr>
          <p:nvPr/>
        </p:nvSpPr>
        <p:spPr bwMode="auto">
          <a:xfrm>
            <a:off x="3575050" y="4270156"/>
            <a:ext cx="463550" cy="27305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55" name="Oval 151"/>
          <p:cNvSpPr>
            <a:spLocks noChangeArrowheads="1"/>
          </p:cNvSpPr>
          <p:nvPr/>
        </p:nvSpPr>
        <p:spPr bwMode="auto">
          <a:xfrm>
            <a:off x="3143035" y="3579597"/>
            <a:ext cx="457200" cy="26987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56" name="AutoShape 152"/>
          <p:cNvCxnSpPr>
            <a:cxnSpLocks noChangeShapeType="1"/>
            <a:stCxn id="50" idx="0"/>
            <a:endCxn id="55" idx="4"/>
          </p:cNvCxnSpPr>
          <p:nvPr/>
        </p:nvCxnSpPr>
        <p:spPr bwMode="auto">
          <a:xfrm rot="5400000" flipH="1" flipV="1">
            <a:off x="2963011" y="3861534"/>
            <a:ext cx="420687" cy="39656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7" name="AutoShape 153"/>
          <p:cNvCxnSpPr>
            <a:cxnSpLocks noChangeShapeType="1"/>
            <a:stCxn id="54" idx="0"/>
            <a:endCxn id="55" idx="4"/>
          </p:cNvCxnSpPr>
          <p:nvPr/>
        </p:nvCxnSpPr>
        <p:spPr bwMode="auto">
          <a:xfrm rot="16200000" flipV="1">
            <a:off x="3378888" y="3842219"/>
            <a:ext cx="420684" cy="43519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8" name="AutoShape 154"/>
          <p:cNvCxnSpPr>
            <a:cxnSpLocks noChangeShapeType="1"/>
            <a:stCxn id="55" idx="0"/>
          </p:cNvCxnSpPr>
          <p:nvPr/>
        </p:nvCxnSpPr>
        <p:spPr bwMode="auto">
          <a:xfrm rot="16200000" flipV="1">
            <a:off x="3258286" y="3466245"/>
            <a:ext cx="219075" cy="762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3" name="Oval 133"/>
          <p:cNvSpPr>
            <a:spLocks noChangeArrowheads="1"/>
          </p:cNvSpPr>
          <p:nvPr/>
        </p:nvSpPr>
        <p:spPr bwMode="auto">
          <a:xfrm>
            <a:off x="2744215" y="4687669"/>
            <a:ext cx="463550" cy="273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r>
              <a:rPr lang="en-US" dirty="0" smtClean="0">
                <a:solidFill>
                  <a:schemeClr val="bg1"/>
                </a:solidFill>
              </a:rPr>
              <a:t>I1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4" name="Oval 155"/>
          <p:cNvSpPr>
            <a:spLocks noChangeArrowheads="1"/>
          </p:cNvSpPr>
          <p:nvPr/>
        </p:nvSpPr>
        <p:spPr bwMode="auto">
          <a:xfrm>
            <a:off x="3177351" y="3087469"/>
            <a:ext cx="387350" cy="273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endParaRPr lang="en-US"/>
          </a:p>
        </p:txBody>
      </p:sp>
      <p:cxnSp>
        <p:nvCxnSpPr>
          <p:cNvPr id="66" name="AutoShape 152"/>
          <p:cNvCxnSpPr>
            <a:cxnSpLocks noChangeShapeType="1"/>
            <a:stCxn id="64" idx="7"/>
          </p:cNvCxnSpPr>
          <p:nvPr/>
        </p:nvCxnSpPr>
        <p:spPr bwMode="auto">
          <a:xfrm rot="5400000" flipH="1" flipV="1">
            <a:off x="3708796" y="2618587"/>
            <a:ext cx="308049" cy="70969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7" name="AutoShape 154"/>
          <p:cNvCxnSpPr>
            <a:cxnSpLocks noChangeShapeType="1"/>
            <a:endCxn id="68" idx="4"/>
          </p:cNvCxnSpPr>
          <p:nvPr/>
        </p:nvCxnSpPr>
        <p:spPr bwMode="auto">
          <a:xfrm rot="16200000" flipV="1">
            <a:off x="4104314" y="2436176"/>
            <a:ext cx="219075" cy="762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8" name="Oval 155"/>
          <p:cNvSpPr>
            <a:spLocks noChangeArrowheads="1"/>
          </p:cNvSpPr>
          <p:nvPr/>
        </p:nvSpPr>
        <p:spPr bwMode="auto">
          <a:xfrm>
            <a:off x="4016359" y="2057400"/>
            <a:ext cx="387350" cy="273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endParaRPr lang="en-US"/>
          </a:p>
        </p:txBody>
      </p:sp>
      <p:cxnSp>
        <p:nvCxnSpPr>
          <p:cNvPr id="71" name="AutoShape 153"/>
          <p:cNvCxnSpPr>
            <a:cxnSpLocks noChangeShapeType="1"/>
            <a:stCxn id="46" idx="1"/>
            <a:endCxn id="73" idx="4"/>
          </p:cNvCxnSpPr>
          <p:nvPr/>
        </p:nvCxnSpPr>
        <p:spPr bwMode="auto">
          <a:xfrm rot="16200000" flipV="1">
            <a:off x="4523326" y="2518055"/>
            <a:ext cx="308056" cy="91074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3" name="Oval 8"/>
          <p:cNvSpPr>
            <a:spLocks noChangeArrowheads="1"/>
          </p:cNvSpPr>
          <p:nvPr/>
        </p:nvSpPr>
        <p:spPr bwMode="auto">
          <a:xfrm>
            <a:off x="3993381" y="2546350"/>
            <a:ext cx="457200" cy="273050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7687" name="Rectangle 88"/>
          <p:cNvSpPr>
            <a:spLocks noChangeArrowheads="1"/>
          </p:cNvSpPr>
          <p:nvPr/>
        </p:nvSpPr>
        <p:spPr bwMode="auto">
          <a:xfrm>
            <a:off x="2438400" y="3369426"/>
            <a:ext cx="1828800" cy="1964574"/>
          </a:xfrm>
          <a:prstGeom prst="rect">
            <a:avLst/>
          </a:prstGeom>
          <a:solidFill>
            <a:srgbClr val="FFFFFF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Oval 122"/>
          <p:cNvSpPr>
            <a:spLocks noChangeArrowheads="1"/>
          </p:cNvSpPr>
          <p:nvPr/>
        </p:nvSpPr>
        <p:spPr bwMode="auto">
          <a:xfrm>
            <a:off x="3140826" y="3081252"/>
            <a:ext cx="463550" cy="273050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127"/>
          <p:cNvSpPr>
            <a:spLocks noChangeArrowheads="1"/>
          </p:cNvSpPr>
          <p:nvPr/>
        </p:nvSpPr>
        <p:spPr bwMode="auto">
          <a:xfrm>
            <a:off x="4641945" y="4270156"/>
            <a:ext cx="463550" cy="27305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37" name="AutoShape 129"/>
          <p:cNvCxnSpPr>
            <a:cxnSpLocks noChangeShapeType="1"/>
          </p:cNvCxnSpPr>
          <p:nvPr/>
        </p:nvCxnSpPr>
        <p:spPr bwMode="auto">
          <a:xfrm flipV="1">
            <a:off x="4862607" y="4535269"/>
            <a:ext cx="0" cy="163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8" name="Oval 133"/>
          <p:cNvSpPr>
            <a:spLocks noChangeArrowheads="1"/>
          </p:cNvSpPr>
          <p:nvPr/>
        </p:nvSpPr>
        <p:spPr bwMode="auto">
          <a:xfrm>
            <a:off x="5473198" y="4698781"/>
            <a:ext cx="463550" cy="273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r>
              <a:rPr lang="en-US" dirty="0" smtClean="0">
                <a:solidFill>
                  <a:schemeClr val="bg1"/>
                </a:solidFill>
              </a:rPr>
              <a:t>I2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9" name="AutoShape 135"/>
          <p:cNvCxnSpPr>
            <a:cxnSpLocks noChangeShapeType="1"/>
            <a:stCxn id="38" idx="0"/>
          </p:cNvCxnSpPr>
          <p:nvPr/>
        </p:nvCxnSpPr>
        <p:spPr bwMode="auto">
          <a:xfrm flipV="1">
            <a:off x="5704973" y="4535269"/>
            <a:ext cx="0" cy="163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0" name="Oval 139"/>
          <p:cNvSpPr>
            <a:spLocks noChangeArrowheads="1"/>
          </p:cNvSpPr>
          <p:nvPr/>
        </p:nvSpPr>
        <p:spPr bwMode="auto">
          <a:xfrm>
            <a:off x="5473700" y="4270156"/>
            <a:ext cx="463550" cy="27305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1" name="Oval 151"/>
          <p:cNvSpPr>
            <a:spLocks noChangeArrowheads="1"/>
          </p:cNvSpPr>
          <p:nvPr/>
        </p:nvSpPr>
        <p:spPr bwMode="auto">
          <a:xfrm>
            <a:off x="5041685" y="3579597"/>
            <a:ext cx="457200" cy="26987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42" name="AutoShape 152"/>
          <p:cNvCxnSpPr>
            <a:cxnSpLocks noChangeShapeType="1"/>
            <a:stCxn id="36" idx="0"/>
            <a:endCxn id="41" idx="4"/>
          </p:cNvCxnSpPr>
          <p:nvPr/>
        </p:nvCxnSpPr>
        <p:spPr bwMode="auto">
          <a:xfrm rot="5400000" flipH="1" flipV="1">
            <a:off x="4861661" y="3861534"/>
            <a:ext cx="420687" cy="39656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3" name="AutoShape 153"/>
          <p:cNvCxnSpPr>
            <a:cxnSpLocks noChangeShapeType="1"/>
            <a:stCxn id="40" idx="0"/>
            <a:endCxn id="41" idx="4"/>
          </p:cNvCxnSpPr>
          <p:nvPr/>
        </p:nvCxnSpPr>
        <p:spPr bwMode="auto">
          <a:xfrm rot="16200000" flipV="1">
            <a:off x="5277538" y="3842219"/>
            <a:ext cx="420684" cy="43519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4" name="AutoShape 154"/>
          <p:cNvCxnSpPr>
            <a:cxnSpLocks noChangeShapeType="1"/>
            <a:stCxn id="41" idx="0"/>
          </p:cNvCxnSpPr>
          <p:nvPr/>
        </p:nvCxnSpPr>
        <p:spPr bwMode="auto">
          <a:xfrm rot="16200000" flipV="1">
            <a:off x="5156936" y="3466245"/>
            <a:ext cx="219075" cy="762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5" name="Oval 133"/>
          <p:cNvSpPr>
            <a:spLocks noChangeArrowheads="1"/>
          </p:cNvSpPr>
          <p:nvPr/>
        </p:nvSpPr>
        <p:spPr bwMode="auto">
          <a:xfrm>
            <a:off x="4642865" y="4697717"/>
            <a:ext cx="463550" cy="273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r>
              <a:rPr lang="en-US" dirty="0" smtClean="0">
                <a:solidFill>
                  <a:schemeClr val="bg1"/>
                </a:solidFill>
              </a:rPr>
              <a:t>I1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6" name="Oval 155"/>
          <p:cNvSpPr>
            <a:spLocks noChangeArrowheads="1"/>
          </p:cNvSpPr>
          <p:nvPr/>
        </p:nvSpPr>
        <p:spPr bwMode="auto">
          <a:xfrm>
            <a:off x="5076001" y="3087469"/>
            <a:ext cx="387350" cy="273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40" tIns="45720" rIns="91440" bIns="45720" anchor="ctr"/>
          <a:lstStyle/>
          <a:p>
            <a:endParaRPr lang="en-US"/>
          </a:p>
        </p:txBody>
      </p:sp>
      <p:sp>
        <p:nvSpPr>
          <p:cNvPr id="47" name="Oval 185" descr="Wide upward diagonal"/>
          <p:cNvSpPr>
            <a:spLocks noChangeArrowheads="1"/>
          </p:cNvSpPr>
          <p:nvPr/>
        </p:nvSpPr>
        <p:spPr bwMode="auto">
          <a:xfrm>
            <a:off x="6318250" y="4712076"/>
            <a:ext cx="463550" cy="273050"/>
          </a:xfrm>
          <a:prstGeom prst="ellipse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I3</a:t>
            </a:r>
            <a:endParaRPr lang="en-US" dirty="0"/>
          </a:p>
        </p:txBody>
      </p:sp>
      <p:sp>
        <p:nvSpPr>
          <p:cNvPr id="49" name="Oval 186" descr="Wide upward diagonal"/>
          <p:cNvSpPr>
            <a:spLocks noChangeArrowheads="1"/>
          </p:cNvSpPr>
          <p:nvPr/>
        </p:nvSpPr>
        <p:spPr bwMode="auto">
          <a:xfrm>
            <a:off x="6318250" y="4275513"/>
            <a:ext cx="463550" cy="273050"/>
          </a:xfrm>
          <a:prstGeom prst="ellipse">
            <a:avLst/>
          </a:prstGeom>
          <a:pattFill prst="wdUpDiag">
            <a:fgClr>
              <a:srgbClr val="00FF00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59" name="AutoShape 187"/>
          <p:cNvCxnSpPr>
            <a:cxnSpLocks noChangeShapeType="1"/>
            <a:stCxn id="47" idx="0"/>
            <a:endCxn id="49" idx="4"/>
          </p:cNvCxnSpPr>
          <p:nvPr/>
        </p:nvCxnSpPr>
        <p:spPr bwMode="auto">
          <a:xfrm flipV="1">
            <a:off x="6550025" y="4548563"/>
            <a:ext cx="0" cy="1635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0" name="AutoShape 153"/>
          <p:cNvCxnSpPr>
            <a:cxnSpLocks noChangeShapeType="1"/>
            <a:stCxn id="49" idx="0"/>
            <a:endCxn id="41" idx="4"/>
          </p:cNvCxnSpPr>
          <p:nvPr/>
        </p:nvCxnSpPr>
        <p:spPr bwMode="auto">
          <a:xfrm rot="16200000" flipV="1">
            <a:off x="5697135" y="3422623"/>
            <a:ext cx="426041" cy="127974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8" name="AutoShape 113"/>
          <p:cNvSpPr>
            <a:spLocks noChangeArrowheads="1"/>
          </p:cNvSpPr>
          <p:nvPr/>
        </p:nvSpPr>
        <p:spPr bwMode="auto">
          <a:xfrm>
            <a:off x="4572000" y="4684208"/>
            <a:ext cx="1447800" cy="30480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Empty</a:t>
            </a:r>
          </a:p>
        </p:txBody>
      </p:sp>
      <p:sp>
        <p:nvSpPr>
          <p:cNvPr id="79" name="Oval 115"/>
          <p:cNvSpPr>
            <a:spLocks noChangeArrowheads="1"/>
          </p:cNvSpPr>
          <p:nvPr/>
        </p:nvSpPr>
        <p:spPr bwMode="auto">
          <a:xfrm>
            <a:off x="4641850" y="4705910"/>
            <a:ext cx="463550" cy="2730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Oval 116"/>
          <p:cNvSpPr>
            <a:spLocks noChangeArrowheads="1"/>
          </p:cNvSpPr>
          <p:nvPr/>
        </p:nvSpPr>
        <p:spPr bwMode="auto">
          <a:xfrm>
            <a:off x="5476352" y="4705910"/>
            <a:ext cx="463550" cy="2730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Text Box 109"/>
          <p:cNvSpPr txBox="1">
            <a:spLocks noChangeArrowheads="1"/>
          </p:cNvSpPr>
          <p:nvPr/>
        </p:nvSpPr>
        <p:spPr bwMode="auto">
          <a:xfrm>
            <a:off x="381000" y="2133600"/>
            <a:ext cx="2667000" cy="53860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900" dirty="0">
                <a:solidFill>
                  <a:schemeClr val="accent2">
                    <a:lumMod val="75000"/>
                  </a:schemeClr>
                </a:solidFill>
              </a:rPr>
              <a:t>Save to Cache</a:t>
            </a:r>
          </a:p>
        </p:txBody>
      </p:sp>
      <p:sp>
        <p:nvSpPr>
          <p:cNvPr id="83" name="Line 110"/>
          <p:cNvSpPr>
            <a:spLocks noChangeShapeType="1"/>
          </p:cNvSpPr>
          <p:nvPr/>
        </p:nvSpPr>
        <p:spPr bwMode="auto">
          <a:xfrm>
            <a:off x="2057400" y="2590800"/>
            <a:ext cx="1066800" cy="533400"/>
          </a:xfrm>
          <a:prstGeom prst="line">
            <a:avLst/>
          </a:prstGeom>
          <a:noFill/>
          <a:ln w="28575">
            <a:solidFill>
              <a:schemeClr val="accent2">
                <a:lumMod val="75000"/>
              </a:schemeClr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" name="Line 104"/>
          <p:cNvSpPr>
            <a:spLocks noChangeShapeType="1"/>
          </p:cNvSpPr>
          <p:nvPr/>
        </p:nvSpPr>
        <p:spPr bwMode="auto">
          <a:xfrm flipH="1">
            <a:off x="6248400" y="3581400"/>
            <a:ext cx="381000" cy="381000"/>
          </a:xfrm>
          <a:prstGeom prst="line">
            <a:avLst/>
          </a:prstGeom>
          <a:noFill/>
          <a:ln w="28575">
            <a:solidFill>
              <a:srgbClr val="CC66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5" name="Text Box 105"/>
          <p:cNvSpPr txBox="1">
            <a:spLocks noChangeArrowheads="1"/>
          </p:cNvSpPr>
          <p:nvPr/>
        </p:nvSpPr>
        <p:spPr bwMode="auto">
          <a:xfrm>
            <a:off x="5867400" y="2713541"/>
            <a:ext cx="3251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900" dirty="0" smtClean="0">
                <a:solidFill>
                  <a:srgbClr val="CC6600"/>
                </a:solidFill>
              </a:rPr>
              <a:t>Incremental DAG – Remove </a:t>
            </a:r>
            <a:r>
              <a:rPr lang="en-US" sz="2900" dirty="0">
                <a:solidFill>
                  <a:srgbClr val="CC6600"/>
                </a:solidFill>
              </a:rPr>
              <a:t>Old Inputs</a:t>
            </a:r>
          </a:p>
        </p:txBody>
      </p:sp>
      <p:sp>
        <p:nvSpPr>
          <p:cNvPr id="86" name="Text Box 111"/>
          <p:cNvSpPr txBox="1">
            <a:spLocks noChangeArrowheads="1"/>
          </p:cNvSpPr>
          <p:nvPr/>
        </p:nvSpPr>
        <p:spPr bwMode="auto">
          <a:xfrm>
            <a:off x="5562600" y="1676400"/>
            <a:ext cx="2743200" cy="53860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900" dirty="0" smtClean="0">
                <a:solidFill>
                  <a:srgbClr val="FF0000"/>
                </a:solidFill>
              </a:rPr>
              <a:t>Merge </a:t>
            </a:r>
            <a:r>
              <a:rPr lang="en-US" sz="2900" dirty="0">
                <a:solidFill>
                  <a:srgbClr val="FF0000"/>
                </a:solidFill>
              </a:rPr>
              <a:t>Vertex</a:t>
            </a:r>
          </a:p>
        </p:txBody>
      </p:sp>
      <p:sp>
        <p:nvSpPr>
          <p:cNvPr id="87" name="Line 112"/>
          <p:cNvSpPr>
            <a:spLocks noChangeShapeType="1"/>
          </p:cNvSpPr>
          <p:nvPr/>
        </p:nvSpPr>
        <p:spPr bwMode="auto">
          <a:xfrm flipH="1">
            <a:off x="4419600" y="1981200"/>
            <a:ext cx="10668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3" grpId="0" animBg="1"/>
      <p:bldP spid="27687" grpId="0" animBg="1"/>
      <p:bldP spid="77" grpId="0" animBg="1"/>
      <p:bldP spid="36" grpId="0" animBg="1"/>
      <p:bldP spid="38" grpId="0" animBg="1"/>
      <p:bldP spid="40" grpId="0" animBg="1"/>
      <p:bldP spid="41" grpId="0" animBg="1"/>
      <p:bldP spid="45" grpId="0" animBg="1"/>
      <p:bldP spid="46" grpId="0" animBg="1"/>
      <p:bldP spid="47" grpId="0" animBg="1"/>
      <p:bldP spid="49" grpId="0" animBg="1"/>
      <p:bldP spid="78" grpId="0" animBg="1"/>
      <p:bldP spid="79" grpId="0" animBg="1"/>
      <p:bldP spid="80" grpId="0" animBg="1"/>
      <p:bldP spid="82" grpId="0" animBg="1"/>
      <p:bldP spid="83" grpId="0" animBg="1"/>
      <p:bldP spid="84" grpId="0" animBg="1"/>
      <p:bldP spid="85" grpId="0"/>
      <p:bldP spid="86" grpId="0"/>
      <p:bldP spid="8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ounded Rectangle 142"/>
          <p:cNvSpPr/>
          <p:nvPr/>
        </p:nvSpPr>
        <p:spPr>
          <a:xfrm>
            <a:off x="152400" y="3429000"/>
            <a:ext cx="8839200" cy="3276600"/>
          </a:xfrm>
          <a:prstGeom prst="roundRect">
            <a:avLst>
              <a:gd name="adj" fmla="val 11195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Rounded Rectangle 141"/>
          <p:cNvSpPr/>
          <p:nvPr/>
        </p:nvSpPr>
        <p:spPr>
          <a:xfrm>
            <a:off x="152400" y="990600"/>
            <a:ext cx="8839200" cy="2362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2-D Piping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754563"/>
          </a:xfrm>
        </p:spPr>
        <p:txBody>
          <a:bodyPr/>
          <a:lstStyle/>
          <a:p>
            <a:r>
              <a:rPr lang="en-US" dirty="0" smtClean="0"/>
              <a:t>Unix Pipes: 1-D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grep</a:t>
            </a:r>
            <a:r>
              <a:rPr lang="en-US" dirty="0" smtClean="0"/>
              <a:t> |  </a:t>
            </a:r>
            <a:r>
              <a:rPr lang="en-US" dirty="0" err="1" smtClean="0"/>
              <a:t>sed</a:t>
            </a:r>
            <a:r>
              <a:rPr lang="en-US" dirty="0" smtClean="0"/>
              <a:t>  | sort | </a:t>
            </a:r>
            <a:r>
              <a:rPr lang="en-US" dirty="0" err="1" smtClean="0"/>
              <a:t>awk</a:t>
            </a:r>
            <a:r>
              <a:rPr lang="en-US" dirty="0" smtClean="0"/>
              <a:t> |  </a:t>
            </a:r>
            <a:r>
              <a:rPr lang="en-US" dirty="0" err="1" smtClean="0"/>
              <a:t>perl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Dryad: 2-D</a:t>
            </a:r>
          </a:p>
          <a:p>
            <a:pPr>
              <a:buNone/>
            </a:pPr>
            <a:r>
              <a:rPr lang="en-US" dirty="0" smtClean="0"/>
              <a:t>	 grep</a:t>
            </a:r>
            <a:r>
              <a:rPr lang="en-US" baseline="30000" dirty="0" smtClean="0"/>
              <a:t>1000</a:t>
            </a:r>
            <a:r>
              <a:rPr lang="en-US" dirty="0" smtClean="0"/>
              <a:t> |  sed</a:t>
            </a:r>
            <a:r>
              <a:rPr lang="en-US" baseline="30000" dirty="0" smtClean="0"/>
              <a:t>500</a:t>
            </a:r>
            <a:r>
              <a:rPr lang="en-US" dirty="0" smtClean="0"/>
              <a:t>  | sort</a:t>
            </a:r>
            <a:r>
              <a:rPr lang="en-US" baseline="30000" dirty="0" smtClean="0"/>
              <a:t>1000 </a:t>
            </a:r>
            <a:r>
              <a:rPr lang="en-US" dirty="0" smtClean="0"/>
              <a:t>| awk</a:t>
            </a:r>
            <a:r>
              <a:rPr lang="en-US" baseline="30000" dirty="0" smtClean="0"/>
              <a:t>500</a:t>
            </a:r>
            <a:r>
              <a:rPr lang="en-US" dirty="0" smtClean="0"/>
              <a:t> |  perl</a:t>
            </a:r>
            <a:r>
              <a:rPr lang="en-US" baseline="30000" dirty="0" smtClean="0"/>
              <a:t>50</a:t>
            </a:r>
          </a:p>
          <a:p>
            <a:endParaRPr lang="en-US" dirty="0" smtClean="0"/>
          </a:p>
        </p:txBody>
      </p:sp>
      <p:sp>
        <p:nvSpPr>
          <p:cNvPr id="144" name="Slide Number Placeholder 1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447800" y="24060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90800" y="24060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57600" y="24060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00600" y="24060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867400" y="24060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209800" y="2671921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352800" y="2671921"/>
            <a:ext cx="304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419600" y="2671921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562600" y="2671921"/>
            <a:ext cx="304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64024" y="45426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940424" y="50760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464424" y="46188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988424" y="46188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283824" y="50760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>
            <a:stCxn id="34" idx="3"/>
            <a:endCxn id="35" idx="1"/>
          </p:cNvCxnSpPr>
          <p:nvPr/>
        </p:nvCxnSpPr>
        <p:spPr>
          <a:xfrm>
            <a:off x="2026024" y="4809341"/>
            <a:ext cx="9144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5" idx="3"/>
            <a:endCxn id="36" idx="1"/>
          </p:cNvCxnSpPr>
          <p:nvPr/>
        </p:nvCxnSpPr>
        <p:spPr>
          <a:xfrm flipV="1">
            <a:off x="3702424" y="4885541"/>
            <a:ext cx="7620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6" idx="3"/>
            <a:endCxn id="61" idx="1"/>
          </p:cNvCxnSpPr>
          <p:nvPr/>
        </p:nvCxnSpPr>
        <p:spPr>
          <a:xfrm>
            <a:off x="5226424" y="4885541"/>
            <a:ext cx="762000" cy="1066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3"/>
            <a:endCxn id="38" idx="1"/>
          </p:cNvCxnSpPr>
          <p:nvPr/>
        </p:nvCxnSpPr>
        <p:spPr>
          <a:xfrm>
            <a:off x="6750424" y="4885541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1264024" y="53808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1264024" y="6034256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2940424" y="57618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4464424" y="54570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4464424" y="60666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5988424" y="56856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65" name="Straight Arrow Connector 64"/>
          <p:cNvCxnSpPr>
            <a:stCxn id="53" idx="3"/>
            <a:endCxn id="55" idx="1"/>
          </p:cNvCxnSpPr>
          <p:nvPr/>
        </p:nvCxnSpPr>
        <p:spPr>
          <a:xfrm>
            <a:off x="2026024" y="5647541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54" idx="3"/>
            <a:endCxn id="55" idx="1"/>
          </p:cNvCxnSpPr>
          <p:nvPr/>
        </p:nvCxnSpPr>
        <p:spPr>
          <a:xfrm flipV="1">
            <a:off x="2026024" y="6028541"/>
            <a:ext cx="914400" cy="2724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55" idx="3"/>
            <a:endCxn id="59" idx="1"/>
          </p:cNvCxnSpPr>
          <p:nvPr/>
        </p:nvCxnSpPr>
        <p:spPr>
          <a:xfrm flipV="1">
            <a:off x="3702424" y="5723741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55" idx="3"/>
            <a:endCxn id="60" idx="1"/>
          </p:cNvCxnSpPr>
          <p:nvPr/>
        </p:nvCxnSpPr>
        <p:spPr>
          <a:xfrm>
            <a:off x="3702424" y="6028541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60" idx="3"/>
            <a:endCxn id="61" idx="1"/>
          </p:cNvCxnSpPr>
          <p:nvPr/>
        </p:nvCxnSpPr>
        <p:spPr>
          <a:xfrm flipV="1">
            <a:off x="5226424" y="5952341"/>
            <a:ext cx="7620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59" idx="3"/>
            <a:endCxn id="61" idx="1"/>
          </p:cNvCxnSpPr>
          <p:nvPr/>
        </p:nvCxnSpPr>
        <p:spPr>
          <a:xfrm>
            <a:off x="5226424" y="5723741"/>
            <a:ext cx="762000" cy="228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6629400" y="2661509"/>
            <a:ext cx="506506" cy="2241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918139" y="2661509"/>
            <a:ext cx="529661" cy="2241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118" idx="3"/>
            <a:endCxn id="34" idx="1"/>
          </p:cNvCxnSpPr>
          <p:nvPr/>
        </p:nvCxnSpPr>
        <p:spPr>
          <a:xfrm>
            <a:off x="868834" y="4809341"/>
            <a:ext cx="39519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119" idx="3"/>
            <a:endCxn id="53" idx="1"/>
          </p:cNvCxnSpPr>
          <p:nvPr/>
        </p:nvCxnSpPr>
        <p:spPr>
          <a:xfrm flipV="1">
            <a:off x="841939" y="5647541"/>
            <a:ext cx="422085" cy="896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120" idx="3"/>
          </p:cNvCxnSpPr>
          <p:nvPr/>
        </p:nvCxnSpPr>
        <p:spPr>
          <a:xfrm flipV="1">
            <a:off x="841940" y="6301750"/>
            <a:ext cx="422084" cy="1713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36" idx="3"/>
            <a:endCxn id="37" idx="1"/>
          </p:cNvCxnSpPr>
          <p:nvPr/>
        </p:nvCxnSpPr>
        <p:spPr>
          <a:xfrm>
            <a:off x="5226424" y="4885541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59" idx="3"/>
            <a:endCxn id="37" idx="1"/>
          </p:cNvCxnSpPr>
          <p:nvPr/>
        </p:nvCxnSpPr>
        <p:spPr>
          <a:xfrm flipV="1">
            <a:off x="5226424" y="4885541"/>
            <a:ext cx="762000" cy="838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60" idx="3"/>
            <a:endCxn id="37" idx="1"/>
          </p:cNvCxnSpPr>
          <p:nvPr/>
        </p:nvCxnSpPr>
        <p:spPr>
          <a:xfrm flipV="1">
            <a:off x="5226424" y="4885541"/>
            <a:ext cx="762000" cy="1447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61" idx="3"/>
            <a:endCxn id="38" idx="1"/>
          </p:cNvCxnSpPr>
          <p:nvPr/>
        </p:nvCxnSpPr>
        <p:spPr>
          <a:xfrm flipV="1">
            <a:off x="6750424" y="5342741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38" idx="3"/>
            <a:endCxn id="121" idx="1"/>
          </p:cNvCxnSpPr>
          <p:nvPr/>
        </p:nvCxnSpPr>
        <p:spPr>
          <a:xfrm>
            <a:off x="8045824" y="5342741"/>
            <a:ext cx="313765" cy="34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5906" y="2362200"/>
            <a:ext cx="613339" cy="621030"/>
          </a:xfrm>
          <a:prstGeom prst="rect">
            <a:avLst/>
          </a:prstGeom>
          <a:noFill/>
        </p:spPr>
      </p:pic>
      <p:pic>
        <p:nvPicPr>
          <p:cNvPr id="117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362200"/>
            <a:ext cx="613339" cy="621030"/>
          </a:xfrm>
          <a:prstGeom prst="rect">
            <a:avLst/>
          </a:prstGeom>
          <a:noFill/>
        </p:spPr>
      </p:pic>
      <p:pic>
        <p:nvPicPr>
          <p:cNvPr id="118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495" y="4498826"/>
            <a:ext cx="613339" cy="621030"/>
          </a:xfrm>
          <a:prstGeom prst="rect">
            <a:avLst/>
          </a:prstGeom>
          <a:noFill/>
        </p:spPr>
      </p:pic>
      <p:pic>
        <p:nvPicPr>
          <p:cNvPr id="119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345991"/>
            <a:ext cx="613339" cy="621030"/>
          </a:xfrm>
          <a:prstGeom prst="rect">
            <a:avLst/>
          </a:prstGeom>
          <a:noFill/>
        </p:spPr>
      </p:pic>
      <p:pic>
        <p:nvPicPr>
          <p:cNvPr id="120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6008370"/>
            <a:ext cx="613339" cy="621030"/>
          </a:xfrm>
          <a:prstGeom prst="rect">
            <a:avLst/>
          </a:prstGeom>
          <a:noFill/>
        </p:spPr>
      </p:pic>
      <p:pic>
        <p:nvPicPr>
          <p:cNvPr id="121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9589" y="5035699"/>
            <a:ext cx="613339" cy="6210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53" grpId="0" animBg="1"/>
      <p:bldP spid="54" grpId="0" animBg="1"/>
      <p:bldP spid="55" grpId="0" animBg="1"/>
      <p:bldP spid="59" grpId="0" animBg="1"/>
      <p:bldP spid="60" grpId="0" animBg="1"/>
      <p:bldP spid="6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_Docs_" ma:contentTypeID="0x00C251B3E704BEF844A3664A2BBF8FF4D1" ma:contentTypeVersion="" ma:contentTypeDescription="" ma:contentTypeScope="" ma:versionID="3a2edab3f8627e899226e7941b561430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3e5d9eca856144ce6ca1da655f95619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ID" minOccurs="0"/>
                <xsd:element ref="ns1:ContentTypeId" minOccurs="0"/>
                <xsd:element ref="ns1:Author" minOccurs="0"/>
                <xsd:element ref="ns1:Editor" minOccurs="0"/>
                <xsd:element ref="ns1:_HasCopyDestinations" minOccurs="0"/>
                <xsd:element ref="ns1:_CopySource" minOccurs="0"/>
                <xsd:element ref="ns1:_ModerationStatus" minOccurs="0"/>
                <xsd:element ref="ns1:_ModerationComments" minOccurs="0"/>
                <xsd:element ref="ns1:FileRef" minOccurs="0"/>
                <xsd:element ref="ns1:FileDirRef" minOccurs="0"/>
                <xsd:element ref="ns1:Last_x0020_Modified" minOccurs="0"/>
                <xsd:element ref="ns1:Created_x0020_Date" minOccurs="0"/>
                <xsd:element ref="ns1:File_x0020_Size" minOccurs="0"/>
                <xsd:element ref="ns1:FSObjType" minOccurs="0"/>
                <xsd:element ref="ns1:CheckedOutUserId" minOccurs="0"/>
                <xsd:element ref="ns1:IsCheckedoutToLocal" minOccurs="0"/>
                <xsd:element ref="ns1:CheckoutUser" minOccurs="0"/>
                <xsd:element ref="ns1:UniqueId" minOccurs="0"/>
                <xsd:element ref="ns1:ProgId" minOccurs="0"/>
                <xsd:element ref="ns1:ScopeId" minOccurs="0"/>
                <xsd:element ref="ns1:VirusStatus" minOccurs="0"/>
                <xsd:element ref="ns1:CheckedOutTitle" minOccurs="0"/>
                <xsd:element ref="ns1:_CheckinComment" minOccurs="0"/>
                <xsd:element ref="ns1:File_x0020_Type" minOccurs="0"/>
                <xsd:element ref="ns1:HTML_x0020_File_x0020_Type" minOccurs="0"/>
                <xsd:element ref="ns1:_SourceUrl" minOccurs="0"/>
                <xsd:element ref="ns1:_SharedFileIndex" minOccurs="0"/>
                <xsd:element ref="ns1:MetaInfo" minOccurs="0"/>
                <xsd:element ref="ns1:_Level" minOccurs="0"/>
                <xsd:element ref="ns1:_IsCurrentVersion" minOccurs="0"/>
                <xsd:element ref="ns1:owshiddenversion" minOccurs="0"/>
                <xsd:element ref="ns1:_UIVersion" minOccurs="0"/>
                <xsd:element ref="ns1:_UIVersionString" minOccurs="0"/>
                <xsd:element ref="ns1:InstanceID" minOccurs="0"/>
                <xsd:element ref="ns1:Order" minOccurs="0"/>
                <xsd:element ref="ns1:GUID" minOccurs="0"/>
                <xsd:element ref="ns1:WorkflowVersion" minOccurs="0"/>
                <xsd:element ref="ns1:WorkflowInstanceID" minOccurs="0"/>
                <xsd:element ref="ns1:ParentVersionString" minOccurs="0"/>
                <xsd:element ref="ns1:ParentLeafName" minOccurs="0"/>
                <xsd:element ref="ns1:AutoVersionDisabled" minOccurs="0"/>
                <xsd:element ref="ns1:ItemType" minOccurs="0"/>
                <xsd:element ref="ns1:Descriptio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ID" ma:index="0" nillable="true" ma:displayName="ID" ma:internalName="ID" ma:readOnly="true">
      <xsd:simpleType>
        <xsd:restriction base="dms:Unknown"/>
      </xsd:simpleType>
    </xsd:element>
    <xsd:element name="ContentTypeId" ma:index="1" nillable="true" ma:displayName="Content Type ID" ma:hidden="true" ma:internalName="ContentTypeId" ma:readOnly="true">
      <xsd:simpleType>
        <xsd:restriction base="dms:Unknown"/>
      </xsd:simpleType>
    </xsd:element>
    <xsd:element name="Author" ma:index="4" nillable="true" ma:displayName="Created By" ma:list="UserInfo" ma:internalName="Auth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" ma:index="6" nillable="true" ma:displayName="Modified By" ma:list="UserInfo" ma:internalName="Edit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HasCopyDestinations" ma:index="7" nillable="true" ma:displayName="Has Copy Destinations" ma:hidden="true" ma:internalName="_HasCopyDestinations" ma:readOnly="true">
      <xsd:simpleType>
        <xsd:restriction base="dms:Boolean"/>
      </xsd:simpleType>
    </xsd:element>
    <xsd:element name="_CopySource" ma:index="8" nillable="true" ma:displayName="Copy Source" ma:internalName="_CopySource" ma:readOnly="true">
      <xsd:simpleType>
        <xsd:restriction base="dms:Text"/>
      </xsd:simpleType>
    </xsd:element>
    <xsd:element name="_ModerationStatus" ma:index="9" nillable="true" ma:displayName="Approval Status" ma:default="0" ma:hidden="true" ma:internalName="_ModerationStatus" ma:readOnly="true">
      <xsd:simpleType>
        <xsd:restriction base="dms:Unknown"/>
      </xsd:simpleType>
    </xsd:element>
    <xsd:element name="_ModerationComments" ma:index="10" nillable="true" ma:displayName="Approver Comments" ma:hidden="true" ma:internalName="_ModerationComments" ma:readOnly="true">
      <xsd:simpleType>
        <xsd:restriction base="dms:Note"/>
      </xsd:simpleType>
    </xsd:element>
    <xsd:element name="FileRef" ma:index="11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DirRef" ma:index="12" nillable="true" ma:displayName="Path" ma:hidden="true" ma:list="Docs" ma:internalName="FileDirRef" ma:readOnly="true" ma:showField="DirName">
      <xsd:simpleType>
        <xsd:restriction base="dms:Lookup"/>
      </xsd:simpleType>
    </xsd:element>
    <xsd:element name="Last_x0020_Modified" ma:index="13" nillable="true" ma:displayName="Modified" ma:format="TRUE" ma:hidden="true" ma:list="Docs" ma:internalName="Last_x0020_Modified" ma:readOnly="true" ma:showField="TimeLastModified">
      <xsd:simpleType>
        <xsd:restriction base="dms:Lookup"/>
      </xsd:simpleType>
    </xsd:element>
    <xsd:element name="Created_x0020_Date" ma:index="14" nillable="true" ma:displayName="Created" ma:format="TRUE" ma:hidden="true" ma:list="Docs" ma:internalName="Created_x0020_Date" ma:readOnly="true" ma:showField="TimeCreated">
      <xsd:simpleType>
        <xsd:restriction base="dms:Lookup"/>
      </xsd:simpleType>
    </xsd:element>
    <xsd:element name="File_x0020_Size" ma:index="15" nillable="true" ma:displayName="File Size" ma:format="TRUE" ma:hidden="true" ma:list="Docs" ma:internalName="File_x0020_Size" ma:readOnly="true" ma:showField="SizeInKB">
      <xsd:simpleType>
        <xsd:restriction base="dms:Lookup"/>
      </xsd:simpleType>
    </xsd:element>
    <xsd:element name="FSObjType" ma:index="16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CheckedOutUserId" ma:index="18" nillable="true" ma:displayName="ID of the User who has the item Checked Out" ma:hidden="true" ma:list="Docs" ma:internalName="CheckedOutUserId" ma:readOnly="true" ma:showField="CheckoutUserId">
      <xsd:simpleType>
        <xsd:restriction base="dms:Lookup"/>
      </xsd:simpleType>
    </xsd:element>
    <xsd:element name="IsCheckedoutToLocal" ma:index="19" nillable="true" ma:displayName="Is Checked out to local" ma:hidden="true" ma:list="Docs" ma:internalName="IsCheckedoutToLocal" ma:readOnly="true" ma:showField="IsCheckoutToLocal">
      <xsd:simpleType>
        <xsd:restriction base="dms:Lookup"/>
      </xsd:simpleType>
    </xsd:element>
    <xsd:element name="CheckoutUser" ma:index="20" nillable="true" ma:displayName="Checked Out To" ma:list="UserInfo" ma:internalName="CheckoutUse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UniqueId" ma:index="22" nillable="true" ma:displayName="Unique Id" ma:hidden="true" ma:list="Docs" ma:internalName="UniqueId" ma:readOnly="true" ma:showField="UniqueId">
      <xsd:simpleType>
        <xsd:restriction base="dms:Lookup"/>
      </xsd:simpleType>
    </xsd:element>
    <xsd:element name="ProgId" ma:index="23" nillable="true" ma:displayName="ProgId" ma:hidden="true" ma:list="Docs" ma:internalName="ProgId" ma:readOnly="true" ma:showField="ProgId">
      <xsd:simpleType>
        <xsd:restriction base="dms:Lookup"/>
      </xsd:simpleType>
    </xsd:element>
    <xsd:element name="ScopeId" ma:index="24" nillable="true" ma:displayName="ScopeId" ma:hidden="true" ma:list="Docs" ma:internalName="ScopeId" ma:readOnly="true" ma:showField="ScopeId">
      <xsd:simpleType>
        <xsd:restriction base="dms:Lookup"/>
      </xsd:simpleType>
    </xsd:element>
    <xsd:element name="VirusStatus" ma:index="25" nillable="true" ma:displayName="Virus Status" ma:format="TRUE" ma:hidden="true" ma:list="Docs" ma:internalName="VirusStatus" ma:readOnly="true" ma:showField="Size">
      <xsd:simpleType>
        <xsd:restriction base="dms:Lookup"/>
      </xsd:simpleType>
    </xsd:element>
    <xsd:element name="CheckedOutTitle" ma:index="26" nillable="true" ma:displayName="Checked Out To" ma:format="TRUE" ma:hidden="true" ma:list="Docs" ma:internalName="CheckedOutTitle" ma:readOnly="true" ma:showField="CheckedOutTitle">
      <xsd:simpleType>
        <xsd:restriction base="dms:Lookup"/>
      </xsd:simpleType>
    </xsd:element>
    <xsd:element name="_CheckinComment" ma:index="27" nillable="true" ma:displayName="Check In Comment" ma:format="TRUE" ma:list="Docs" ma:internalName="_CheckinComment" ma:readOnly="true" ma:showField="CheckinComment">
      <xsd:simpleType>
        <xsd:restriction base="dms:Lookup"/>
      </xsd:simpleType>
    </xsd:element>
    <xsd:element name="File_x0020_Type" ma:index="31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32" nillable="true" ma:displayName="HTML File Type" ma:hidden="true" ma:internalName="HTML_x0020_File_x0020_Type" ma:readOnly="true">
      <xsd:simpleType>
        <xsd:restriction base="dms:Text"/>
      </xsd:simpleType>
    </xsd:element>
    <xsd:element name="_SourceUrl" ma:index="33" nillable="true" ma:displayName="Source Url" ma:hidden="true" ma:internalName="_SourceUrl">
      <xsd:simpleType>
        <xsd:restriction base="dms:Text"/>
      </xsd:simpleType>
    </xsd:element>
    <xsd:element name="_SharedFileIndex" ma:index="34" nillable="true" ma:displayName="Shared File Index" ma:hidden="true" ma:internalName="_SharedFileIndex">
      <xsd:simpleType>
        <xsd:restriction base="dms:Text"/>
      </xsd:simpleType>
    </xsd:element>
    <xsd:element name="MetaInfo" ma:index="44" nillable="true" ma:displayName="Property Bag" ma:hidden="true" ma:list="Docs" ma:internalName="MetaInfo" ma:showField="MetaInfo">
      <xsd:simpleType>
        <xsd:restriction base="dms:Lookup"/>
      </xsd:simpleType>
    </xsd:element>
    <xsd:element name="_Level" ma:index="45" nillable="true" ma:displayName="Level" ma:hidden="true" ma:internalName="_Level" ma:readOnly="true">
      <xsd:simpleType>
        <xsd:restriction base="dms:Unknown"/>
      </xsd:simpleType>
    </xsd:element>
    <xsd:element name="_IsCurrentVersion" ma:index="46" nillable="true" ma:displayName="Is Current Version" ma:hidden="true" ma:internalName="_IsCurrentVersion" ma:readOnly="true">
      <xsd:simpleType>
        <xsd:restriction base="dms:Boolean"/>
      </xsd:simpleType>
    </xsd:element>
    <xsd:element name="owshiddenversion" ma:index="50" nillable="true" ma:displayName="owshiddenversion" ma:hidden="true" ma:internalName="owshiddenversion" ma:readOnly="true">
      <xsd:simpleType>
        <xsd:restriction base="dms:Unknown"/>
      </xsd:simpleType>
    </xsd:element>
    <xsd:element name="_UIVersion" ma:index="51" nillable="true" ma:displayName="UI Version" ma:hidden="true" ma:internalName="_UIVersion" ma:readOnly="true">
      <xsd:simpleType>
        <xsd:restriction base="dms:Unknown"/>
      </xsd:simpleType>
    </xsd:element>
    <xsd:element name="_UIVersionString" ma:index="52" nillable="true" ma:displayName="Version" ma:internalName="_UIVersionString" ma:readOnly="true">
      <xsd:simpleType>
        <xsd:restriction base="dms:Text"/>
      </xsd:simpleType>
    </xsd:element>
    <xsd:element name="InstanceID" ma:index="53" nillable="true" ma:displayName="Instance ID" ma:hidden="true" ma:internalName="InstanceID" ma:readOnly="true">
      <xsd:simpleType>
        <xsd:restriction base="dms:Unknown"/>
      </xsd:simpleType>
    </xsd:element>
    <xsd:element name="Order" ma:index="54" nillable="true" ma:displayName="Order" ma:hidden="true" ma:internalName="Order">
      <xsd:simpleType>
        <xsd:restriction base="dms:Number"/>
      </xsd:simpleType>
    </xsd:element>
    <xsd:element name="GUID" ma:index="55" nillable="true" ma:displayName="GUID" ma:hidden="true" ma:internalName="GUID" ma:readOnly="true">
      <xsd:simpleType>
        <xsd:restriction base="dms:Unknown"/>
      </xsd:simpleType>
    </xsd:element>
    <xsd:element name="WorkflowVersion" ma:index="56" nillable="true" ma:displayName="Workflow Version" ma:hidden="true" ma:internalName="WorkflowVersion" ma:readOnly="true">
      <xsd:simpleType>
        <xsd:restriction base="dms:Unknown"/>
      </xsd:simpleType>
    </xsd:element>
    <xsd:element name="WorkflowInstanceID" ma:index="57" nillable="true" ma:displayName="Workflow Instance ID" ma:hidden="true" ma:internalName="WorkflowInstanceID" ma:readOnly="true">
      <xsd:simpleType>
        <xsd:restriction base="dms:Unknown"/>
      </xsd:simpleType>
    </xsd:element>
    <xsd:element name="ParentVersionString" ma:index="58" nillable="true" ma:displayName="Source Version (Converted Document)" ma:hidden="true" ma:list="Docs" ma:internalName="ParentVersionString" ma:readOnly="true" ma:showField="ParentVersionString">
      <xsd:simpleType>
        <xsd:restriction base="dms:Lookup"/>
      </xsd:simpleType>
    </xsd:element>
    <xsd:element name="ParentLeafName" ma:index="59" nillable="true" ma:displayName="Source Name (Converted Document)" ma:hidden="true" ma:list="Docs" ma:internalName="ParentLeafName" ma:readOnly="true" ma:showField="ParentLeafName">
      <xsd:simpleType>
        <xsd:restriction base="dms:Lookup"/>
      </xsd:simpleType>
    </xsd:element>
    <xsd:element name="AutoVersionDisabled" ma:index="60" nillable="true" ma:displayName="AutoVersionDisabled" ma:default="FALSE" ma:hidden="true" ma:internalName="AutoVersionDisabled">
      <xsd:simpleType>
        <xsd:restriction base="dms:Boolean"/>
      </xsd:simpleType>
    </xsd:element>
    <xsd:element name="ItemType" ma:index="61" nillable="true" ma:displayName="ItemType" ma:default="1" ma:hidden="true" ma:internalName="ItemType">
      <xsd:simpleType>
        <xsd:restriction base="dms:Unknown"/>
      </xsd:simpleType>
    </xsd:element>
    <xsd:element name="Description" ma:index="62" nillable="true" ma:displayName="Description" ma:hidden="true" ma:internalName="Description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" ma:displayName="Content Type" ma:readOnly="true"/>
        <xsd:element ref="dc:title" minOccurs="0" maxOccurs="1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ContentTypeId xmlns="http://schemas.microsoft.com/sharepoint/v3">0x00C251B3E704BEF844A3664A2BBF8FF4D1</ContentTypeId>
    <_SourceUrl xmlns="http://schemas.microsoft.com/sharepoint/v3" xsi:nil="true"/>
    <AutoVersionDisabled xmlns="http://schemas.microsoft.com/sharepoint/v3">false</AutoVersionDisabled>
    <ItemType xmlns="http://schemas.microsoft.com/sharepoint/v3">1</ItemType>
    <Order xmlns="http://schemas.microsoft.com/sharepoint/v3" xsi:nil="true"/>
    <_SharedFileIndex xmlns="http://schemas.microsoft.com/sharepoint/v3" xsi:nil="true"/>
    <MetaInfo xmlns="http://schemas.microsoft.com/sharepoint/v3" xsi:nil="true"/>
    <Description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69386E3-875D-42CC-841F-9DECCC141D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6587CAA6-56CE-4528-8B3E-FAD82F967BCC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microsoft.com/sharepoint/v3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17802</TotalTime>
  <Words>2431</Words>
  <Application>Microsoft Office PowerPoint</Application>
  <PresentationFormat>On-screen Show (4:3)</PresentationFormat>
  <Paragraphs>1047</Paragraphs>
  <Slides>85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86" baseType="lpstr">
      <vt:lpstr>Office Theme</vt:lpstr>
      <vt:lpstr>Cluster Computing with DryadLINQ</vt:lpstr>
      <vt:lpstr>Goal</vt:lpstr>
      <vt:lpstr>Design Space</vt:lpstr>
      <vt:lpstr>Data-Parallel Computation</vt:lpstr>
      <vt:lpstr>Software Stack</vt:lpstr>
      <vt:lpstr>Slide 6</vt:lpstr>
      <vt:lpstr>Dryad</vt:lpstr>
      <vt:lpstr>Dryad = Execution Layer</vt:lpstr>
      <vt:lpstr>2-D Piping</vt:lpstr>
      <vt:lpstr>Virtualized 2-D Pipelines</vt:lpstr>
      <vt:lpstr>Virtualized 2-D Pipelines</vt:lpstr>
      <vt:lpstr>Virtualized 2-D Pipelines</vt:lpstr>
      <vt:lpstr>Virtualized 2-D Pipelines</vt:lpstr>
      <vt:lpstr>Virtualized 2-D Pipelines</vt:lpstr>
      <vt:lpstr>Dryad Job Structure</vt:lpstr>
      <vt:lpstr>Channels</vt:lpstr>
      <vt:lpstr>Dryad System Architecture</vt:lpstr>
      <vt:lpstr>Fault Tolerance</vt:lpstr>
      <vt:lpstr>Policy Managers</vt:lpstr>
      <vt:lpstr>Dynamic Graph Rewriting</vt:lpstr>
      <vt:lpstr>Cluster network topology</vt:lpstr>
      <vt:lpstr>Dynamic Aggregation</vt:lpstr>
      <vt:lpstr>Policy vs. Mechanism</vt:lpstr>
      <vt:lpstr>Slide 24</vt:lpstr>
      <vt:lpstr>LINQ</vt:lpstr>
      <vt:lpstr>LINQ = .Net+ Queries</vt:lpstr>
      <vt:lpstr>Collections and Iterators</vt:lpstr>
      <vt:lpstr>DryadLINQ Data Model</vt:lpstr>
      <vt:lpstr>DryadLINQ = LINQ + Dryad</vt:lpstr>
      <vt:lpstr>Demo</vt:lpstr>
      <vt:lpstr>Example: Histogram</vt:lpstr>
      <vt:lpstr>Histogram Plan</vt:lpstr>
      <vt:lpstr>Map-Reduce in DryadLINQ</vt:lpstr>
      <vt:lpstr>Map-Reduce Plan</vt:lpstr>
      <vt:lpstr>Distributed Sorting Plan</vt:lpstr>
      <vt:lpstr>Expectation Maximization</vt:lpstr>
      <vt:lpstr>Probabilistic Index Maps</vt:lpstr>
      <vt:lpstr>Language Summary</vt:lpstr>
      <vt:lpstr>LINQ System Architecture</vt:lpstr>
      <vt:lpstr>The DryadLINQ Provider</vt:lpstr>
      <vt:lpstr>Combining Query Providers</vt:lpstr>
      <vt:lpstr>Using PLINQ</vt:lpstr>
      <vt:lpstr>Using LINQ to SQL Server</vt:lpstr>
      <vt:lpstr>Using LINQ-to-objects</vt:lpstr>
      <vt:lpstr>Slide 45</vt:lpstr>
      <vt:lpstr>Artemis: measuring clusters </vt:lpstr>
      <vt:lpstr>DryadLINQ job browser</vt:lpstr>
      <vt:lpstr>Automated diagnostics</vt:lpstr>
      <vt:lpstr>Job statistics:  schedule and critical path</vt:lpstr>
      <vt:lpstr>Running time distribution</vt:lpstr>
      <vt:lpstr>Performance counters</vt:lpstr>
      <vt:lpstr>CPU Utilization</vt:lpstr>
      <vt:lpstr>Load imbalance: rack assignment</vt:lpstr>
      <vt:lpstr>PINQ</vt:lpstr>
      <vt:lpstr>PINQ = Privacy-Preserving LINQ</vt:lpstr>
      <vt:lpstr>Example: search logs mining</vt:lpstr>
      <vt:lpstr>PINQ Download</vt:lpstr>
      <vt:lpstr>Natal Training</vt:lpstr>
      <vt:lpstr>Natal Problem</vt:lpstr>
      <vt:lpstr>Learn from Data</vt:lpstr>
      <vt:lpstr>Running on Xbox</vt:lpstr>
      <vt:lpstr>Learning from data </vt:lpstr>
      <vt:lpstr>Highly efficient parallellization</vt:lpstr>
      <vt:lpstr>Slide 64</vt:lpstr>
      <vt:lpstr>Lessons Learned</vt:lpstr>
      <vt:lpstr>Conclusions</vt:lpstr>
      <vt:lpstr>“What’s the point if I can’t have it?”</vt:lpstr>
      <vt:lpstr>Backup Slides</vt:lpstr>
      <vt:lpstr>What does DryadLINQ do?</vt:lpstr>
      <vt:lpstr>Ongoing Dryad/DryadLINQ Research</vt:lpstr>
      <vt:lpstr>Slide 71</vt:lpstr>
      <vt:lpstr>Staging</vt:lpstr>
      <vt:lpstr>Bibliography</vt:lpstr>
      <vt:lpstr>Incremental Computation</vt:lpstr>
      <vt:lpstr>Propose Two Approaches</vt:lpstr>
      <vt:lpstr>Context</vt:lpstr>
      <vt:lpstr>Identical Computation</vt:lpstr>
      <vt:lpstr>Identical Computation</vt:lpstr>
      <vt:lpstr>IDE – IDEntical Computation</vt:lpstr>
      <vt:lpstr>Identical Computation</vt:lpstr>
      <vt:lpstr>Identical Computation</vt:lpstr>
      <vt:lpstr>Semantic Knowledge Can Help</vt:lpstr>
      <vt:lpstr>Semantic Knowledge Can Help</vt:lpstr>
      <vt:lpstr>Mergeable Computation</vt:lpstr>
      <vt:lpstr>Mergeable Computation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Cluster Computing with Dryad</dc:title>
  <dc:creator>Mihai Budiu</dc:creator>
  <cp:lastModifiedBy>mbudiu</cp:lastModifiedBy>
  <cp:revision>707</cp:revision>
  <dcterms:created xsi:type="dcterms:W3CDTF">2008-02-12T01:28:42Z</dcterms:created>
  <dcterms:modified xsi:type="dcterms:W3CDTF">2010-06-11T02:31:30Z</dcterms:modified>
  <cp:contentType>_Docs_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ddDocumentEventProcessedFirstTime">
    <vt:lpwstr>True</vt:lpwstr>
  </property>
  <property fmtid="{D5CDD505-2E9C-101B-9397-08002B2CF9AE}" pid="3" name="AddDocumentEventProcessedFileUniqueId">
    <vt:lpwstr>c4bd8f56-f9c6-4668-b386-e50e818da9d4</vt:lpwstr>
  </property>
  <property fmtid="{D5CDD505-2E9C-101B-9397-08002B2CF9AE}" pid="4" name="LastObjectUpdateEventProcessedVersion">
    <vt:lpwstr>2.0</vt:lpwstr>
  </property>
</Properties>
</file>